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7" r:id="rId3"/>
    <p:sldMasterId id="2147483713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3" r:id="rId9"/>
    <p:sldId id="264" r:id="rId10"/>
    <p:sldId id="265" r:id="rId11"/>
    <p:sldId id="274" r:id="rId12"/>
    <p:sldId id="267" r:id="rId13"/>
    <p:sldId id="273" r:id="rId14"/>
    <p:sldId id="269" r:id="rId15"/>
    <p:sldId id="270" r:id="rId16"/>
    <p:sldId id="276" r:id="rId17"/>
    <p:sldId id="272" r:id="rId18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25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55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56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57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80F14B-16D9-4684-ACBB-71183AF8B6B7}" type="slidenum"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323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2520" cy="39567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CustomShape 2"/>
          <p:cNvSpPr/>
          <p:nvPr/>
        </p:nvSpPr>
        <p:spPr>
          <a:xfrm>
            <a:off x="4402080" y="9553680"/>
            <a:ext cx="3364560" cy="50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body"/>
          </p:nvPr>
        </p:nvSpPr>
        <p:spPr>
          <a:xfrm>
            <a:off x="777240" y="4777920"/>
            <a:ext cx="6212160" cy="452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0" name="CustomShape 2"/>
          <p:cNvSpPr/>
          <p:nvPr/>
        </p:nvSpPr>
        <p:spPr>
          <a:xfrm>
            <a:off x="4402800" y="9554040"/>
            <a:ext cx="3362400" cy="49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2520" cy="39567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2" name="CustomShape 2"/>
          <p:cNvSpPr/>
          <p:nvPr/>
        </p:nvSpPr>
        <p:spPr>
          <a:xfrm>
            <a:off x="4402080" y="9553680"/>
            <a:ext cx="3364560" cy="50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2520" cy="39567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4" name="CustomShape 2"/>
          <p:cNvSpPr/>
          <p:nvPr/>
        </p:nvSpPr>
        <p:spPr>
          <a:xfrm>
            <a:off x="4402080" y="9553680"/>
            <a:ext cx="3364560" cy="50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2520" cy="39567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4402080" y="9553680"/>
            <a:ext cx="3364560" cy="50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2520" cy="39567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8" name="CustomShape 2"/>
          <p:cNvSpPr/>
          <p:nvPr/>
        </p:nvSpPr>
        <p:spPr>
          <a:xfrm>
            <a:off x="4402080" y="9553680"/>
            <a:ext cx="3364560" cy="50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Picture 6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Picture 7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3" name="Picture 142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4" name="Picture 14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5" name="Picture 21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216" name="Picture 21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320760" y="1760400"/>
            <a:ext cx="8314200" cy="20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Performance Based Maintenance Contract (PBMC)</a:t>
            </a:r>
            <a:r>
              <a:t/>
            </a:r>
            <a:br/>
            <a:r>
              <a:rPr lang="en-IN" sz="40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&amp;</a:t>
            </a:r>
            <a:r>
              <a:t/>
            </a:r>
            <a:br/>
            <a:r>
              <a:rPr lang="en-IN" sz="40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e-MARG</a:t>
            </a:r>
            <a:endParaRPr lang="en-IN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2838600" y="4190040"/>
            <a:ext cx="356220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en-IN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</a:t>
            </a:r>
            <a:r>
              <a:rPr lang="en-IN" sz="2800" b="0" strike="noStrike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</a:t>
            </a:r>
            <a:r>
              <a:rPr lang="en-IN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November</a:t>
            </a:r>
            <a:r>
              <a:rPr lang="en-IN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2019</a:t>
            </a:r>
            <a:endParaRPr lang="en-IN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457200" y="273600"/>
            <a:ext cx="822600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2"/>
          <p:cNvSpPr/>
          <p:nvPr/>
        </p:nvSpPr>
        <p:spPr>
          <a:xfrm>
            <a:off x="457200" y="1604520"/>
            <a:ext cx="8226000" cy="397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0"/>
            <a:ext cx="946297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CustomShape 1"/>
          <p:cNvSpPr/>
          <p:nvPr/>
        </p:nvSpPr>
        <p:spPr>
          <a:xfrm>
            <a:off x="457200" y="274680"/>
            <a:ext cx="8225280" cy="61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2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Bill Payment</a:t>
            </a:r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6" name="CustomShape 2"/>
          <p:cNvSpPr/>
          <p:nvPr/>
        </p:nvSpPr>
        <p:spPr>
          <a:xfrm>
            <a:off x="0" y="875520"/>
            <a:ext cx="9140040" cy="597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System Generated bills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0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Six monthly payment to the contractor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Criteria for payment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280" lvl="1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Courier New"/>
              <a:buChar char="o"/>
            </a:pP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 Payment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for less than </a:t>
            </a: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80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marks in Performance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Evaluation</a:t>
            </a:r>
          </a:p>
          <a:p>
            <a:pPr marL="1257480" lvl="2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Courier New"/>
              <a:buChar char="o"/>
            </a:pP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a stretch (of a </a:t>
            </a:r>
            <a:r>
              <a:rPr lang="en-IN" sz="20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kilometer</a:t>
            </a: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gets less than 80 marks, no payment for that stretch</a:t>
            </a:r>
          </a:p>
          <a:p>
            <a:pPr marL="1257480" lvl="2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Courier New"/>
              <a:buChar char="o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any two stretches</a:t>
            </a:r>
            <a:r>
              <a:rPr lang="en-IN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of the road get less than 80 marks in a PE, no payment for the complete road</a:t>
            </a:r>
          </a:p>
          <a:p>
            <a:pPr marL="1257480" lvl="2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Courier New"/>
              <a:buChar char="o"/>
            </a:pP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same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stretch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gets less than 80 marks in consecutive PE, no payment for the complete road in later PE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280" lvl="1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Courier New"/>
              <a:buChar char="o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 more than 80 marks, </a:t>
            </a:r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proportionate payment of the marks obtained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  <a:spcBef>
                <a:spcPts val="641"/>
              </a:spcBef>
            </a:pP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284760" y="357120"/>
            <a:ext cx="8570880" cy="71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Bill Generation &amp; Digital Payment</a:t>
            </a:r>
            <a:endParaRPr lang="en-IN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8" name="CustomShape 2"/>
          <p:cNvSpPr/>
          <p:nvPr/>
        </p:nvSpPr>
        <p:spPr>
          <a:xfrm>
            <a:off x="3828600" y="1643040"/>
            <a:ext cx="1232280" cy="1067760"/>
          </a:xfrm>
          <a:prstGeom prst="rect">
            <a:avLst/>
          </a:prstGeom>
          <a:solidFill>
            <a:srgbClr val="FCD5B5"/>
          </a:solidFill>
          <a:ln w="9360"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Payment Inspection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9" name="CustomShape 3"/>
          <p:cNvSpPr/>
          <p:nvPr/>
        </p:nvSpPr>
        <p:spPr>
          <a:xfrm>
            <a:off x="2006280" y="1643040"/>
            <a:ext cx="1335960" cy="1067760"/>
          </a:xfrm>
          <a:prstGeom prst="rect">
            <a:avLst/>
          </a:prstGeom>
          <a:solidFill>
            <a:srgbClr val="FCD5B5"/>
          </a:solidFill>
          <a:ln w="9360">
            <a:solidFill>
              <a:srgbClr val="B7DEE8"/>
            </a:solidFill>
            <a:round/>
          </a:ln>
          <a:effectLst>
            <a:outerShdw dist="38160" dir="108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Online Bill Submission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0" name="CustomShape 4"/>
          <p:cNvSpPr/>
          <p:nvPr/>
        </p:nvSpPr>
        <p:spPr>
          <a:xfrm>
            <a:off x="5490000" y="1643040"/>
            <a:ext cx="1175040" cy="1067760"/>
          </a:xfrm>
          <a:prstGeom prst="rect">
            <a:avLst/>
          </a:prstGeom>
          <a:solidFill>
            <a:srgbClr val="FCD5B5"/>
          </a:solidFill>
          <a:ln w="9360"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Bill Approval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CustomShape 5"/>
          <p:cNvSpPr/>
          <p:nvPr/>
        </p:nvSpPr>
        <p:spPr>
          <a:xfrm>
            <a:off x="7200000" y="4969440"/>
            <a:ext cx="1228680" cy="853200"/>
          </a:xfrm>
          <a:prstGeom prst="rect">
            <a:avLst/>
          </a:prstGeom>
          <a:solidFill>
            <a:srgbClr val="FCD5B5"/>
          </a:solidFill>
          <a:ln w="9360"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Money Transfer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2" name="CustomShape 6"/>
          <p:cNvSpPr/>
          <p:nvPr/>
        </p:nvSpPr>
        <p:spPr>
          <a:xfrm>
            <a:off x="7695720" y="4408200"/>
            <a:ext cx="191520" cy="4928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3" name="CustomShape 7"/>
          <p:cNvSpPr/>
          <p:nvPr/>
        </p:nvSpPr>
        <p:spPr>
          <a:xfrm rot="16200000">
            <a:off x="3407040" y="1996560"/>
            <a:ext cx="356400" cy="37116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4" name="CustomShape 8"/>
          <p:cNvSpPr/>
          <p:nvPr/>
        </p:nvSpPr>
        <p:spPr>
          <a:xfrm>
            <a:off x="326520" y="1832400"/>
            <a:ext cx="1276920" cy="700560"/>
          </a:xfrm>
          <a:prstGeom prst="rect">
            <a:avLst/>
          </a:prstGeom>
          <a:solidFill>
            <a:srgbClr val="FCD5B5"/>
          </a:solidFill>
          <a:ln w="9360"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Contractor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CustomShape 9"/>
          <p:cNvSpPr/>
          <p:nvPr/>
        </p:nvSpPr>
        <p:spPr>
          <a:xfrm rot="10800000" flipV="1">
            <a:off x="59099400" y="5695560"/>
            <a:ext cx="5244480" cy="24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000000"/>
            </a:solidFill>
            <a:custDash>
              <a:ds d="300000" sp="100000"/>
            </a:custDash>
            <a:round/>
            <a:tailEnd type="arrow" w="med" len="med"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6" name="CustomShape 10"/>
          <p:cNvSpPr/>
          <p:nvPr/>
        </p:nvSpPr>
        <p:spPr>
          <a:xfrm rot="5400000" flipH="1" flipV="1">
            <a:off x="-102240" y="4331520"/>
            <a:ext cx="1996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000000"/>
            </a:solidFill>
            <a:custDash>
              <a:ds d="300000" sp="100000"/>
            </a:custDash>
            <a:round/>
            <a:tailEnd type="arrow" w="med" len="med"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11"/>
          <p:cNvSpPr/>
          <p:nvPr/>
        </p:nvSpPr>
        <p:spPr>
          <a:xfrm>
            <a:off x="7116840" y="1641600"/>
            <a:ext cx="1339560" cy="1075680"/>
          </a:xfrm>
          <a:prstGeom prst="rect">
            <a:avLst/>
          </a:prstGeom>
          <a:solidFill>
            <a:srgbClr val="FCD5B5"/>
          </a:solidFill>
          <a:ln w="9360"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Voucher Generation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CustomShape 12"/>
          <p:cNvSpPr/>
          <p:nvPr/>
        </p:nvSpPr>
        <p:spPr>
          <a:xfrm>
            <a:off x="7219800" y="3298680"/>
            <a:ext cx="1291320" cy="1112040"/>
          </a:xfrm>
          <a:prstGeom prst="rect">
            <a:avLst/>
          </a:prstGeom>
          <a:solidFill>
            <a:srgbClr val="FCD5B5"/>
          </a:solidFill>
          <a:ln w="9360">
            <a:noFill/>
          </a:ln>
          <a:effectLst>
            <a:outerShdw dist="38160" dir="540000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Scroll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IN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Generation</a:t>
            </a:r>
            <a:endParaRPr lang="en-IN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9" name="CustomShape 13"/>
          <p:cNvSpPr/>
          <p:nvPr/>
        </p:nvSpPr>
        <p:spPr>
          <a:xfrm rot="16200000">
            <a:off x="5122080" y="1996560"/>
            <a:ext cx="356400" cy="37116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0" name="CustomShape 14"/>
          <p:cNvSpPr/>
          <p:nvPr/>
        </p:nvSpPr>
        <p:spPr>
          <a:xfrm rot="16200000">
            <a:off x="6676200" y="1996560"/>
            <a:ext cx="356400" cy="37116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41" name="Picture 3"/>
          <p:cNvPicPr/>
          <p:nvPr/>
        </p:nvPicPr>
        <p:blipFill>
          <a:blip r:embed="rId2"/>
          <a:stretch/>
        </p:blipFill>
        <p:spPr>
          <a:xfrm>
            <a:off x="7457760" y="0"/>
            <a:ext cx="1682280" cy="631080"/>
          </a:xfrm>
          <a:prstGeom prst="rect">
            <a:avLst/>
          </a:prstGeom>
          <a:ln>
            <a:noFill/>
          </a:ln>
        </p:spPr>
      </p:pic>
      <p:sp>
        <p:nvSpPr>
          <p:cNvPr id="342" name="CustomShape 15"/>
          <p:cNvSpPr/>
          <p:nvPr/>
        </p:nvSpPr>
        <p:spPr>
          <a:xfrm>
            <a:off x="707400" y="2638440"/>
            <a:ext cx="380880" cy="538920"/>
          </a:xfrm>
          <a:prstGeom prst="smileyFace">
            <a:avLst>
              <a:gd name="adj" fmla="val 4653"/>
            </a:avLst>
          </a:prstGeom>
          <a:solidFill>
            <a:srgbClr val="FFFFFF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3" name="CustomShape 16"/>
          <p:cNvSpPr/>
          <p:nvPr/>
        </p:nvSpPr>
        <p:spPr>
          <a:xfrm>
            <a:off x="7682760" y="2790720"/>
            <a:ext cx="191520" cy="4928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4" name="CustomShape 17"/>
          <p:cNvSpPr/>
          <p:nvPr/>
        </p:nvSpPr>
        <p:spPr>
          <a:xfrm flipH="1" flipV="1">
            <a:off x="2068560" y="5452200"/>
            <a:ext cx="4210200" cy="42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000000"/>
            </a:solidFill>
            <a:custDash>
              <a:ds d="300000" sp="100000"/>
            </a:custDash>
            <a:round/>
            <a:tailEnd type="arrow" w="med" len="med"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457200" y="273600"/>
            <a:ext cx="822600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2"/>
          <p:cNvSpPr/>
          <p:nvPr/>
        </p:nvSpPr>
        <p:spPr>
          <a:xfrm>
            <a:off x="457200" y="1604520"/>
            <a:ext cx="8226000" cy="397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52400"/>
          <a:ext cx="8534400" cy="65532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81760"/>
                <a:gridCol w="1869440"/>
                <a:gridCol w="1168400"/>
                <a:gridCol w="2082800"/>
                <a:gridCol w="2032000"/>
              </a:tblGrid>
              <a:tr h="560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</a:rPr>
                        <a:t>Activity</a:t>
                      </a:r>
                      <a:endParaRPr lang="en-US" sz="14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</a:rPr>
                        <a:t>Concerned Person</a:t>
                      </a:r>
                      <a:endParaRPr lang="en-US" sz="14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</a:rPr>
                        <a:t>Frequency</a:t>
                      </a:r>
                      <a:endParaRPr lang="en-US" sz="14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</a:rPr>
                        <a:t>Nature of activity</a:t>
                      </a:r>
                      <a:endParaRPr lang="en-US" sz="14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</a:rPr>
                        <a:t>Length Requirement</a:t>
                      </a:r>
                      <a:endParaRPr lang="en-US" sz="14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</a:tr>
              <a:tr h="1597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/>
                        <a:t>Bill Submission</a:t>
                      </a:r>
                      <a:endParaRPr lang="en-US" sz="140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Contractor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Monthly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Using </a:t>
                      </a:r>
                      <a:r>
                        <a:rPr lang="en-IN" sz="1400" dirty="0" err="1" smtClean="0"/>
                        <a:t>eMARG</a:t>
                      </a:r>
                      <a:r>
                        <a:rPr lang="en-IN" sz="1400" baseline="0" dirty="0" smtClean="0"/>
                        <a:t> log in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No</a:t>
                      </a:r>
                      <a:r>
                        <a:rPr lang="en-IN" sz="1400" baseline="0" dirty="0" smtClean="0"/>
                        <a:t> length requirement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baseline="0" dirty="0" smtClean="0"/>
                        <a:t> One bill to be submitted for a road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</a:tr>
              <a:tr h="1597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/>
                        <a:t>Routine Inspection</a:t>
                      </a:r>
                      <a:endParaRPr lang="en-US" sz="140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JE/Sub </a:t>
                      </a:r>
                      <a:r>
                        <a:rPr lang="en-IN" sz="1400" dirty="0"/>
                        <a:t>E/AE/AEE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Minimum frequency : Bi-monthly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Using mobile app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Need two photographs per </a:t>
                      </a:r>
                      <a:r>
                        <a:rPr lang="en-IN" sz="1400" dirty="0" err="1" smtClean="0"/>
                        <a:t>kilometer</a:t>
                      </a:r>
                      <a:endParaRPr lang="en-IN" sz="14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>
                          <a:latin typeface="Arial"/>
                          <a:ea typeface="Arial"/>
                          <a:cs typeface="Mangal"/>
                        </a:rPr>
                        <a:t> S/U remarks for the prescribed activities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</a:t>
                      </a:r>
                      <a:r>
                        <a:rPr lang="en-IN" sz="1400" dirty="0" err="1" smtClean="0"/>
                        <a:t>Kilometer</a:t>
                      </a:r>
                      <a:r>
                        <a:rPr lang="en-IN" sz="1400" dirty="0" smtClean="0"/>
                        <a:t> </a:t>
                      </a:r>
                      <a:r>
                        <a:rPr lang="en-IN" sz="1400" dirty="0"/>
                        <a:t>Wise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</a:tr>
              <a:tr h="1424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/>
                        <a:t>Additional Feedback Inspection</a:t>
                      </a:r>
                      <a:endParaRPr lang="en-US" sz="140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JE/Sub E/AE/AEE/EE/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IN" sz="1400" dirty="0" smtClean="0"/>
                        <a:t>and above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Any </a:t>
                      </a:r>
                      <a:r>
                        <a:rPr lang="en-IN" sz="1400" dirty="0"/>
                        <a:t>time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Need </a:t>
                      </a:r>
                      <a:r>
                        <a:rPr lang="en-IN" sz="1400" dirty="0"/>
                        <a:t>photographs and remark along with the photographs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No </a:t>
                      </a:r>
                      <a:r>
                        <a:rPr lang="en-IN" sz="1400" dirty="0"/>
                        <a:t>requirement as </a:t>
                      </a:r>
                      <a:r>
                        <a:rPr lang="en-IN" sz="1400" dirty="0" smtClean="0"/>
                        <a:t>such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As </a:t>
                      </a:r>
                      <a:r>
                        <a:rPr lang="en-IN" sz="1400" dirty="0"/>
                        <a:t>per convenience of the inspecting officer 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</a:tr>
              <a:tr h="48281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/>
                        <a:t>Performance Evaluation</a:t>
                      </a:r>
                      <a:endParaRPr lang="en-US" sz="140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JE/Sub </a:t>
                      </a:r>
                      <a:r>
                        <a:rPr lang="en-IN" sz="1400" dirty="0"/>
                        <a:t>E/AE/AEE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/>
                        <a:t>Six monthly</a:t>
                      </a:r>
                      <a:endParaRPr lang="en-US" sz="140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Desk </a:t>
                      </a:r>
                      <a:r>
                        <a:rPr lang="en-IN" sz="1400" dirty="0"/>
                        <a:t>Based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/>
                        <a:t>(Requires no additional photographs)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</a:t>
                      </a:r>
                      <a:r>
                        <a:rPr lang="en-IN" sz="1400" dirty="0" err="1" smtClean="0"/>
                        <a:t>Kilometer</a:t>
                      </a:r>
                      <a:r>
                        <a:rPr lang="en-IN" sz="1400" dirty="0" smtClean="0"/>
                        <a:t> </a:t>
                      </a:r>
                      <a:r>
                        <a:rPr lang="en-IN" sz="1400" dirty="0"/>
                        <a:t>Wise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</a:tr>
              <a:tr h="8890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1400" dirty="0" smtClean="0"/>
                        <a:t> EE/PIU </a:t>
                      </a:r>
                      <a:r>
                        <a:rPr lang="en-IN" sz="1400" dirty="0"/>
                        <a:t>In Charge and above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/>
                        <a:t>Six monthly</a:t>
                      </a:r>
                      <a:endParaRPr lang="en-US" sz="14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/>
                        <a:t>(Finalization)</a:t>
                      </a:r>
                      <a:endParaRPr lang="en-US" sz="1400" dirty="0">
                        <a:latin typeface="Arial"/>
                        <a:ea typeface="Arial"/>
                        <a:cs typeface="Mangal"/>
                      </a:endParaRPr>
                    </a:p>
                  </a:txBody>
                  <a:tcPr marL="46234" marR="46234" marT="46234" marB="46234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2002320" y="2696040"/>
            <a:ext cx="5041080" cy="90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5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THANK YOU!</a:t>
            </a:r>
            <a:endParaRPr lang="en-IN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457200" y="273600"/>
            <a:ext cx="822528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Performance Based Maintenance Contract (PBMC) &amp; eMARG</a:t>
            </a:r>
            <a:endParaRPr lang="en-IN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>
            <a:off x="457200" y="1604520"/>
            <a:ext cx="8225280" cy="397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312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Thousands of roads in the state are under maintenance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12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Need to maintain roads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12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Performance Based Maintenance Contracts (PBMC)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12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Challenges in maintenance of roads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12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eMARG</a:t>
            </a: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e-governance solution for monitoring of PMGSY roads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12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1" i="1" u="sng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Remember</a:t>
            </a:r>
            <a:r>
              <a:rPr lang="en-IN" sz="24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Payments through </a:t>
            </a:r>
            <a:r>
              <a:rPr lang="en-IN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eMARG</a:t>
            </a: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one of the pre-requisites for any sanction under PMGSY III</a:t>
            </a: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en-IN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7162800" y="1600200"/>
            <a:ext cx="1724400" cy="63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    PFMS/ Bank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3" name="Picture 23"/>
          <p:cNvPicPr/>
          <p:nvPr/>
        </p:nvPicPr>
        <p:blipFill>
          <a:blip r:embed="rId2"/>
          <a:stretch/>
        </p:blipFill>
        <p:spPr>
          <a:xfrm>
            <a:off x="7143120" y="579240"/>
            <a:ext cx="1705320" cy="1023840"/>
          </a:xfrm>
          <a:prstGeom prst="rect">
            <a:avLst/>
          </a:prstGeom>
          <a:ln w="9360">
            <a:noFill/>
          </a:ln>
        </p:spPr>
      </p:pic>
      <p:sp>
        <p:nvSpPr>
          <p:cNvPr id="264" name="CustomShape 2"/>
          <p:cNvSpPr/>
          <p:nvPr/>
        </p:nvSpPr>
        <p:spPr>
          <a:xfrm>
            <a:off x="0" y="14400"/>
            <a:ext cx="9140040" cy="90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Stakeholders</a:t>
            </a:r>
            <a:endParaRPr lang="en-IN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Line 3"/>
          <p:cNvSpPr/>
          <p:nvPr/>
        </p:nvSpPr>
        <p:spPr>
          <a:xfrm flipH="1" flipV="1">
            <a:off x="2057400" y="1371600"/>
            <a:ext cx="2111040" cy="91584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6" name="Line 4"/>
          <p:cNvSpPr/>
          <p:nvPr/>
        </p:nvSpPr>
        <p:spPr>
          <a:xfrm flipH="1">
            <a:off x="6147000" y="1446480"/>
            <a:ext cx="1297080" cy="33948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7" name="Line 5"/>
          <p:cNvSpPr/>
          <p:nvPr/>
        </p:nvSpPr>
        <p:spPr>
          <a:xfrm flipH="1" flipV="1">
            <a:off x="6148440" y="2815560"/>
            <a:ext cx="1673280" cy="22536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Line 6"/>
          <p:cNvSpPr/>
          <p:nvPr/>
        </p:nvSpPr>
        <p:spPr>
          <a:xfrm flipH="1">
            <a:off x="1758240" y="2916000"/>
            <a:ext cx="2121480" cy="39960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9" name="CustomShape 7"/>
          <p:cNvSpPr/>
          <p:nvPr/>
        </p:nvSpPr>
        <p:spPr>
          <a:xfrm>
            <a:off x="7807320" y="3753000"/>
            <a:ext cx="959400" cy="361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Citizen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0" name="Picture 20"/>
          <p:cNvPicPr/>
          <p:nvPr/>
        </p:nvPicPr>
        <p:blipFill>
          <a:blip r:embed="rId3"/>
          <a:stretch/>
        </p:blipFill>
        <p:spPr>
          <a:xfrm>
            <a:off x="7701120" y="2482920"/>
            <a:ext cx="1308240" cy="950400"/>
          </a:xfrm>
          <a:prstGeom prst="rect">
            <a:avLst/>
          </a:prstGeom>
          <a:ln w="9360">
            <a:noFill/>
          </a:ln>
        </p:spPr>
      </p:pic>
      <p:sp>
        <p:nvSpPr>
          <p:cNvPr id="271" name="CustomShape 8"/>
          <p:cNvSpPr/>
          <p:nvPr/>
        </p:nvSpPr>
        <p:spPr>
          <a:xfrm>
            <a:off x="483120" y="3543120"/>
            <a:ext cx="1395360" cy="360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just">
              <a:lnSpc>
                <a:spcPct val="90000"/>
              </a:lnSpc>
            </a:pPr>
            <a:r>
              <a:rPr lang="en-IN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Contractor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2" name="Picture 21"/>
          <p:cNvPicPr/>
          <p:nvPr/>
        </p:nvPicPr>
        <p:blipFill>
          <a:blip r:embed="rId4"/>
          <a:stretch/>
        </p:blipFill>
        <p:spPr>
          <a:xfrm>
            <a:off x="549360" y="2349360"/>
            <a:ext cx="1317240" cy="1103040"/>
          </a:xfrm>
          <a:prstGeom prst="rect">
            <a:avLst/>
          </a:prstGeom>
          <a:ln w="9360">
            <a:noFill/>
          </a:ln>
        </p:spPr>
      </p:pic>
      <p:sp>
        <p:nvSpPr>
          <p:cNvPr id="273" name="CustomShape 9"/>
          <p:cNvSpPr/>
          <p:nvPr/>
        </p:nvSpPr>
        <p:spPr>
          <a:xfrm>
            <a:off x="381000" y="1524000"/>
            <a:ext cx="1563120" cy="360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90000"/>
              </a:lnSpc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SRRDA/PIU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4" name="Picture 22"/>
          <p:cNvPicPr/>
          <p:nvPr/>
        </p:nvPicPr>
        <p:blipFill>
          <a:blip r:embed="rId5"/>
          <a:stretch/>
        </p:blipFill>
        <p:spPr>
          <a:xfrm>
            <a:off x="228600" y="609600"/>
            <a:ext cx="1888560" cy="917280"/>
          </a:xfrm>
          <a:prstGeom prst="rect">
            <a:avLst/>
          </a:prstGeom>
          <a:ln w="9360">
            <a:noFill/>
          </a:ln>
        </p:spPr>
      </p:pic>
      <p:pic>
        <p:nvPicPr>
          <p:cNvPr id="275" name="Picture 2"/>
          <p:cNvPicPr/>
          <p:nvPr/>
        </p:nvPicPr>
        <p:blipFill>
          <a:blip r:embed="rId6"/>
          <a:stretch/>
        </p:blipFill>
        <p:spPr>
          <a:xfrm>
            <a:off x="3030120" y="1785960"/>
            <a:ext cx="3136320" cy="1583280"/>
          </a:xfrm>
          <a:prstGeom prst="rect">
            <a:avLst/>
          </a:prstGeom>
          <a:ln w="9360">
            <a:noFill/>
          </a:ln>
        </p:spPr>
      </p:pic>
      <p:pic>
        <p:nvPicPr>
          <p:cNvPr id="276" name="Picture 23"/>
          <p:cNvPicPr/>
          <p:nvPr/>
        </p:nvPicPr>
        <p:blipFill>
          <a:blip r:embed="rId7"/>
          <a:stretch/>
        </p:blipFill>
        <p:spPr>
          <a:xfrm>
            <a:off x="4691880" y="2578680"/>
            <a:ext cx="1785240" cy="1563480"/>
          </a:xfrm>
          <a:prstGeom prst="rect">
            <a:avLst/>
          </a:prstGeom>
          <a:ln w="9360">
            <a:noFill/>
          </a:ln>
        </p:spPr>
      </p:pic>
      <p:pic>
        <p:nvPicPr>
          <p:cNvPr id="277" name="Picture 24"/>
          <p:cNvPicPr/>
          <p:nvPr/>
        </p:nvPicPr>
        <p:blipFill>
          <a:blip r:embed="rId8"/>
          <a:stretch/>
        </p:blipFill>
        <p:spPr>
          <a:xfrm>
            <a:off x="2459880" y="2622600"/>
            <a:ext cx="1785240" cy="1563480"/>
          </a:xfrm>
          <a:prstGeom prst="rect">
            <a:avLst/>
          </a:prstGeom>
          <a:ln w="9360">
            <a:noFill/>
          </a:ln>
        </p:spPr>
      </p:pic>
      <p:sp>
        <p:nvSpPr>
          <p:cNvPr id="278" name="CustomShape 10"/>
          <p:cNvSpPr/>
          <p:nvPr/>
        </p:nvSpPr>
        <p:spPr>
          <a:xfrm>
            <a:off x="2762640" y="4592880"/>
            <a:ext cx="1893600" cy="6966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NRIDA, MoRD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CustomShape 11"/>
          <p:cNvSpPr/>
          <p:nvPr/>
        </p:nvSpPr>
        <p:spPr>
          <a:xfrm>
            <a:off x="5206680" y="4602240"/>
            <a:ext cx="869040" cy="66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  <a:ea typeface="DejaVu Sans"/>
              </a:rPr>
              <a:t>NIC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-2160" y="963000"/>
            <a:ext cx="9285840" cy="517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DemiLight"/>
              </a:rPr>
              <a:t>Individual User registration, Packaging of roads etc.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DemiLight"/>
              </a:rPr>
              <a:t>Roles-based Scope &amp; Services ( District, State, National,  Administrator )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DemiLight"/>
              </a:rPr>
              <a:t>System generated bills based on CA maintenance  rates.  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DemiLight"/>
              </a:rPr>
              <a:t>Facility to contractors for online submission of bills &amp; tracking  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DemiLight"/>
              </a:rPr>
              <a:t>Routine &amp; Feedback Inspections through Mobile App   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2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DemiLight"/>
              </a:rPr>
              <a:t>Index-based Performance Evaluation</a:t>
            </a:r>
            <a:endParaRPr lang="en-IN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0" y="170280"/>
            <a:ext cx="9140040" cy="63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Functional Features</a:t>
            </a:r>
            <a:endParaRPr lang="en-IN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457200" y="-68400"/>
            <a:ext cx="8223840" cy="113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2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Tasks Involved</a:t>
            </a:r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2"/>
          <p:cNvSpPr/>
          <p:nvPr/>
        </p:nvSpPr>
        <p:spPr>
          <a:xfrm>
            <a:off x="465120" y="1383480"/>
            <a:ext cx="1384920" cy="10965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Bill Submission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3"/>
          <p:cNvSpPr/>
          <p:nvPr/>
        </p:nvSpPr>
        <p:spPr>
          <a:xfrm>
            <a:off x="2621520" y="1637280"/>
            <a:ext cx="1422720" cy="5889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Routine Inspection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CustomShape 4"/>
          <p:cNvSpPr/>
          <p:nvPr/>
        </p:nvSpPr>
        <p:spPr>
          <a:xfrm>
            <a:off x="4815720" y="1654200"/>
            <a:ext cx="1513080" cy="5889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Performance Evaluation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CustomShape 5"/>
          <p:cNvSpPr/>
          <p:nvPr/>
        </p:nvSpPr>
        <p:spPr>
          <a:xfrm>
            <a:off x="249480" y="2626200"/>
            <a:ext cx="1816200" cy="21085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Contractor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Monthly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5" name="CustomShape 6"/>
          <p:cNvSpPr/>
          <p:nvPr/>
        </p:nvSpPr>
        <p:spPr>
          <a:xfrm>
            <a:off x="2413080" y="2638800"/>
            <a:ext cx="1814400" cy="21085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any PIU Officer (Including JE/Sub Engineer, AE, AEE, EE)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Bi-monthly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7"/>
          <p:cNvSpPr/>
          <p:nvPr/>
        </p:nvSpPr>
        <p:spPr>
          <a:xfrm>
            <a:off x="4734720" y="2514600"/>
            <a:ext cx="1814400" cy="41983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any PIU Officer (Including JE/Sub Engineer, AE, AEE, EE)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Six  monthly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 be finalized by PIU In charge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8"/>
          <p:cNvSpPr/>
          <p:nvPr/>
        </p:nvSpPr>
        <p:spPr>
          <a:xfrm>
            <a:off x="7167960" y="1671120"/>
            <a:ext cx="1513080" cy="58896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Bill Payment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8" name="CustomShape 9"/>
          <p:cNvSpPr/>
          <p:nvPr/>
        </p:nvSpPr>
        <p:spPr>
          <a:xfrm>
            <a:off x="6966720" y="2651760"/>
            <a:ext cx="1814400" cy="21085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FECFF"/>
              </a:gs>
              <a:gs pos="100000">
                <a:srgbClr val="E6F7FF"/>
              </a:gs>
            </a:gsLst>
            <a:lin ang="16200000"/>
          </a:gradFill>
          <a:ln w="9360">
            <a:solidFill>
              <a:srgbClr val="46AAC4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285840" indent="-280440">
              <a:lnSpc>
                <a:spcPct val="100000"/>
              </a:lnSpc>
              <a:buClr>
                <a:srgbClr val="FF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AO based on PE of PIU In charge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</a:pP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04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IN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Six monthly</a:t>
            </a:r>
            <a:endParaRPr lang="en-IN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Line 10"/>
          <p:cNvSpPr/>
          <p:nvPr/>
        </p:nvSpPr>
        <p:spPr>
          <a:xfrm>
            <a:off x="2197080" y="1054080"/>
            <a:ext cx="88920" cy="580392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Line 11"/>
          <p:cNvSpPr/>
          <p:nvPr/>
        </p:nvSpPr>
        <p:spPr>
          <a:xfrm>
            <a:off x="4368600" y="1028520"/>
            <a:ext cx="88920" cy="580392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Line 12"/>
          <p:cNvSpPr/>
          <p:nvPr/>
        </p:nvSpPr>
        <p:spPr>
          <a:xfrm>
            <a:off x="6717960" y="1054080"/>
            <a:ext cx="88920" cy="580392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2" name="Line 13"/>
          <p:cNvSpPr/>
          <p:nvPr/>
        </p:nvSpPr>
        <p:spPr>
          <a:xfrm flipH="1">
            <a:off x="304560" y="1028520"/>
            <a:ext cx="8458200" cy="12600"/>
          </a:xfrm>
          <a:prstGeom prst="line">
            <a:avLst/>
          </a:prstGeom>
          <a:ln w="9360">
            <a:solidFill>
              <a:srgbClr val="4A7EB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CustomShape 1"/>
          <p:cNvSpPr/>
          <p:nvPr/>
        </p:nvSpPr>
        <p:spPr>
          <a:xfrm>
            <a:off x="457200" y="274680"/>
            <a:ext cx="8225280" cy="73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Bill Submission</a:t>
            </a:r>
            <a:endParaRPr lang="en-IN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4" name="CustomShape 2"/>
          <p:cNvSpPr/>
          <p:nvPr/>
        </p:nvSpPr>
        <p:spPr>
          <a:xfrm>
            <a:off x="457200" y="1050480"/>
            <a:ext cx="8225280" cy="507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387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By contractor</a:t>
            </a:r>
            <a:endParaRPr lang="en-IN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Using eMARG log in</a:t>
            </a:r>
            <a:endParaRPr lang="en-IN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Frequency</a:t>
            </a:r>
            <a:r>
              <a:rPr lang="en-IN" sz="22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of</a:t>
            </a:r>
            <a:r>
              <a:rPr lang="en-IN" sz="22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</a:t>
            </a:r>
            <a:r>
              <a:rPr lang="en-IN" sz="22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bill</a:t>
            </a:r>
            <a:r>
              <a:rPr lang="en-IN" sz="22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submission</a:t>
            </a:r>
            <a:endParaRPr lang="en-IN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280" lvl="1" indent="-33876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Monthly</a:t>
            </a:r>
            <a:endParaRPr lang="en-IN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457200" y="416160"/>
            <a:ext cx="822528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6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Routine Inspection</a:t>
            </a:r>
            <a:endParaRPr lang="en-IN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6" name="CustomShape 2"/>
          <p:cNvSpPr/>
          <p:nvPr/>
        </p:nvSpPr>
        <p:spPr>
          <a:xfrm>
            <a:off x="457200" y="752400"/>
            <a:ext cx="8225280" cy="592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15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Inspecting Officer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Any officer including JE, AE, AEE, EE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Field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based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using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(Geo-tagged &amp; time stamped photographs)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Minimum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Frequency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of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Routine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Inspection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Bi-Monthly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Unit</a:t>
            </a:r>
            <a:r>
              <a:rPr lang="en-IN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</a:t>
            </a:r>
            <a:r>
              <a:rPr lang="en-IN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</a:t>
            </a:r>
            <a:r>
              <a:rPr lang="en-IN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inspection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 </a:t>
            </a:r>
            <a:r>
              <a:rPr lang="en-IN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kilometer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2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Criteria for grading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280" lvl="1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Satisfactory / </a:t>
            </a:r>
            <a:r>
              <a:rPr lang="en-IN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Unsatisfactory </a:t>
            </a:r>
            <a:r>
              <a:rPr lang="en-IN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five parameters</a:t>
            </a:r>
            <a:endParaRPr lang="en-IN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>
              <a:lnSpc>
                <a:spcPct val="115000"/>
              </a:lnSpc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Intimation to contractor in case of ‘</a:t>
            </a:r>
            <a:r>
              <a:rPr lang="en-IN" sz="2200" b="0" i="1" u="sng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Unsatisfactory</a:t>
            </a:r>
            <a:r>
              <a:rPr lang="en-IN" sz="22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’ remarks by inspecting officer for any of the activities/parameters</a:t>
            </a:r>
            <a:endParaRPr lang="en-IN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457200" y="273600"/>
            <a:ext cx="822600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2"/>
          <p:cNvSpPr/>
          <p:nvPr/>
        </p:nvSpPr>
        <p:spPr>
          <a:xfrm>
            <a:off x="457200" y="1604520"/>
            <a:ext cx="8226000" cy="397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989" y="87952"/>
            <a:ext cx="7720012" cy="678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457200" y="130680"/>
            <a:ext cx="8225280" cy="51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2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Performance Evaluation</a:t>
            </a:r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1" name="CustomShape 2"/>
          <p:cNvSpPr/>
          <p:nvPr/>
        </p:nvSpPr>
        <p:spPr>
          <a:xfrm>
            <a:off x="136080" y="692640"/>
            <a:ext cx="8809200" cy="584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38760" algn="just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1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Inspecting</a:t>
            </a:r>
            <a:r>
              <a:rPr lang="en-IN" sz="18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IN" sz="1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Officer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Any officer including JE, AE, AEE, EE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PBMC Marking Scheme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Desk Based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 the photographs and grading from routine inspections will be displayed on the screen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 algn="just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1800" b="0" strike="noStrike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Frequency of the Performance Evaluation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Six Monthly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38760" algn="just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Unit of Inspection</a:t>
            </a: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Per </a:t>
            </a:r>
            <a:r>
              <a:rPr lang="en-IN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kilometer</a:t>
            </a:r>
            <a:endParaRPr lang="en-IN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343080" indent="-338760" algn="just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pc="-1" dirty="0" smtClean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Finalization </a:t>
            </a:r>
            <a:r>
              <a:rPr lang="en-IN" spc="-1" dirty="0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of the Performance evaluation</a:t>
            </a: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By EE/GM/PIU In charge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 the photographs and remarks of activities from routine inspections &amp; performance  evaluation will be displayed on the screen for finalization of score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200" algn="just">
              <a:spcBef>
                <a:spcPts val="64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Option to change the marks given by PIU In charge  with justification 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</TotalTime>
  <Words>614</Words>
  <Application>Microsoft Office PowerPoint</Application>
  <PresentationFormat>On-screen Show (4:3)</PresentationFormat>
  <Paragraphs>127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LENOVO</dc:creator>
  <dc:description/>
  <cp:lastModifiedBy>User</cp:lastModifiedBy>
  <cp:revision>369</cp:revision>
  <dcterms:created xsi:type="dcterms:W3CDTF">2006-08-16T00:00:00Z</dcterms:created>
  <dcterms:modified xsi:type="dcterms:W3CDTF">2019-11-20T11:16:13Z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</Properties>
</file>