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1"/>
  </p:notesMasterIdLst>
  <p:sldIdLst>
    <p:sldId id="346" r:id="rId3"/>
    <p:sldId id="383" r:id="rId4"/>
    <p:sldId id="376" r:id="rId5"/>
    <p:sldId id="379" r:id="rId6"/>
    <p:sldId id="382" r:id="rId7"/>
    <p:sldId id="378" r:id="rId8"/>
    <p:sldId id="384" r:id="rId9"/>
    <p:sldId id="385" r:id="rId10"/>
    <p:sldId id="392" r:id="rId11"/>
    <p:sldId id="393" r:id="rId12"/>
    <p:sldId id="386" r:id="rId13"/>
    <p:sldId id="387" r:id="rId14"/>
    <p:sldId id="388" r:id="rId15"/>
    <p:sldId id="389" r:id="rId16"/>
    <p:sldId id="390" r:id="rId17"/>
    <p:sldId id="391" r:id="rId18"/>
    <p:sldId id="394" r:id="rId19"/>
    <p:sldId id="397" r:id="rId20"/>
    <p:sldId id="398" r:id="rId21"/>
    <p:sldId id="399" r:id="rId22"/>
    <p:sldId id="400" r:id="rId23"/>
    <p:sldId id="401" r:id="rId24"/>
    <p:sldId id="402" r:id="rId25"/>
    <p:sldId id="403" r:id="rId26"/>
    <p:sldId id="404" r:id="rId27"/>
    <p:sldId id="405" r:id="rId28"/>
    <p:sldId id="406" r:id="rId29"/>
    <p:sldId id="40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F6FB"/>
    <a:srgbClr val="DAEE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04" autoAdjust="0"/>
    <p:restoredTop sz="94660"/>
  </p:normalViewPr>
  <p:slideViewPr>
    <p:cSldViewPr snapToGrid="0">
      <p:cViewPr varScale="1">
        <p:scale>
          <a:sx n="71" d="100"/>
          <a:sy n="71" d="100"/>
        </p:scale>
        <p:origin x="76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76AC2A-1E87-4769-8B0F-A45924FA1439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</dgm:pt>
    <dgm:pt modelId="{BD1896A4-FA95-49C3-8188-B9A2AD6274D7}">
      <dgm:prSet phldrT="[Text]" custT="1"/>
      <dgm:spPr/>
      <dgm:t>
        <a:bodyPr/>
        <a:lstStyle/>
        <a:p>
          <a:r>
            <a:rPr lang="en-US" sz="1400" b="1" dirty="0">
              <a:solidFill>
                <a:schemeClr val="tx1"/>
              </a:solidFill>
            </a:rPr>
            <a:t>Contractor</a:t>
          </a:r>
        </a:p>
      </dgm:t>
    </dgm:pt>
    <dgm:pt modelId="{F7F6CD3A-243F-4F30-8DE7-ECF9BB97B2E5}" type="parTrans" cxnId="{74ADC5F3-ACC6-4991-94F5-C3E06DFEA2CA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C6F23D60-7A61-49D9-8D43-92992BC54161}" type="sibTrans" cxnId="{74ADC5F3-ACC6-4991-94F5-C3E06DFEA2CA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B0D1B147-FCC5-470E-B124-1B3735E59534}">
      <dgm:prSet phldrT="[Text]" custT="1"/>
      <dgm:spPr/>
      <dgm:t>
        <a:bodyPr/>
        <a:lstStyle/>
        <a:p>
          <a:r>
            <a:rPr lang="en-US" sz="1400" b="1" dirty="0">
              <a:solidFill>
                <a:schemeClr val="tx1"/>
              </a:solidFill>
            </a:rPr>
            <a:t>Field Engineer</a:t>
          </a:r>
        </a:p>
      </dgm:t>
    </dgm:pt>
    <dgm:pt modelId="{94F6FF0F-D70B-4C39-96E6-CBA774B280DF}" type="parTrans" cxnId="{469B3315-5DA4-47B3-9EAB-6D8E776B0033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3FBE9CB0-EEF1-46C8-A65E-617EC73B038D}" type="sibTrans" cxnId="{469B3315-5DA4-47B3-9EAB-6D8E776B0033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94D72BBD-4F9A-47E4-872F-1AF67921C622}">
      <dgm:prSet phldrT="[Text]" custT="1"/>
      <dgm:spPr/>
      <dgm:t>
        <a:bodyPr/>
        <a:lstStyle/>
        <a:p>
          <a:r>
            <a:rPr lang="en-US" sz="1400" b="1" dirty="0">
              <a:solidFill>
                <a:schemeClr val="tx1"/>
              </a:solidFill>
            </a:rPr>
            <a:t>District In-Charge</a:t>
          </a:r>
        </a:p>
      </dgm:t>
    </dgm:pt>
    <dgm:pt modelId="{2A9F4338-ECAF-4324-B8BE-3166C7333137}" type="parTrans" cxnId="{E26BEC2A-B6C5-4FC6-B3C9-C5C0748A406A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7CE2FAF4-7E67-45D6-BE6A-E2CD5C3FDE93}" type="sibTrans" cxnId="{E26BEC2A-B6C5-4FC6-B3C9-C5C0748A406A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7F2F7D36-7E12-4B37-B36C-A973F039AEAB}">
      <dgm:prSet phldrT="[Text]" custT="1"/>
      <dgm:spPr/>
      <dgm:t>
        <a:bodyPr/>
        <a:lstStyle/>
        <a:p>
          <a:r>
            <a:rPr lang="en-US" sz="1400" b="1" dirty="0">
              <a:solidFill>
                <a:schemeClr val="tx1"/>
              </a:solidFill>
            </a:rPr>
            <a:t>Account Officers</a:t>
          </a:r>
        </a:p>
      </dgm:t>
    </dgm:pt>
    <dgm:pt modelId="{F6BACBF4-6110-4DAA-B79B-E23843888367}" type="parTrans" cxnId="{D177A136-427F-45BE-8A65-13F9AD54CCBA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651FBDFF-A622-46AC-B3A0-3416DE6CB2EE}" type="sibTrans" cxnId="{D177A136-427F-45BE-8A65-13F9AD54CCBA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5F46674E-4CB4-463D-83BC-7A3831C33C3B}">
      <dgm:prSet phldrT="[Text]" custT="1"/>
      <dgm:spPr/>
      <dgm:t>
        <a:bodyPr/>
        <a:lstStyle/>
        <a:p>
          <a:r>
            <a:rPr lang="en-US" sz="1400" b="1" dirty="0">
              <a:solidFill>
                <a:schemeClr val="tx1"/>
              </a:solidFill>
            </a:rPr>
            <a:t>State HQ</a:t>
          </a:r>
        </a:p>
      </dgm:t>
    </dgm:pt>
    <dgm:pt modelId="{5EEAC8EA-8A40-4946-8535-36D2281A2018}" type="parTrans" cxnId="{A930A86A-B0E2-4E58-8F73-5E80FCAB81BC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86FB5957-29AA-4F1E-92AF-A11F351F5D23}" type="sibTrans" cxnId="{A930A86A-B0E2-4E58-8F73-5E80FCAB81BC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AB74F4C2-2D2C-4F45-9962-07177E1F1402}">
      <dgm:prSet phldrT="[Text]" custT="1"/>
      <dgm:spPr/>
      <dgm:t>
        <a:bodyPr/>
        <a:lstStyle/>
        <a:p>
          <a:r>
            <a:rPr lang="en-US" sz="1400" b="1" dirty="0">
              <a:solidFill>
                <a:schemeClr val="tx1"/>
              </a:solidFill>
            </a:rPr>
            <a:t>NRIDA</a:t>
          </a:r>
        </a:p>
      </dgm:t>
    </dgm:pt>
    <dgm:pt modelId="{5F5F9EE8-8271-4D2C-9E0C-5FD0C3029912}" type="parTrans" cxnId="{1A1EA658-78F3-4126-9998-56C86285524C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8B1B2379-E36B-4979-AAA2-BC4788CACB44}" type="sibTrans" cxnId="{1A1EA658-78F3-4126-9998-56C86285524C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02D41A12-76B5-41D6-ADFB-B9C1B615A84F}">
      <dgm:prSet phldrT="[Text]" custT="1"/>
      <dgm:spPr/>
      <dgm:t>
        <a:bodyPr/>
        <a:lstStyle/>
        <a:p>
          <a:r>
            <a:rPr lang="en-US" sz="1400" b="1" dirty="0">
              <a:solidFill>
                <a:schemeClr val="tx1"/>
              </a:solidFill>
            </a:rPr>
            <a:t>MORD</a:t>
          </a:r>
        </a:p>
      </dgm:t>
    </dgm:pt>
    <dgm:pt modelId="{7A3E5A29-27F6-4234-B36E-7891BD9E77AA}" type="parTrans" cxnId="{D527FFC1-1CE0-4704-8E95-8563695AE69A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E34CCF99-E415-4515-8F80-D5C2F39FAD6B}" type="sibTrans" cxnId="{D527FFC1-1CE0-4704-8E95-8563695AE69A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FD0C9EF2-76A6-4FDE-9189-B062360F53DD}" type="pres">
      <dgm:prSet presAssocID="{CF76AC2A-1E87-4769-8B0F-A45924FA1439}" presName="Name0" presStyleCnt="0">
        <dgm:presLayoutVars>
          <dgm:dir/>
          <dgm:animLvl val="lvl"/>
          <dgm:resizeHandles val="exact"/>
        </dgm:presLayoutVars>
      </dgm:prSet>
      <dgm:spPr/>
    </dgm:pt>
    <dgm:pt modelId="{11F5E094-A0B7-4312-A96F-061F06BA7282}" type="pres">
      <dgm:prSet presAssocID="{BD1896A4-FA95-49C3-8188-B9A2AD6274D7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B0132011-2AB7-4DFC-9531-A38762E0B714}" type="pres">
      <dgm:prSet presAssocID="{C6F23D60-7A61-49D9-8D43-92992BC54161}" presName="parTxOnlySpace" presStyleCnt="0"/>
      <dgm:spPr/>
    </dgm:pt>
    <dgm:pt modelId="{FE7C9300-A33D-4DA4-8555-C4DF4782A17F}" type="pres">
      <dgm:prSet presAssocID="{B0D1B147-FCC5-470E-B124-1B3735E59534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08382AC8-E7DF-43F1-883F-9868F4F1F96C}" type="pres">
      <dgm:prSet presAssocID="{3FBE9CB0-EEF1-46C8-A65E-617EC73B038D}" presName="parTxOnlySpace" presStyleCnt="0"/>
      <dgm:spPr/>
    </dgm:pt>
    <dgm:pt modelId="{3CF9DA4C-FE22-4F1C-A78C-8EED5A6B9B07}" type="pres">
      <dgm:prSet presAssocID="{94D72BBD-4F9A-47E4-872F-1AF67921C622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069DEEED-95D0-4A77-A4E1-7C1C74DA9A60}" type="pres">
      <dgm:prSet presAssocID="{7CE2FAF4-7E67-45D6-BE6A-E2CD5C3FDE93}" presName="parTxOnlySpace" presStyleCnt="0"/>
      <dgm:spPr/>
    </dgm:pt>
    <dgm:pt modelId="{57B0F271-2783-4E27-BFC4-5614244C526B}" type="pres">
      <dgm:prSet presAssocID="{7F2F7D36-7E12-4B37-B36C-A973F039AEAB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82CCE548-126C-42F0-89FC-0868F1985E3F}" type="pres">
      <dgm:prSet presAssocID="{651FBDFF-A622-46AC-B3A0-3416DE6CB2EE}" presName="parTxOnlySpace" presStyleCnt="0"/>
      <dgm:spPr/>
    </dgm:pt>
    <dgm:pt modelId="{99EE5A13-9F48-44CB-AE07-27CB136D7C5E}" type="pres">
      <dgm:prSet presAssocID="{5F46674E-4CB4-463D-83BC-7A3831C33C3B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EFEF732B-2BE6-4676-9C8D-D8014E25B3CC}" type="pres">
      <dgm:prSet presAssocID="{86FB5957-29AA-4F1E-92AF-A11F351F5D23}" presName="parTxOnlySpace" presStyleCnt="0"/>
      <dgm:spPr/>
    </dgm:pt>
    <dgm:pt modelId="{0D8E31A2-D4FA-4202-B1F4-C41C86ED2694}" type="pres">
      <dgm:prSet presAssocID="{AB74F4C2-2D2C-4F45-9962-07177E1F140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E87F11AB-8A8F-44F9-971E-852C12551149}" type="pres">
      <dgm:prSet presAssocID="{8B1B2379-E36B-4979-AAA2-BC4788CACB44}" presName="parTxOnlySpace" presStyleCnt="0"/>
      <dgm:spPr/>
    </dgm:pt>
    <dgm:pt modelId="{C0B03344-3135-4AC5-9E12-4BCBE0A90DF4}" type="pres">
      <dgm:prSet presAssocID="{02D41A12-76B5-41D6-ADFB-B9C1B615A84F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74ADC5F3-ACC6-4991-94F5-C3E06DFEA2CA}" srcId="{CF76AC2A-1E87-4769-8B0F-A45924FA1439}" destId="{BD1896A4-FA95-49C3-8188-B9A2AD6274D7}" srcOrd="0" destOrd="0" parTransId="{F7F6CD3A-243F-4F30-8DE7-ECF9BB97B2E5}" sibTransId="{C6F23D60-7A61-49D9-8D43-92992BC54161}"/>
    <dgm:cxn modelId="{1554BF01-F4F3-4083-8E2D-F3D49FCAD7A6}" type="presOf" srcId="{7F2F7D36-7E12-4B37-B36C-A973F039AEAB}" destId="{57B0F271-2783-4E27-BFC4-5614244C526B}" srcOrd="0" destOrd="0" presId="urn:microsoft.com/office/officeart/2005/8/layout/chevron1"/>
    <dgm:cxn modelId="{1A1EA658-78F3-4126-9998-56C86285524C}" srcId="{CF76AC2A-1E87-4769-8B0F-A45924FA1439}" destId="{AB74F4C2-2D2C-4F45-9962-07177E1F1402}" srcOrd="5" destOrd="0" parTransId="{5F5F9EE8-8271-4D2C-9E0C-5FD0C3029912}" sibTransId="{8B1B2379-E36B-4979-AAA2-BC4788CACB44}"/>
    <dgm:cxn modelId="{447EE046-DCBF-4A00-9B6A-E021CAB30E62}" type="presOf" srcId="{5F46674E-4CB4-463D-83BC-7A3831C33C3B}" destId="{99EE5A13-9F48-44CB-AE07-27CB136D7C5E}" srcOrd="0" destOrd="0" presId="urn:microsoft.com/office/officeart/2005/8/layout/chevron1"/>
    <dgm:cxn modelId="{3D4AC6D6-5AAA-4F85-8E1D-B64E24F4DD29}" type="presOf" srcId="{B0D1B147-FCC5-470E-B124-1B3735E59534}" destId="{FE7C9300-A33D-4DA4-8555-C4DF4782A17F}" srcOrd="0" destOrd="0" presId="urn:microsoft.com/office/officeart/2005/8/layout/chevron1"/>
    <dgm:cxn modelId="{590E974A-8F59-4F95-B383-04A62D533C28}" type="presOf" srcId="{AB74F4C2-2D2C-4F45-9962-07177E1F1402}" destId="{0D8E31A2-D4FA-4202-B1F4-C41C86ED2694}" srcOrd="0" destOrd="0" presId="urn:microsoft.com/office/officeart/2005/8/layout/chevron1"/>
    <dgm:cxn modelId="{792CC7B4-D993-43FE-B2F2-7EB091DF9196}" type="presOf" srcId="{02D41A12-76B5-41D6-ADFB-B9C1B615A84F}" destId="{C0B03344-3135-4AC5-9E12-4BCBE0A90DF4}" srcOrd="0" destOrd="0" presId="urn:microsoft.com/office/officeart/2005/8/layout/chevron1"/>
    <dgm:cxn modelId="{469B3315-5DA4-47B3-9EAB-6D8E776B0033}" srcId="{CF76AC2A-1E87-4769-8B0F-A45924FA1439}" destId="{B0D1B147-FCC5-470E-B124-1B3735E59534}" srcOrd="1" destOrd="0" parTransId="{94F6FF0F-D70B-4C39-96E6-CBA774B280DF}" sibTransId="{3FBE9CB0-EEF1-46C8-A65E-617EC73B038D}"/>
    <dgm:cxn modelId="{F94B4383-1D59-478E-B1D2-36F9C97D399C}" type="presOf" srcId="{BD1896A4-FA95-49C3-8188-B9A2AD6274D7}" destId="{11F5E094-A0B7-4312-A96F-061F06BA7282}" srcOrd="0" destOrd="0" presId="urn:microsoft.com/office/officeart/2005/8/layout/chevron1"/>
    <dgm:cxn modelId="{D527FFC1-1CE0-4704-8E95-8563695AE69A}" srcId="{CF76AC2A-1E87-4769-8B0F-A45924FA1439}" destId="{02D41A12-76B5-41D6-ADFB-B9C1B615A84F}" srcOrd="6" destOrd="0" parTransId="{7A3E5A29-27F6-4234-B36E-7891BD9E77AA}" sibTransId="{E34CCF99-E415-4515-8F80-D5C2F39FAD6B}"/>
    <dgm:cxn modelId="{2AECFBDE-4677-402B-A5EF-FF5E24B4B76E}" type="presOf" srcId="{CF76AC2A-1E87-4769-8B0F-A45924FA1439}" destId="{FD0C9EF2-76A6-4FDE-9189-B062360F53DD}" srcOrd="0" destOrd="0" presId="urn:microsoft.com/office/officeart/2005/8/layout/chevron1"/>
    <dgm:cxn modelId="{A930A86A-B0E2-4E58-8F73-5E80FCAB81BC}" srcId="{CF76AC2A-1E87-4769-8B0F-A45924FA1439}" destId="{5F46674E-4CB4-463D-83BC-7A3831C33C3B}" srcOrd="4" destOrd="0" parTransId="{5EEAC8EA-8A40-4946-8535-36D2281A2018}" sibTransId="{86FB5957-29AA-4F1E-92AF-A11F351F5D23}"/>
    <dgm:cxn modelId="{E26BEC2A-B6C5-4FC6-B3C9-C5C0748A406A}" srcId="{CF76AC2A-1E87-4769-8B0F-A45924FA1439}" destId="{94D72BBD-4F9A-47E4-872F-1AF67921C622}" srcOrd="2" destOrd="0" parTransId="{2A9F4338-ECAF-4324-B8BE-3166C7333137}" sibTransId="{7CE2FAF4-7E67-45D6-BE6A-E2CD5C3FDE93}"/>
    <dgm:cxn modelId="{D689F20C-AE16-4F67-BDA4-878765C275CD}" type="presOf" srcId="{94D72BBD-4F9A-47E4-872F-1AF67921C622}" destId="{3CF9DA4C-FE22-4F1C-A78C-8EED5A6B9B07}" srcOrd="0" destOrd="0" presId="urn:microsoft.com/office/officeart/2005/8/layout/chevron1"/>
    <dgm:cxn modelId="{D177A136-427F-45BE-8A65-13F9AD54CCBA}" srcId="{CF76AC2A-1E87-4769-8B0F-A45924FA1439}" destId="{7F2F7D36-7E12-4B37-B36C-A973F039AEAB}" srcOrd="3" destOrd="0" parTransId="{F6BACBF4-6110-4DAA-B79B-E23843888367}" sibTransId="{651FBDFF-A622-46AC-B3A0-3416DE6CB2EE}"/>
    <dgm:cxn modelId="{D40EB24F-D3F9-44F1-8B17-F7E369C82863}" type="presParOf" srcId="{FD0C9EF2-76A6-4FDE-9189-B062360F53DD}" destId="{11F5E094-A0B7-4312-A96F-061F06BA7282}" srcOrd="0" destOrd="0" presId="urn:microsoft.com/office/officeart/2005/8/layout/chevron1"/>
    <dgm:cxn modelId="{D79E023F-3AC9-45CD-9E56-969B45915296}" type="presParOf" srcId="{FD0C9EF2-76A6-4FDE-9189-B062360F53DD}" destId="{B0132011-2AB7-4DFC-9531-A38762E0B714}" srcOrd="1" destOrd="0" presId="urn:microsoft.com/office/officeart/2005/8/layout/chevron1"/>
    <dgm:cxn modelId="{C5B01462-46B9-4D44-A435-04D8F028B47E}" type="presParOf" srcId="{FD0C9EF2-76A6-4FDE-9189-B062360F53DD}" destId="{FE7C9300-A33D-4DA4-8555-C4DF4782A17F}" srcOrd="2" destOrd="0" presId="urn:microsoft.com/office/officeart/2005/8/layout/chevron1"/>
    <dgm:cxn modelId="{ABA86159-D808-44B1-9D29-A7B05062CD6A}" type="presParOf" srcId="{FD0C9EF2-76A6-4FDE-9189-B062360F53DD}" destId="{08382AC8-E7DF-43F1-883F-9868F4F1F96C}" srcOrd="3" destOrd="0" presId="urn:microsoft.com/office/officeart/2005/8/layout/chevron1"/>
    <dgm:cxn modelId="{8BF3F4F7-F5EF-4F66-9938-125EEB80B000}" type="presParOf" srcId="{FD0C9EF2-76A6-4FDE-9189-B062360F53DD}" destId="{3CF9DA4C-FE22-4F1C-A78C-8EED5A6B9B07}" srcOrd="4" destOrd="0" presId="urn:microsoft.com/office/officeart/2005/8/layout/chevron1"/>
    <dgm:cxn modelId="{5BCC1EF3-842A-4FFF-B4C5-CBDC2FC823AF}" type="presParOf" srcId="{FD0C9EF2-76A6-4FDE-9189-B062360F53DD}" destId="{069DEEED-95D0-4A77-A4E1-7C1C74DA9A60}" srcOrd="5" destOrd="0" presId="urn:microsoft.com/office/officeart/2005/8/layout/chevron1"/>
    <dgm:cxn modelId="{88A5D2A2-8B82-46F0-81F0-7B9361669A3B}" type="presParOf" srcId="{FD0C9EF2-76A6-4FDE-9189-B062360F53DD}" destId="{57B0F271-2783-4E27-BFC4-5614244C526B}" srcOrd="6" destOrd="0" presId="urn:microsoft.com/office/officeart/2005/8/layout/chevron1"/>
    <dgm:cxn modelId="{8A15C5FC-61D1-4AED-A6A6-56CEAC8E0446}" type="presParOf" srcId="{FD0C9EF2-76A6-4FDE-9189-B062360F53DD}" destId="{82CCE548-126C-42F0-89FC-0868F1985E3F}" srcOrd="7" destOrd="0" presId="urn:microsoft.com/office/officeart/2005/8/layout/chevron1"/>
    <dgm:cxn modelId="{20A54B3E-1CCE-44C7-8171-5DEF783CD187}" type="presParOf" srcId="{FD0C9EF2-76A6-4FDE-9189-B062360F53DD}" destId="{99EE5A13-9F48-44CB-AE07-27CB136D7C5E}" srcOrd="8" destOrd="0" presId="urn:microsoft.com/office/officeart/2005/8/layout/chevron1"/>
    <dgm:cxn modelId="{323D6D6F-300F-450A-BEE9-9FAF8FC32DD5}" type="presParOf" srcId="{FD0C9EF2-76A6-4FDE-9189-B062360F53DD}" destId="{EFEF732B-2BE6-4676-9C8D-D8014E25B3CC}" srcOrd="9" destOrd="0" presId="urn:microsoft.com/office/officeart/2005/8/layout/chevron1"/>
    <dgm:cxn modelId="{1610B5C3-4889-446F-AD5E-97F87931792F}" type="presParOf" srcId="{FD0C9EF2-76A6-4FDE-9189-B062360F53DD}" destId="{0D8E31A2-D4FA-4202-B1F4-C41C86ED2694}" srcOrd="10" destOrd="0" presId="urn:microsoft.com/office/officeart/2005/8/layout/chevron1"/>
    <dgm:cxn modelId="{67F7789F-EB91-4E2F-B9D6-566BE2F97672}" type="presParOf" srcId="{FD0C9EF2-76A6-4FDE-9189-B062360F53DD}" destId="{E87F11AB-8A8F-44F9-971E-852C12551149}" srcOrd="11" destOrd="0" presId="urn:microsoft.com/office/officeart/2005/8/layout/chevron1"/>
    <dgm:cxn modelId="{442067F2-C43F-41FF-A6AA-DE744235F066}" type="presParOf" srcId="{FD0C9EF2-76A6-4FDE-9189-B062360F53DD}" destId="{C0B03344-3135-4AC5-9E12-4BCBE0A90DF4}" srcOrd="1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F5E094-A0B7-4312-A96F-061F06BA7282}">
      <dsp:nvSpPr>
        <dsp:cNvPr id="0" name=""/>
        <dsp:cNvSpPr/>
      </dsp:nvSpPr>
      <dsp:spPr>
        <a:xfrm>
          <a:off x="0" y="53844"/>
          <a:ext cx="1800225" cy="72009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chemeClr val="tx1"/>
              </a:solidFill>
            </a:rPr>
            <a:t>Contractor</a:t>
          </a:r>
        </a:p>
      </dsp:txBody>
      <dsp:txXfrm>
        <a:off x="360045" y="53844"/>
        <a:ext cx="1080135" cy="720090"/>
      </dsp:txXfrm>
    </dsp:sp>
    <dsp:sp modelId="{FE7C9300-A33D-4DA4-8555-C4DF4782A17F}">
      <dsp:nvSpPr>
        <dsp:cNvPr id="0" name=""/>
        <dsp:cNvSpPr/>
      </dsp:nvSpPr>
      <dsp:spPr>
        <a:xfrm>
          <a:off x="1620202" y="53844"/>
          <a:ext cx="1800225" cy="720090"/>
        </a:xfrm>
        <a:prstGeom prst="chevron">
          <a:avLst/>
        </a:prstGeom>
        <a:solidFill>
          <a:schemeClr val="accent4">
            <a:hueOff val="1732615"/>
            <a:satOff val="-7995"/>
            <a:lumOff val="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chemeClr val="tx1"/>
              </a:solidFill>
            </a:rPr>
            <a:t>Field Engineer</a:t>
          </a:r>
        </a:p>
      </dsp:txBody>
      <dsp:txXfrm>
        <a:off x="1980247" y="53844"/>
        <a:ext cx="1080135" cy="720090"/>
      </dsp:txXfrm>
    </dsp:sp>
    <dsp:sp modelId="{3CF9DA4C-FE22-4F1C-A78C-8EED5A6B9B07}">
      <dsp:nvSpPr>
        <dsp:cNvPr id="0" name=""/>
        <dsp:cNvSpPr/>
      </dsp:nvSpPr>
      <dsp:spPr>
        <a:xfrm>
          <a:off x="3240405" y="53844"/>
          <a:ext cx="1800225" cy="720090"/>
        </a:xfrm>
        <a:prstGeom prst="chevron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chemeClr val="tx1"/>
              </a:solidFill>
            </a:rPr>
            <a:t>District In-Charge</a:t>
          </a:r>
        </a:p>
      </dsp:txBody>
      <dsp:txXfrm>
        <a:off x="3600450" y="53844"/>
        <a:ext cx="1080135" cy="720090"/>
      </dsp:txXfrm>
    </dsp:sp>
    <dsp:sp modelId="{57B0F271-2783-4E27-BFC4-5614244C526B}">
      <dsp:nvSpPr>
        <dsp:cNvPr id="0" name=""/>
        <dsp:cNvSpPr/>
      </dsp:nvSpPr>
      <dsp:spPr>
        <a:xfrm>
          <a:off x="4860607" y="53844"/>
          <a:ext cx="1800225" cy="720090"/>
        </a:xfrm>
        <a:prstGeom prst="chevron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chemeClr val="tx1"/>
              </a:solidFill>
            </a:rPr>
            <a:t>Account Officers</a:t>
          </a:r>
        </a:p>
      </dsp:txBody>
      <dsp:txXfrm>
        <a:off x="5220652" y="53844"/>
        <a:ext cx="1080135" cy="720090"/>
      </dsp:txXfrm>
    </dsp:sp>
    <dsp:sp modelId="{99EE5A13-9F48-44CB-AE07-27CB136D7C5E}">
      <dsp:nvSpPr>
        <dsp:cNvPr id="0" name=""/>
        <dsp:cNvSpPr/>
      </dsp:nvSpPr>
      <dsp:spPr>
        <a:xfrm>
          <a:off x="6480810" y="53844"/>
          <a:ext cx="1800225" cy="720090"/>
        </a:xfrm>
        <a:prstGeom prst="chevron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chemeClr val="tx1"/>
              </a:solidFill>
            </a:rPr>
            <a:t>State HQ</a:t>
          </a:r>
        </a:p>
      </dsp:txBody>
      <dsp:txXfrm>
        <a:off x="6840855" y="53844"/>
        <a:ext cx="1080135" cy="720090"/>
      </dsp:txXfrm>
    </dsp:sp>
    <dsp:sp modelId="{0D8E31A2-D4FA-4202-B1F4-C41C86ED2694}">
      <dsp:nvSpPr>
        <dsp:cNvPr id="0" name=""/>
        <dsp:cNvSpPr/>
      </dsp:nvSpPr>
      <dsp:spPr>
        <a:xfrm>
          <a:off x="8101012" y="53844"/>
          <a:ext cx="1800225" cy="720090"/>
        </a:xfrm>
        <a:prstGeom prst="chevron">
          <a:avLst/>
        </a:prstGeom>
        <a:solidFill>
          <a:schemeClr val="accent4">
            <a:hueOff val="8663077"/>
            <a:satOff val="-39973"/>
            <a:lumOff val="1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chemeClr val="tx1"/>
              </a:solidFill>
            </a:rPr>
            <a:t>NRIDA</a:t>
          </a:r>
        </a:p>
      </dsp:txBody>
      <dsp:txXfrm>
        <a:off x="8461057" y="53844"/>
        <a:ext cx="1080135" cy="720090"/>
      </dsp:txXfrm>
    </dsp:sp>
    <dsp:sp modelId="{C0B03344-3135-4AC5-9E12-4BCBE0A90DF4}">
      <dsp:nvSpPr>
        <dsp:cNvPr id="0" name=""/>
        <dsp:cNvSpPr/>
      </dsp:nvSpPr>
      <dsp:spPr>
        <a:xfrm>
          <a:off x="9721214" y="53844"/>
          <a:ext cx="1800225" cy="720090"/>
        </a:xfrm>
        <a:prstGeom prst="chevron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chemeClr val="tx1"/>
              </a:solidFill>
            </a:rPr>
            <a:t>MORD</a:t>
          </a:r>
        </a:p>
      </dsp:txBody>
      <dsp:txXfrm>
        <a:off x="10081259" y="53844"/>
        <a:ext cx="1080135" cy="7200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EC307B-C4BB-442E-AC3E-358F07852BDB}" type="datetimeFigureOut">
              <a:rPr lang="en-IN" smtClean="0"/>
              <a:pPr/>
              <a:t>20-12-2021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5995A0-E17B-4402-82DC-ACA4A451466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21406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9114-0CC6-43A3-A1C7-A4DA00D170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48C42-62B2-4EC7-9603-0D14482C8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728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9114-0CC6-43A3-A1C7-A4DA00D170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48C42-62B2-4EC7-9603-0D14482C8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865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9114-0CC6-43A3-A1C7-A4DA00D170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48C42-62B2-4EC7-9603-0D14482C8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742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9114-0CC6-43A3-A1C7-A4DA00D170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48C42-62B2-4EC7-9603-0D14482C8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078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9114-0CC6-43A3-A1C7-A4DA00D170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48C42-62B2-4EC7-9603-0D14482C8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824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9114-0CC6-43A3-A1C7-A4DA00D170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48C42-62B2-4EC7-9603-0D14482C8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623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9114-0CC6-43A3-A1C7-A4DA00D170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48C42-62B2-4EC7-9603-0D14482C8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674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9114-0CC6-43A3-A1C7-A4DA00D170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48C42-62B2-4EC7-9603-0D14482C8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539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9114-0CC6-43A3-A1C7-A4DA00D170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48C42-62B2-4EC7-9603-0D14482C8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79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9114-0CC6-43A3-A1C7-A4DA00D170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48C42-62B2-4EC7-9603-0D14482C8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9578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9114-0CC6-43A3-A1C7-A4DA00D170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48C42-62B2-4EC7-9603-0D14482C8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509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9114-0CC6-43A3-A1C7-A4DA00D170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48C42-62B2-4EC7-9603-0D14482C8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738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9114-0CC6-43A3-A1C7-A4DA00D170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48C42-62B2-4EC7-9603-0D14482C8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733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9114-0CC6-43A3-A1C7-A4DA00D170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48C42-62B2-4EC7-9603-0D14482C8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11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9114-0CC6-43A3-A1C7-A4DA00D170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48C42-62B2-4EC7-9603-0D14482C8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42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9114-0CC6-43A3-A1C7-A4DA00D170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48C42-62B2-4EC7-9603-0D14482C8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034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9114-0CC6-43A3-A1C7-A4DA00D170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48C42-62B2-4EC7-9603-0D14482C8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877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9114-0CC6-43A3-A1C7-A4DA00D170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48C42-62B2-4EC7-9603-0D14482C8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894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9114-0CC6-43A3-A1C7-A4DA00D170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48C42-62B2-4EC7-9603-0D14482C8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074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9114-0CC6-43A3-A1C7-A4DA00D170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48C42-62B2-4EC7-9603-0D14482C8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630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9114-0CC6-43A3-A1C7-A4DA00D170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48C42-62B2-4EC7-9603-0D14482C8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266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9114-0CC6-43A3-A1C7-A4DA00D170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48C42-62B2-4EC7-9603-0D14482C8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500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69114-0CC6-43A3-A1C7-A4DA00D170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48C42-62B2-4EC7-9603-0D14482C8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440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69114-0CC6-43A3-A1C7-A4DA00D170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48C42-62B2-4EC7-9603-0D14482C8E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324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enovo\Desktop\Photos for website\16.jpg"/>
          <p:cNvPicPr>
            <a:picLocks noChangeAspect="1" noChangeArrowheads="1"/>
          </p:cNvPicPr>
          <p:nvPr/>
        </p:nvPicPr>
        <p:blipFill>
          <a:blip r:embed="rId2"/>
          <a:srcRect l="3349" b="7150"/>
          <a:stretch>
            <a:fillRect/>
          </a:stretch>
        </p:blipFill>
        <p:spPr bwMode="auto">
          <a:xfrm>
            <a:off x="13855" y="-13855"/>
            <a:ext cx="12192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-13855"/>
            <a:ext cx="12192000" cy="6858000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F270D61-2BC3-8E44-8313-2EBAB2B99A65}"/>
              </a:ext>
            </a:extLst>
          </p:cNvPr>
          <p:cNvSpPr/>
          <p:nvPr/>
        </p:nvSpPr>
        <p:spPr bwMode="auto">
          <a:xfrm>
            <a:off x="0" y="3477491"/>
            <a:ext cx="12192000" cy="1177636"/>
          </a:xfrm>
          <a:prstGeom prst="rect">
            <a:avLst/>
          </a:prstGeom>
          <a:gradFill flip="none" rotWithShape="1">
            <a:gsLst>
              <a:gs pos="30000">
                <a:srgbClr val="FFC000">
                  <a:alpha val="78000"/>
                </a:srgbClr>
              </a:gs>
              <a:gs pos="100000">
                <a:schemeClr val="accent4">
                  <a:lumMod val="60000"/>
                  <a:lumOff val="40000"/>
                  <a:alpha val="58000"/>
                </a:schemeClr>
              </a:gs>
            </a:gsLst>
            <a:lin ang="0" scaled="1"/>
            <a:tileRect/>
          </a:gradFill>
          <a:ln w="12700">
            <a:noFill/>
            <a:round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4000" dirty="0" smtClean="0">
                <a:solidFill>
                  <a:schemeClr val="bg1"/>
                </a:solidFill>
                <a:latin typeface="Segoe UI Semibold" pitchFamily="34" charset="0"/>
                <a:cs typeface="Segoe UI Semibold" pitchFamily="34" charset="0"/>
              </a:rPr>
              <a:t>Reports and Dashboards</a:t>
            </a:r>
            <a:endParaRPr lang="de-DE" sz="4000" dirty="0">
              <a:solidFill>
                <a:schemeClr val="bg1"/>
              </a:solidFill>
              <a:latin typeface="Segoe UI Semibold" pitchFamily="34" charset="0"/>
              <a:cs typeface="Segoe UI Semibol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898074"/>
            <a:ext cx="107511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Segoe UI Semibold" pitchFamily="34" charset="0"/>
                <a:cs typeface="Segoe UI Semibold" pitchFamily="34" charset="0"/>
              </a:rPr>
              <a:t>eMARG</a:t>
            </a:r>
          </a:p>
          <a:p>
            <a:r>
              <a:rPr lang="en-US" sz="1600" dirty="0">
                <a:solidFill>
                  <a:schemeClr val="bg1"/>
                </a:solidFill>
                <a:latin typeface="Segoe UI Semibold" pitchFamily="34" charset="0"/>
                <a:cs typeface="Segoe UI Semibold" pitchFamily="34" charset="0"/>
              </a:rPr>
              <a:t> </a:t>
            </a:r>
            <a:r>
              <a:rPr lang="en-IN" sz="3200" dirty="0">
                <a:solidFill>
                  <a:schemeClr val="bg1"/>
                </a:solidFill>
                <a:latin typeface="Segoe UI Semibold" pitchFamily="34" charset="0"/>
                <a:cs typeface="Segoe UI Semibold" pitchFamily="34" charset="0"/>
              </a:rPr>
              <a:t>(</a:t>
            </a:r>
            <a:r>
              <a:rPr lang="en-IN" sz="3200" dirty="0">
                <a:solidFill>
                  <a:schemeClr val="accent4"/>
                </a:solidFill>
                <a:latin typeface="Segoe UI Semibold" pitchFamily="34" charset="0"/>
                <a:cs typeface="Segoe UI Semibold" pitchFamily="34" charset="0"/>
              </a:rPr>
              <a:t>e</a:t>
            </a:r>
            <a:r>
              <a:rPr lang="en-IN" sz="3200" dirty="0">
                <a:solidFill>
                  <a:schemeClr val="bg1"/>
                </a:solidFill>
                <a:latin typeface="Segoe UI Semibold" pitchFamily="34" charset="0"/>
                <a:cs typeface="Segoe UI Semibold" pitchFamily="34" charset="0"/>
              </a:rPr>
              <a:t>lectronic </a:t>
            </a:r>
            <a:r>
              <a:rPr lang="en-IN" sz="3200" dirty="0">
                <a:solidFill>
                  <a:schemeClr val="accent4"/>
                </a:solidFill>
                <a:latin typeface="Segoe UI Semibold" pitchFamily="34" charset="0"/>
                <a:cs typeface="Segoe UI Semibold" pitchFamily="34" charset="0"/>
              </a:rPr>
              <a:t>Ma</a:t>
            </a:r>
            <a:r>
              <a:rPr lang="en-IN" sz="3200" dirty="0">
                <a:solidFill>
                  <a:schemeClr val="bg1"/>
                </a:solidFill>
                <a:latin typeface="Segoe UI Semibold" pitchFamily="34" charset="0"/>
                <a:cs typeface="Segoe UI Semibold" pitchFamily="34" charset="0"/>
              </a:rPr>
              <a:t>intenance of Rural </a:t>
            </a:r>
            <a:r>
              <a:rPr lang="en-IN" sz="3200" dirty="0">
                <a:solidFill>
                  <a:schemeClr val="accent4"/>
                </a:solidFill>
                <a:latin typeface="Segoe UI Semibold" pitchFamily="34" charset="0"/>
                <a:cs typeface="Segoe UI Semibold" pitchFamily="34" charset="0"/>
              </a:rPr>
              <a:t>R</a:t>
            </a:r>
            <a:r>
              <a:rPr lang="en-IN" sz="3200" dirty="0">
                <a:solidFill>
                  <a:schemeClr val="bg1"/>
                </a:solidFill>
                <a:latin typeface="Segoe UI Semibold" pitchFamily="34" charset="0"/>
                <a:cs typeface="Segoe UI Semibold" pitchFamily="34" charset="0"/>
              </a:rPr>
              <a:t>oads under PM</a:t>
            </a:r>
            <a:r>
              <a:rPr lang="en-IN" sz="3200" dirty="0">
                <a:solidFill>
                  <a:schemeClr val="accent4"/>
                </a:solidFill>
                <a:latin typeface="Segoe UI Semibold" pitchFamily="34" charset="0"/>
                <a:cs typeface="Segoe UI Semibold" pitchFamily="34" charset="0"/>
              </a:rPr>
              <a:t>G</a:t>
            </a:r>
            <a:r>
              <a:rPr lang="en-IN" sz="3200" dirty="0">
                <a:solidFill>
                  <a:schemeClr val="bg1"/>
                </a:solidFill>
                <a:latin typeface="Segoe UI Semibold" pitchFamily="34" charset="0"/>
                <a:cs typeface="Segoe UI Semibold" pitchFamily="34" charset="0"/>
              </a:rPr>
              <a:t>SY)</a:t>
            </a:r>
            <a:endParaRPr lang="en-IN" sz="3200" b="1" dirty="0">
              <a:solidFill>
                <a:schemeClr val="bg1"/>
              </a:solidFill>
              <a:latin typeface="Segoe UI Semibold" pitchFamily="34" charset="0"/>
              <a:cs typeface="Segoe UI Semibold" pitchFamily="34" charset="0"/>
            </a:endParaRPr>
          </a:p>
        </p:txBody>
      </p:sp>
      <p:pic>
        <p:nvPicPr>
          <p:cNvPr id="6" name="Picture 5" descr="logo.jfif"/>
          <p:cNvPicPr>
            <a:picLocks noChangeAspect="1"/>
          </p:cNvPicPr>
          <p:nvPr/>
        </p:nvPicPr>
        <p:blipFill>
          <a:blip r:embed="rId3"/>
          <a:srcRect t="14608"/>
          <a:stretch>
            <a:fillRect/>
          </a:stretch>
        </p:blipFill>
        <p:spPr>
          <a:xfrm>
            <a:off x="10480095" y="27710"/>
            <a:ext cx="1268557" cy="11337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930399" y="1138438"/>
            <a:ext cx="2261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Pradhan </a:t>
            </a:r>
            <a:r>
              <a:rPr lang="en-IN" dirty="0" err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Mantri</a:t>
            </a:r>
            <a:r>
              <a:rPr lang="en-IN" dirty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 Gram </a:t>
            </a:r>
            <a:r>
              <a:rPr lang="en-IN" dirty="0" err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Sadak</a:t>
            </a:r>
            <a:r>
              <a:rPr lang="en-IN" dirty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 </a:t>
            </a:r>
            <a:r>
              <a:rPr lang="en-IN" dirty="0" err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Yojana</a:t>
            </a:r>
            <a:endParaRPr lang="en-US" dirty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88468" y="5142453"/>
            <a:ext cx="97397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EXCELLENCE IN GOVERNMENT PROCESS REENGINEERING FOR DIGITAL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54119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-2" y="13063"/>
            <a:ext cx="12192001" cy="47109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RI not conducted by PIUs</a:t>
            </a:r>
            <a:endParaRPr lang="en-US" sz="2800" b="1" dirty="0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7576" y="781049"/>
            <a:ext cx="11967883" cy="5834903"/>
            <a:chOff x="107576" y="781049"/>
            <a:chExt cx="11967883" cy="583490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576" y="781049"/>
              <a:ext cx="11967883" cy="5834903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0596282" y="2017059"/>
              <a:ext cx="1304365" cy="497541"/>
            </a:xfrm>
            <a:prstGeom prst="rect">
              <a:avLst/>
            </a:prstGeom>
            <a:solidFill>
              <a:srgbClr val="D3F6FB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IN" sz="1400" b="1" dirty="0" smtClean="0"/>
                <a:t>Total RI(M) not conducted</a:t>
              </a:r>
              <a:endParaRPr lang="en-IN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318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3447"/>
            <a:ext cx="12192000" cy="71269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en-IN" sz="3600" b="1" dirty="0"/>
              <a:t>4</a:t>
            </a:r>
            <a:r>
              <a:rPr lang="en-IN" sz="3600" b="1" dirty="0" smtClean="0"/>
              <a:t>. </a:t>
            </a:r>
            <a:r>
              <a:rPr lang="en-IN" sz="3600" b="1" dirty="0" err="1" smtClean="0"/>
              <a:t>eMARG</a:t>
            </a:r>
            <a:r>
              <a:rPr lang="en-IN" sz="3600" b="1" dirty="0" smtClean="0"/>
              <a:t> Dashboard</a:t>
            </a:r>
            <a:endParaRPr lang="en-IN" sz="3600" b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13447" y="1183339"/>
            <a:ext cx="12192000" cy="4944758"/>
            <a:chOff x="0" y="726141"/>
            <a:chExt cx="12192000" cy="4944758"/>
          </a:xfrm>
        </p:grpSpPr>
        <p:pic>
          <p:nvPicPr>
            <p:cNvPr id="13" name="Picture 12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726141"/>
              <a:ext cx="12192000" cy="4944758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1237129" y="2191871"/>
              <a:ext cx="2487706" cy="1143000"/>
            </a:xfrm>
            <a:prstGeom prst="rect">
              <a:avLst/>
            </a:prstGeom>
            <a:noFill/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-2" y="712307"/>
            <a:ext cx="12192001" cy="47109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Bills Pending at contractor for submission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58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3447"/>
            <a:ext cx="12192000" cy="71269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en-IN" sz="3600" b="1" dirty="0" smtClean="0"/>
              <a:t>4. </a:t>
            </a:r>
            <a:r>
              <a:rPr lang="en-IN" sz="3600" b="1" dirty="0" err="1" smtClean="0"/>
              <a:t>eMARG</a:t>
            </a:r>
            <a:r>
              <a:rPr lang="en-IN" sz="3600" b="1" dirty="0" smtClean="0"/>
              <a:t> Dashboard</a:t>
            </a:r>
            <a:endParaRPr lang="en-IN" sz="3600" b="1" dirty="0"/>
          </a:p>
        </p:txBody>
      </p:sp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2045"/>
            <a:ext cx="12192000" cy="590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2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3447"/>
            <a:ext cx="12192000" cy="71269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en-IN" sz="3600" b="1" dirty="0"/>
              <a:t>4</a:t>
            </a:r>
            <a:r>
              <a:rPr lang="en-IN" sz="3600" b="1" dirty="0" smtClean="0"/>
              <a:t>. </a:t>
            </a:r>
            <a:r>
              <a:rPr lang="en-IN" sz="3600" b="1" dirty="0" err="1" smtClean="0"/>
              <a:t>eMARG</a:t>
            </a:r>
            <a:r>
              <a:rPr lang="en-IN" sz="3600" b="1" dirty="0" smtClean="0"/>
              <a:t> Dashboard</a:t>
            </a:r>
            <a:endParaRPr lang="en-IN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4768"/>
            <a:ext cx="12192000" cy="540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92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3447"/>
            <a:ext cx="12192000" cy="71269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en-IN" sz="3600" b="1" dirty="0"/>
              <a:t>4</a:t>
            </a:r>
            <a:r>
              <a:rPr lang="en-IN" sz="3600" b="1" dirty="0" smtClean="0"/>
              <a:t>. </a:t>
            </a:r>
            <a:r>
              <a:rPr lang="en-IN" sz="3600" b="1" dirty="0" err="1" smtClean="0"/>
              <a:t>eMARG</a:t>
            </a:r>
            <a:r>
              <a:rPr lang="en-IN" sz="3600" b="1" dirty="0" smtClean="0"/>
              <a:t> Dashboard</a:t>
            </a:r>
            <a:endParaRPr lang="en-IN" sz="3600" b="1" dirty="0"/>
          </a:p>
        </p:txBody>
      </p:sp>
      <p:pic>
        <p:nvPicPr>
          <p:cNvPr id="13" name="Picture 1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1569"/>
            <a:ext cx="12192000" cy="49447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01752" y="3939988"/>
            <a:ext cx="2487706" cy="1143000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ounded Rectangle 4"/>
          <p:cNvSpPr/>
          <p:nvPr/>
        </p:nvSpPr>
        <p:spPr>
          <a:xfrm>
            <a:off x="-2" y="712307"/>
            <a:ext cx="12192001" cy="47109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No. of 6 monthly vouchers on which payment is not yet done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21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3447"/>
            <a:ext cx="12192000" cy="71269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en-IN" sz="3600" b="1" dirty="0"/>
              <a:t>4</a:t>
            </a:r>
            <a:r>
              <a:rPr lang="en-IN" sz="3600" b="1" dirty="0" smtClean="0"/>
              <a:t>. </a:t>
            </a:r>
            <a:r>
              <a:rPr lang="en-IN" sz="3600" b="1" dirty="0" err="1" smtClean="0"/>
              <a:t>eMARG</a:t>
            </a:r>
            <a:r>
              <a:rPr lang="en-IN" sz="3600" b="1" dirty="0" smtClean="0"/>
              <a:t> Dashboard</a:t>
            </a:r>
            <a:endParaRPr lang="en-IN" sz="3600" b="1" dirty="0"/>
          </a:p>
        </p:txBody>
      </p:sp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8149"/>
            <a:ext cx="12192000" cy="492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3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3447"/>
            <a:ext cx="12192000" cy="71269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en-IN" sz="3600" b="1" dirty="0" smtClean="0"/>
              <a:t>4. </a:t>
            </a:r>
            <a:r>
              <a:rPr lang="en-IN" sz="3600" b="1" dirty="0" err="1" smtClean="0"/>
              <a:t>eMARG</a:t>
            </a:r>
            <a:r>
              <a:rPr lang="en-IN" sz="3600" b="1" dirty="0" smtClean="0"/>
              <a:t> Dashboard</a:t>
            </a:r>
            <a:endParaRPr lang="en-IN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4351"/>
            <a:ext cx="12192000" cy="613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5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3447"/>
            <a:ext cx="12192000" cy="71269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en-IN" sz="3600" b="1" dirty="0" smtClean="0"/>
              <a:t>4. </a:t>
            </a:r>
            <a:r>
              <a:rPr lang="en-IN" sz="3600" b="1" dirty="0" err="1" smtClean="0"/>
              <a:t>eMARG</a:t>
            </a:r>
            <a:r>
              <a:rPr lang="en-IN" sz="3600" b="1" dirty="0" smtClean="0"/>
              <a:t> Dashboard</a:t>
            </a:r>
            <a:endParaRPr lang="en-IN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4351"/>
            <a:ext cx="12192000" cy="613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8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48000">
              <a:schemeClr val="tx1">
                <a:lumMod val="50000"/>
                <a:lumOff val="50000"/>
              </a:schemeClr>
            </a:gs>
            <a:gs pos="83000">
              <a:schemeClr val="bg1">
                <a:lumMod val="7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DBE03ED8-2D9E-354B-BFA9-18763369086F}"/>
              </a:ext>
            </a:extLst>
          </p:cNvPr>
          <p:cNvSpPr/>
          <p:nvPr/>
        </p:nvSpPr>
        <p:spPr>
          <a:xfrm>
            <a:off x="3142795" y="2081007"/>
            <a:ext cx="5315402" cy="1015663"/>
          </a:xfrm>
          <a:prstGeom prst="rect">
            <a:avLst/>
          </a:prstGeom>
          <a:ln w="57150">
            <a:solidFill>
              <a:schemeClr val="bg1"/>
            </a:solidFill>
            <a:prstDash val="solid"/>
          </a:ln>
        </p:spPr>
        <p:txBody>
          <a:bodyPr wrap="square">
            <a:spAutoFit/>
          </a:bodyPr>
          <a:lstStyle/>
          <a:p>
            <a:r>
              <a:rPr lang="en-US" sz="6000" b="1" dirty="0" smtClean="0">
                <a:solidFill>
                  <a:prstClr val="white"/>
                </a:solidFill>
                <a:ea typeface="Open Sans" panose="020B0606030504020204" pitchFamily="34" charset="0"/>
                <a:cs typeface="Poppins Medium" panose="00000600000000000000" pitchFamily="2" charset="0"/>
              </a:rPr>
              <a:t>PIU TASK SHEET</a:t>
            </a:r>
          </a:p>
        </p:txBody>
      </p:sp>
    </p:spTree>
    <p:extLst>
      <p:ext uri="{BB962C8B-B14F-4D97-AF65-F5344CB8AC3E}">
        <p14:creationId xmlns:p14="http://schemas.microsoft.com/office/powerpoint/2010/main" val="41358872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>
            <a:off x="13447" y="937646"/>
            <a:ext cx="12156000" cy="918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prstClr val="black"/>
                </a:solidFill>
              </a:rPr>
              <a:t>Both PIU staff and PIU In-charge have some fixed set of tasks to perform on </a:t>
            </a:r>
            <a:r>
              <a:rPr lang="en-US" sz="1600" b="1" dirty="0" err="1" smtClean="0">
                <a:solidFill>
                  <a:prstClr val="black"/>
                </a:solidFill>
              </a:rPr>
              <a:t>eMARG</a:t>
            </a:r>
            <a:r>
              <a:rPr lang="en-US" sz="1600" b="1" dirty="0" smtClean="0">
                <a:solidFill>
                  <a:prstClr val="black"/>
                </a:solidFill>
              </a:rPr>
              <a:t> for making payments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prstClr val="black"/>
                </a:solidFill>
              </a:rPr>
              <a:t>Whenever a PIU staff or PIU In-charge logs in to </a:t>
            </a:r>
            <a:r>
              <a:rPr lang="en-US" sz="1600" b="1" dirty="0" err="1" smtClean="0">
                <a:solidFill>
                  <a:prstClr val="black"/>
                </a:solidFill>
              </a:rPr>
              <a:t>eMARG</a:t>
            </a:r>
            <a:r>
              <a:rPr lang="en-US" sz="1600" b="1" dirty="0" smtClean="0">
                <a:solidFill>
                  <a:prstClr val="black"/>
                </a:solidFill>
              </a:rPr>
              <a:t>, on his screen a detailed task list appears which are pending at their respective levels for completion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xmlns="" id="{DBE03ED8-2D9E-354B-BFA9-18763369086F}"/>
              </a:ext>
            </a:extLst>
          </p:cNvPr>
          <p:cNvSpPr/>
          <p:nvPr/>
        </p:nvSpPr>
        <p:spPr>
          <a:xfrm>
            <a:off x="0" y="26894"/>
            <a:ext cx="12182894" cy="400110"/>
          </a:xfrm>
          <a:prstGeom prst="rect">
            <a:avLst/>
          </a:prstGeom>
          <a:solidFill>
            <a:schemeClr val="tx1">
              <a:alpha val="65000"/>
            </a:schemeClr>
          </a:solidFill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2000" b="1" dirty="0" smtClean="0">
                <a:solidFill>
                  <a:prstClr val="white"/>
                </a:solidFill>
              </a:rPr>
              <a:t>PIU TASKSHEET</a:t>
            </a:r>
            <a:endParaRPr lang="en-US" sz="2000" b="1" dirty="0">
              <a:solidFill>
                <a:prstClr val="white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" y="505031"/>
            <a:ext cx="402448" cy="413388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335611" y="472956"/>
            <a:ext cx="81608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What is PIU Task Sheet?</a:t>
            </a:r>
            <a:endParaRPr lang="en-IN" sz="2000" b="1" dirty="0">
              <a:solidFill>
                <a:prstClr val="black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84677" y="1842162"/>
            <a:ext cx="11842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How to use the Task Sheet?</a:t>
            </a:r>
            <a:endParaRPr lang="en-IN" sz="2000" b="1" dirty="0">
              <a:solidFill>
                <a:prstClr val="black"/>
              </a:solidFill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2" y="1864616"/>
            <a:ext cx="402448" cy="413388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26894" y="2286926"/>
            <a:ext cx="12156000" cy="443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prstClr val="black"/>
                </a:solidFill>
              </a:rPr>
              <a:t>Step-1: Log in to </a:t>
            </a:r>
            <a:r>
              <a:rPr lang="en-US" sz="1600" b="1" dirty="0" err="1" smtClean="0">
                <a:solidFill>
                  <a:prstClr val="black"/>
                </a:solidFill>
              </a:rPr>
              <a:t>eMARG</a:t>
            </a:r>
            <a:r>
              <a:rPr lang="en-US" sz="1600" b="1" dirty="0" smtClean="0">
                <a:solidFill>
                  <a:prstClr val="black"/>
                </a:solidFill>
              </a:rPr>
              <a:t> with PIU Staff/PIU In-charge Login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11" y="2673505"/>
            <a:ext cx="11873753" cy="403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7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4734" y="1053323"/>
            <a:ext cx="11587859" cy="8504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en-US" sz="2000" dirty="0">
                <a:solidFill>
                  <a:schemeClr val="bg1"/>
                </a:solidFill>
              </a:rPr>
              <a:t>IT re-engineering for all functions related to the execution, monitoring and management of rural road maintenance centered around outcomes and evidence</a:t>
            </a:r>
          </a:p>
        </p:txBody>
      </p:sp>
      <p:sp>
        <p:nvSpPr>
          <p:cNvPr id="7" name="Rectangle 6"/>
          <p:cNvSpPr/>
          <p:nvPr/>
        </p:nvSpPr>
        <p:spPr>
          <a:xfrm>
            <a:off x="987451" y="0"/>
            <a:ext cx="96105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ea typeface="Open Sans" panose="020B0606030504020204" pitchFamily="34" charset="0"/>
                <a:cs typeface="Poppins Medium" panose="00000600000000000000" pitchFamily="2" charset="0"/>
              </a:rPr>
              <a:t>eMARG</a:t>
            </a:r>
            <a:r>
              <a:rPr lang="en-US" sz="2400" b="1" dirty="0">
                <a:ea typeface="Open Sans" panose="020B0606030504020204" pitchFamily="34" charset="0"/>
                <a:cs typeface="Poppins Medium" panose="00000600000000000000" pitchFamily="2" charset="0"/>
              </a:rPr>
              <a:t/>
            </a:r>
            <a:br>
              <a:rPr lang="en-US" sz="2400" b="1" dirty="0">
                <a:ea typeface="Open Sans" panose="020B0606030504020204" pitchFamily="34" charset="0"/>
                <a:cs typeface="Poppins Medium" panose="00000600000000000000" pitchFamily="2" charset="0"/>
              </a:rPr>
            </a:br>
            <a:r>
              <a:rPr lang="en-US" sz="2400" b="1" dirty="0">
                <a:ea typeface="Open Sans" panose="020B0606030504020204" pitchFamily="34" charset="0"/>
                <a:cs typeface="Poppins Medium" panose="00000600000000000000" pitchFamily="2" charset="0"/>
              </a:rPr>
              <a:t>Electronic Maintenance of Rural Roads</a:t>
            </a:r>
          </a:p>
        </p:txBody>
      </p:sp>
      <p:sp>
        <p:nvSpPr>
          <p:cNvPr id="8" name="Rectangle 7"/>
          <p:cNvSpPr/>
          <p:nvPr/>
        </p:nvSpPr>
        <p:spPr>
          <a:xfrm>
            <a:off x="377254" y="2135103"/>
            <a:ext cx="11587859" cy="8504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en-US" sz="2000" dirty="0">
                <a:solidFill>
                  <a:schemeClr val="bg1"/>
                </a:solidFill>
              </a:rPr>
              <a:t>End to end digitization of all processes related to maintenance from billing, verification of work, final payment to contractors and monitoring.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1494" y="3155497"/>
            <a:ext cx="11587859" cy="8504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en-US" sz="2000" dirty="0">
                <a:solidFill>
                  <a:schemeClr val="bg1"/>
                </a:solidFill>
              </a:rPr>
              <a:t>Fusion of multiple e-governance technologies such as Web ERP, GIS, mobile apps, SMS, digital payments and accounting.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762386C-7CEC-40C9-981F-F23A5703C200}"/>
              </a:ext>
            </a:extLst>
          </p:cNvPr>
          <p:cNvGrpSpPr/>
          <p:nvPr/>
        </p:nvGrpSpPr>
        <p:grpSpPr>
          <a:xfrm>
            <a:off x="309066" y="635043"/>
            <a:ext cx="11521440" cy="5594685"/>
            <a:chOff x="351692" y="1263315"/>
            <a:chExt cx="11521440" cy="5594685"/>
          </a:xfrm>
        </p:grpSpPr>
        <p:graphicFrame>
          <p:nvGraphicFramePr>
            <p:cNvPr id="13" name="Diagram 12"/>
            <p:cNvGraphicFramePr/>
            <p:nvPr>
              <p:extLst/>
            </p:nvPr>
          </p:nvGraphicFramePr>
          <p:xfrm>
            <a:off x="351692" y="5741831"/>
            <a:ext cx="11521440" cy="82778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3684057" y="1263315"/>
              <a:ext cx="45789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Minimum Government, Maximum Governance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31658" y="6488668"/>
              <a:ext cx="1417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Stakeholders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B374EB2-F276-43FC-B368-6E595121FECA}"/>
              </a:ext>
            </a:extLst>
          </p:cNvPr>
          <p:cNvSpPr/>
          <p:nvPr/>
        </p:nvSpPr>
        <p:spPr>
          <a:xfrm>
            <a:off x="404734" y="4103822"/>
            <a:ext cx="11587859" cy="8504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en-US" sz="2000" dirty="0">
                <a:solidFill>
                  <a:schemeClr val="bg1"/>
                </a:solidFill>
              </a:rPr>
              <a:t>Creation of Login credentials for all the stake holders</a:t>
            </a:r>
          </a:p>
        </p:txBody>
      </p:sp>
    </p:spTree>
    <p:extLst>
      <p:ext uri="{BB962C8B-B14F-4D97-AF65-F5344CB8AC3E}">
        <p14:creationId xmlns:p14="http://schemas.microsoft.com/office/powerpoint/2010/main" val="165791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110">
            <a:extLst>
              <a:ext uri="{FF2B5EF4-FFF2-40B4-BE49-F238E27FC236}">
                <a16:creationId xmlns:a16="http://schemas.microsoft.com/office/drawing/2014/main" xmlns="" id="{DBE03ED8-2D9E-354B-BFA9-18763369086F}"/>
              </a:ext>
            </a:extLst>
          </p:cNvPr>
          <p:cNvSpPr/>
          <p:nvPr/>
        </p:nvSpPr>
        <p:spPr>
          <a:xfrm>
            <a:off x="0" y="26894"/>
            <a:ext cx="12182894" cy="400110"/>
          </a:xfrm>
          <a:prstGeom prst="rect">
            <a:avLst/>
          </a:prstGeom>
          <a:solidFill>
            <a:schemeClr val="tx1">
              <a:alpha val="65000"/>
            </a:schemeClr>
          </a:solidFill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2000" b="1" dirty="0" smtClean="0">
                <a:solidFill>
                  <a:prstClr val="white"/>
                </a:solidFill>
              </a:rPr>
              <a:t>PIU TASKSHEET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6894" y="444683"/>
            <a:ext cx="12156000" cy="443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prstClr val="black"/>
                </a:solidFill>
              </a:rPr>
              <a:t>Step-1: Click on the “PIU Name”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4364"/>
            <a:ext cx="12192000" cy="435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04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110">
            <a:extLst>
              <a:ext uri="{FF2B5EF4-FFF2-40B4-BE49-F238E27FC236}">
                <a16:creationId xmlns:a16="http://schemas.microsoft.com/office/drawing/2014/main" xmlns="" id="{DBE03ED8-2D9E-354B-BFA9-18763369086F}"/>
              </a:ext>
            </a:extLst>
          </p:cNvPr>
          <p:cNvSpPr/>
          <p:nvPr/>
        </p:nvSpPr>
        <p:spPr>
          <a:xfrm>
            <a:off x="0" y="26894"/>
            <a:ext cx="12182894" cy="400110"/>
          </a:xfrm>
          <a:prstGeom prst="rect">
            <a:avLst/>
          </a:prstGeom>
          <a:solidFill>
            <a:schemeClr val="tx1">
              <a:alpha val="65000"/>
            </a:schemeClr>
          </a:solidFill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2000" b="1" dirty="0" smtClean="0">
                <a:solidFill>
                  <a:prstClr val="white"/>
                </a:solidFill>
              </a:rPr>
              <a:t>PIU TASKSHEET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6894" y="444683"/>
            <a:ext cx="12156000" cy="443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prstClr val="black"/>
                </a:solidFill>
              </a:rPr>
              <a:t>Step-2: No. of Pending tasks are displayed along with the details. Take a printout by Clicking on the “PDF” Icon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271" y="1238250"/>
            <a:ext cx="10569388" cy="48263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46412" y="1479176"/>
            <a:ext cx="766482" cy="618565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0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110">
            <a:extLst>
              <a:ext uri="{FF2B5EF4-FFF2-40B4-BE49-F238E27FC236}">
                <a16:creationId xmlns:a16="http://schemas.microsoft.com/office/drawing/2014/main" xmlns="" id="{DBE03ED8-2D9E-354B-BFA9-18763369086F}"/>
              </a:ext>
            </a:extLst>
          </p:cNvPr>
          <p:cNvSpPr/>
          <p:nvPr/>
        </p:nvSpPr>
        <p:spPr>
          <a:xfrm>
            <a:off x="0" y="26894"/>
            <a:ext cx="12182894" cy="400110"/>
          </a:xfrm>
          <a:prstGeom prst="rect">
            <a:avLst/>
          </a:prstGeom>
          <a:solidFill>
            <a:schemeClr val="tx1">
              <a:alpha val="65000"/>
            </a:schemeClr>
          </a:solidFill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2000" b="1" dirty="0" smtClean="0">
                <a:solidFill>
                  <a:prstClr val="white"/>
                </a:solidFill>
              </a:rPr>
              <a:t>PIU TASKSHEET</a:t>
            </a:r>
            <a:endParaRPr lang="en-US" sz="2000" b="1" dirty="0">
              <a:solidFill>
                <a:prstClr val="white"/>
              </a:solidFill>
            </a:endParaRPr>
          </a:p>
        </p:txBody>
      </p:sp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271" y="1238250"/>
            <a:ext cx="10569388" cy="48263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3436" y="2501152"/>
            <a:ext cx="766482" cy="1008530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894" y="444683"/>
            <a:ext cx="12156000" cy="443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prstClr val="black"/>
                </a:solidFill>
              </a:rPr>
              <a:t>Step-3: Click on the hyperlink of any of the Pending task and you will come directly to the page from where the task is to be performed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6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110">
            <a:extLst>
              <a:ext uri="{FF2B5EF4-FFF2-40B4-BE49-F238E27FC236}">
                <a16:creationId xmlns:a16="http://schemas.microsoft.com/office/drawing/2014/main" xmlns="" id="{DBE03ED8-2D9E-354B-BFA9-18763369086F}"/>
              </a:ext>
            </a:extLst>
          </p:cNvPr>
          <p:cNvSpPr/>
          <p:nvPr/>
        </p:nvSpPr>
        <p:spPr>
          <a:xfrm>
            <a:off x="0" y="26894"/>
            <a:ext cx="12182894" cy="400110"/>
          </a:xfrm>
          <a:prstGeom prst="rect">
            <a:avLst/>
          </a:prstGeom>
          <a:solidFill>
            <a:schemeClr val="tx1">
              <a:alpha val="65000"/>
            </a:schemeClr>
          </a:solidFill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2000" b="1" dirty="0" smtClean="0">
                <a:solidFill>
                  <a:prstClr val="white"/>
                </a:solidFill>
              </a:rPr>
              <a:t>PIU TASKSHEET</a:t>
            </a:r>
            <a:endParaRPr lang="en-US" sz="2000" b="1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8982"/>
            <a:ext cx="12192000" cy="536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9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110">
            <a:extLst>
              <a:ext uri="{FF2B5EF4-FFF2-40B4-BE49-F238E27FC236}">
                <a16:creationId xmlns:a16="http://schemas.microsoft.com/office/drawing/2014/main" xmlns="" id="{DBE03ED8-2D9E-354B-BFA9-18763369086F}"/>
              </a:ext>
            </a:extLst>
          </p:cNvPr>
          <p:cNvSpPr/>
          <p:nvPr/>
        </p:nvSpPr>
        <p:spPr>
          <a:xfrm>
            <a:off x="0" y="26894"/>
            <a:ext cx="12182894" cy="400110"/>
          </a:xfrm>
          <a:prstGeom prst="rect">
            <a:avLst/>
          </a:prstGeom>
          <a:solidFill>
            <a:schemeClr val="tx1">
              <a:alpha val="65000"/>
            </a:schemeClr>
          </a:solidFill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2000" b="1" dirty="0" smtClean="0">
                <a:solidFill>
                  <a:prstClr val="white"/>
                </a:solidFill>
              </a:rPr>
              <a:t>USE OF PIU TASKSHEET FOR MONITORING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894" y="444683"/>
            <a:ext cx="12156000" cy="443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prstClr val="black"/>
                </a:solidFill>
              </a:rPr>
              <a:t>PIU In-Charge can see the No. of tasks pending at PIU Staff by Clicking on “Task sheet of Engineering Staff”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3022"/>
            <a:ext cx="12192000" cy="433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8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110">
            <a:extLst>
              <a:ext uri="{FF2B5EF4-FFF2-40B4-BE49-F238E27FC236}">
                <a16:creationId xmlns:a16="http://schemas.microsoft.com/office/drawing/2014/main" xmlns="" id="{DBE03ED8-2D9E-354B-BFA9-18763369086F}"/>
              </a:ext>
            </a:extLst>
          </p:cNvPr>
          <p:cNvSpPr/>
          <p:nvPr/>
        </p:nvSpPr>
        <p:spPr>
          <a:xfrm>
            <a:off x="0" y="26894"/>
            <a:ext cx="12182894" cy="400110"/>
          </a:xfrm>
          <a:prstGeom prst="rect">
            <a:avLst/>
          </a:prstGeom>
          <a:solidFill>
            <a:schemeClr val="tx1">
              <a:alpha val="65000"/>
            </a:schemeClr>
          </a:solidFill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2000" b="1" dirty="0" smtClean="0">
                <a:solidFill>
                  <a:prstClr val="white"/>
                </a:solidFill>
              </a:rPr>
              <a:t>USE OF PIU TASKSHEET FOR MONITORING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894" y="444683"/>
            <a:ext cx="12156000" cy="443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prstClr val="black"/>
                </a:solidFill>
              </a:rPr>
              <a:t>PIU In-Charge can see the No. of tasks pending at PIU Staff by Clicking on “Task sheet of Engineering Staff”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4469"/>
            <a:ext cx="12192000" cy="47890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81835" y="1707775"/>
            <a:ext cx="9372600" cy="1707777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10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110">
            <a:extLst>
              <a:ext uri="{FF2B5EF4-FFF2-40B4-BE49-F238E27FC236}">
                <a16:creationId xmlns:a16="http://schemas.microsoft.com/office/drawing/2014/main" xmlns="" id="{DBE03ED8-2D9E-354B-BFA9-18763369086F}"/>
              </a:ext>
            </a:extLst>
          </p:cNvPr>
          <p:cNvSpPr/>
          <p:nvPr/>
        </p:nvSpPr>
        <p:spPr>
          <a:xfrm>
            <a:off x="0" y="26894"/>
            <a:ext cx="12182894" cy="400110"/>
          </a:xfrm>
          <a:prstGeom prst="rect">
            <a:avLst/>
          </a:prstGeom>
          <a:solidFill>
            <a:schemeClr val="tx1">
              <a:alpha val="65000"/>
            </a:schemeClr>
          </a:solidFill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2000" b="1" dirty="0" smtClean="0">
                <a:solidFill>
                  <a:prstClr val="white"/>
                </a:solidFill>
              </a:rPr>
              <a:t>USE OF PIU TASKSHEET FOR MONITORING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894" y="444683"/>
            <a:ext cx="12156000" cy="443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prstClr val="black"/>
                </a:solidFill>
              </a:rPr>
              <a:t>NMO can see the tasks pending at PIU Staff and PIU In-charge of the entire state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5423"/>
            <a:ext cx="12192000" cy="48678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2232212"/>
            <a:ext cx="2568388" cy="389964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19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110">
            <a:extLst>
              <a:ext uri="{FF2B5EF4-FFF2-40B4-BE49-F238E27FC236}">
                <a16:creationId xmlns:a16="http://schemas.microsoft.com/office/drawing/2014/main" xmlns="" id="{DBE03ED8-2D9E-354B-BFA9-18763369086F}"/>
              </a:ext>
            </a:extLst>
          </p:cNvPr>
          <p:cNvSpPr/>
          <p:nvPr/>
        </p:nvSpPr>
        <p:spPr>
          <a:xfrm>
            <a:off x="0" y="26894"/>
            <a:ext cx="12182894" cy="400110"/>
          </a:xfrm>
          <a:prstGeom prst="rect">
            <a:avLst/>
          </a:prstGeom>
          <a:solidFill>
            <a:schemeClr val="tx1">
              <a:alpha val="65000"/>
            </a:schemeClr>
          </a:solidFill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2000" b="1" dirty="0" smtClean="0">
                <a:solidFill>
                  <a:prstClr val="white"/>
                </a:solidFill>
              </a:rPr>
              <a:t>USE OF PIU TASKSHEET FOR MONITORING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894" y="444683"/>
            <a:ext cx="12156000" cy="443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prstClr val="black"/>
                </a:solidFill>
              </a:rPr>
              <a:t>Click on “Task sheet of Engineering staff” to see the tasks pending on PIU Staff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4197"/>
            <a:ext cx="12192000" cy="520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3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110">
            <a:extLst>
              <a:ext uri="{FF2B5EF4-FFF2-40B4-BE49-F238E27FC236}">
                <a16:creationId xmlns:a16="http://schemas.microsoft.com/office/drawing/2014/main" xmlns="" id="{DBE03ED8-2D9E-354B-BFA9-18763369086F}"/>
              </a:ext>
            </a:extLst>
          </p:cNvPr>
          <p:cNvSpPr/>
          <p:nvPr/>
        </p:nvSpPr>
        <p:spPr>
          <a:xfrm>
            <a:off x="0" y="26894"/>
            <a:ext cx="12182894" cy="400110"/>
          </a:xfrm>
          <a:prstGeom prst="rect">
            <a:avLst/>
          </a:prstGeom>
          <a:solidFill>
            <a:schemeClr val="tx1">
              <a:alpha val="65000"/>
            </a:schemeClr>
          </a:solidFill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2000" b="1" dirty="0" smtClean="0">
                <a:solidFill>
                  <a:prstClr val="white"/>
                </a:solidFill>
              </a:rPr>
              <a:t>USE OF PIU TASKSHEET FOR MONITORING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894" y="444683"/>
            <a:ext cx="12156000" cy="443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prstClr val="black"/>
                </a:solidFill>
              </a:rPr>
              <a:t>NMO can see the tasks pending at PIU Staff and PIU In-charge of the entire state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5950"/>
            <a:ext cx="12192000" cy="54010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016852"/>
            <a:ext cx="2568388" cy="389964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88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BE03ED8-2D9E-354B-BFA9-18763369086F}"/>
              </a:ext>
            </a:extLst>
          </p:cNvPr>
          <p:cNvSpPr/>
          <p:nvPr/>
        </p:nvSpPr>
        <p:spPr>
          <a:xfrm>
            <a:off x="-25138" y="-1617"/>
            <a:ext cx="122171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en-IN" sz="3200" b="1" dirty="0" err="1" smtClean="0"/>
              <a:t>eMARG</a:t>
            </a:r>
            <a:r>
              <a:rPr lang="en-IN" sz="3200" b="1" dirty="0" smtClean="0"/>
              <a:t> Work Flow </a:t>
            </a:r>
            <a:endParaRPr lang="en-IN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687553" y="864147"/>
            <a:ext cx="11037208" cy="5321499"/>
            <a:chOff x="-25138" y="1496157"/>
            <a:chExt cx="11037208" cy="4479966"/>
          </a:xfrm>
        </p:grpSpPr>
        <p:grpSp>
          <p:nvGrpSpPr>
            <p:cNvPr id="27" name="Group 26"/>
            <p:cNvGrpSpPr/>
            <p:nvPr/>
          </p:nvGrpSpPr>
          <p:grpSpPr>
            <a:xfrm>
              <a:off x="213066" y="1920889"/>
              <a:ext cx="1371600" cy="1493740"/>
              <a:chOff x="45639" y="1920889"/>
              <a:chExt cx="1371600" cy="149374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8301" b="61765" l="22386" r="77124">
                            <a14:foregroundMark x1="41176" y1="21895" x2="61928" y2="23366"/>
                            <a14:foregroundMark x1="41176" y1="25490" x2="57843" y2="25490"/>
                            <a14:foregroundMark x1="50980" y1="24020" x2="49510" y2="45425"/>
                            <a14:foregroundMark x1="40523" y1="37092" x2="58497" y2="37092"/>
                            <a14:foregroundMark x1="41993" y1="32353" x2="58497" y2="3169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83" t="18523" r="21983" b="33148"/>
              <a:stretch/>
            </p:blipFill>
            <p:spPr>
              <a:xfrm>
                <a:off x="260691" y="1920889"/>
                <a:ext cx="1005071" cy="822311"/>
              </a:xfrm>
              <a:prstGeom prst="rect">
                <a:avLst/>
              </a:prstGeom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45639" y="2675965"/>
                <a:ext cx="137160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prstClr val="black"/>
                    </a:solidFill>
                  </a:rPr>
                  <a:t>Online Registration of Contractor</a:t>
                </a: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2939422" y="1812421"/>
              <a:ext cx="1702353" cy="1595667"/>
              <a:chOff x="2424265" y="1812421"/>
              <a:chExt cx="1702353" cy="159566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68770" y="1812421"/>
                <a:ext cx="1283392" cy="1162599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2424265" y="2884868"/>
                <a:ext cx="170235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prstClr val="black"/>
                    </a:solidFill>
                  </a:rPr>
                  <a:t>Generation of </a:t>
                </a:r>
                <a:r>
                  <a:rPr lang="en-US" sz="1400" b="1" dirty="0" err="1">
                    <a:solidFill>
                      <a:prstClr val="black"/>
                    </a:solidFill>
                  </a:rPr>
                  <a:t>eBills</a:t>
                </a:r>
                <a:r>
                  <a:rPr lang="en-US" sz="1400" b="1" dirty="0">
                    <a:solidFill>
                      <a:prstClr val="black"/>
                    </a:solidFill>
                  </a:rPr>
                  <a:t> by software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6036083" y="1920889"/>
              <a:ext cx="1974960" cy="1724106"/>
              <a:chOff x="4799707" y="1946647"/>
              <a:chExt cx="1974960" cy="172410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2165" y="1946647"/>
                <a:ext cx="881132" cy="963979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4799707" y="2932089"/>
                <a:ext cx="19749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prstClr val="black"/>
                    </a:solidFill>
                  </a:rPr>
                  <a:t>Submission of </a:t>
                </a:r>
                <a:r>
                  <a:rPr lang="en-US" sz="1400" b="1" dirty="0" err="1">
                    <a:solidFill>
                      <a:prstClr val="black"/>
                    </a:solidFill>
                  </a:rPr>
                  <a:t>eBills</a:t>
                </a:r>
                <a:r>
                  <a:rPr lang="en-US" sz="1400" b="1" dirty="0">
                    <a:solidFill>
                      <a:prstClr val="black"/>
                    </a:solidFill>
                  </a:rPr>
                  <a:t> by contractor on click of a button</a:t>
                </a: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0" y="4031967"/>
              <a:ext cx="2060620" cy="1734447"/>
              <a:chOff x="0" y="4031967"/>
              <a:chExt cx="2060620" cy="1734447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71" t="13520" r="19285" b="8921"/>
              <a:stretch/>
            </p:blipFill>
            <p:spPr>
              <a:xfrm>
                <a:off x="672817" y="4031967"/>
                <a:ext cx="566670" cy="983783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0" y="5027750"/>
                <a:ext cx="2060620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prstClr val="black"/>
                    </a:solidFill>
                  </a:rPr>
                  <a:t>Inspections done through Mobile App by uploading photos 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2553481" y="4035450"/>
              <a:ext cx="2414356" cy="1940673"/>
              <a:chOff x="1948171" y="3945297"/>
              <a:chExt cx="2414356" cy="1940673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91" b="94531" l="0" r="98047">
                            <a14:foregroundMark x1="3711" y1="46289" x2="91797" y2="45313"/>
                            <a14:foregroundMark x1="2734" y1="22852" x2="94531" y2="20508"/>
                            <a14:foregroundMark x1="5469" y1="32813" x2="95508" y2="33984"/>
                            <a14:foregroundMark x1="3711" y1="55273" x2="98242" y2="57617"/>
                            <a14:foregroundMark x1="4688" y1="72070" x2="95508" y2="71094"/>
                            <a14:foregroundMark x1="3711" y1="62109" x2="93750" y2="63086"/>
                            <a14:foregroundMark x1="15820" y1="40820" x2="15820" y2="40820"/>
                            <a14:foregroundMark x1="56641" y1="38477" x2="56641" y2="38477"/>
                            <a14:foregroundMark x1="74219" y1="38477" x2="74219" y2="38477"/>
                            <a14:foregroundMark x1="83398" y1="11523" x2="83398" y2="11523"/>
                            <a14:foregroundMark x1="90820" y1="7031" x2="90820" y2="7031"/>
                            <a14:foregroundMark x1="50977" y1="82227" x2="50977" y2="82227"/>
                            <a14:foregroundMark x1="47266" y1="85547" x2="40820" y2="945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7140" y="3945297"/>
                <a:ext cx="1241293" cy="1020642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1948171" y="4931863"/>
                <a:ext cx="2414356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prstClr val="black"/>
                    </a:solidFill>
                  </a:rPr>
                  <a:t>Outcomes Based Performance Evaluation of Road for giving marks out of 100 based on Inspections conducted</a:t>
                </a: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6051241" y="4202234"/>
              <a:ext cx="2251657" cy="1575300"/>
              <a:chOff x="4634563" y="4099202"/>
              <a:chExt cx="2251657" cy="157530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349"/>
              <a:stretch/>
            </p:blipFill>
            <p:spPr>
              <a:xfrm>
                <a:off x="5193942" y="4099202"/>
                <a:ext cx="1121441" cy="880752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4634563" y="4935838"/>
                <a:ext cx="2251657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prstClr val="black"/>
                    </a:solidFill>
                  </a:rPr>
                  <a:t>Processing of Bills based on Marks obtained in Performance Evaluation</a:t>
                </a: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8656805" y="2522675"/>
              <a:ext cx="2355265" cy="1685520"/>
              <a:chOff x="8090129" y="2960558"/>
              <a:chExt cx="2355265" cy="1685520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527" r="10952"/>
              <a:stretch/>
            </p:blipFill>
            <p:spPr>
              <a:xfrm>
                <a:off x="9018624" y="2960558"/>
                <a:ext cx="631065" cy="1035688"/>
              </a:xfrm>
              <a:prstGeom prst="rect">
                <a:avLst/>
              </a:prstGeom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8090129" y="4122858"/>
                <a:ext cx="2355265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prstClr val="black"/>
                    </a:solidFill>
                  </a:rPr>
                  <a:t>Digital Payment to contractor in his account</a:t>
                </a:r>
              </a:p>
            </p:txBody>
          </p:sp>
        </p:grpSp>
        <p:sp>
          <p:nvSpPr>
            <p:cNvPr id="28" name="Right Arrow 27"/>
            <p:cNvSpPr/>
            <p:nvPr/>
          </p:nvSpPr>
          <p:spPr>
            <a:xfrm>
              <a:off x="1783261" y="2272162"/>
              <a:ext cx="828000" cy="288000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29" name="Right Arrow 28"/>
            <p:cNvSpPr/>
            <p:nvPr/>
          </p:nvSpPr>
          <p:spPr>
            <a:xfrm>
              <a:off x="4827014" y="2272162"/>
              <a:ext cx="850902" cy="288000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30" name="Right Arrow 29"/>
            <p:cNvSpPr/>
            <p:nvPr/>
          </p:nvSpPr>
          <p:spPr>
            <a:xfrm>
              <a:off x="1690167" y="4326908"/>
              <a:ext cx="850902" cy="288000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31" name="Right Arrow 30"/>
            <p:cNvSpPr/>
            <p:nvPr/>
          </p:nvSpPr>
          <p:spPr>
            <a:xfrm>
              <a:off x="5095182" y="4419795"/>
              <a:ext cx="850902" cy="288000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32" name="Right Arrow 31"/>
            <p:cNvSpPr/>
            <p:nvPr/>
          </p:nvSpPr>
          <p:spPr>
            <a:xfrm rot="5400000">
              <a:off x="6906674" y="3807868"/>
              <a:ext cx="432000" cy="252000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33" name="Bent-Up Arrow 32"/>
            <p:cNvSpPr/>
            <p:nvPr/>
          </p:nvSpPr>
          <p:spPr>
            <a:xfrm>
              <a:off x="7545733" y="4181727"/>
              <a:ext cx="2501115" cy="504000"/>
            </a:xfrm>
            <a:prstGeom prst="bentUp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1496157"/>
              <a:ext cx="8886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solidFill>
                    <a:srgbClr val="FFC000">
                      <a:lumMod val="75000"/>
                    </a:srgbClr>
                  </a:solidFill>
                </a:rPr>
                <a:t>Start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-25138" y="4149248"/>
              <a:ext cx="8886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solidFill>
                    <a:srgbClr val="FFC000">
                      <a:lumMod val="75000"/>
                    </a:srgbClr>
                  </a:solidFill>
                </a:rPr>
                <a:t>Start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727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BE03ED8-2D9E-354B-BFA9-18763369086F}"/>
              </a:ext>
            </a:extLst>
          </p:cNvPr>
          <p:cNvSpPr/>
          <p:nvPr/>
        </p:nvSpPr>
        <p:spPr>
          <a:xfrm>
            <a:off x="-25138" y="2553339"/>
            <a:ext cx="122216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en-IN" sz="6000" b="1" dirty="0" smtClean="0"/>
              <a:t>Reports and Modules for Monitoring the maintenance of PMGSY Roads</a:t>
            </a:r>
            <a:endParaRPr lang="en-IN" sz="6000" b="1" dirty="0"/>
          </a:p>
        </p:txBody>
      </p:sp>
    </p:spTree>
    <p:extLst>
      <p:ext uri="{BB962C8B-B14F-4D97-AF65-F5344CB8AC3E}">
        <p14:creationId xmlns:p14="http://schemas.microsoft.com/office/powerpoint/2010/main" val="251238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782117" y="2054433"/>
            <a:ext cx="3442545" cy="4625446"/>
            <a:chOff x="4538759" y="682840"/>
            <a:chExt cx="3442545" cy="4625446"/>
          </a:xfrm>
        </p:grpSpPr>
        <p:sp>
          <p:nvSpPr>
            <p:cNvPr id="3" name="Rectangle 2"/>
            <p:cNvSpPr/>
            <p:nvPr/>
          </p:nvSpPr>
          <p:spPr>
            <a:xfrm>
              <a:off x="4616409" y="682840"/>
              <a:ext cx="294260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3200" b="1" dirty="0"/>
                <a:t>Login </a:t>
              </a:r>
              <a:r>
                <a:rPr lang="en-IN" sz="3200" b="1" dirty="0" smtClean="0"/>
                <a:t>to </a:t>
              </a:r>
              <a:r>
                <a:rPr lang="en-IN" sz="3200" b="1" dirty="0" err="1" smtClean="0"/>
                <a:t>eMARG</a:t>
              </a:r>
              <a:endParaRPr lang="en-IN" sz="3200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593199" y="1697921"/>
              <a:ext cx="322293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3200" b="1" dirty="0"/>
                <a:t>Query and Report</a:t>
              </a:r>
              <a:endParaRPr lang="en-IN" sz="3200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199753" y="2612322"/>
              <a:ext cx="195919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3200" b="1" dirty="0"/>
                <a:t>Inspection</a:t>
              </a:r>
              <a:endParaRPr lang="en-IN" sz="3200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684215" y="3661193"/>
              <a:ext cx="83388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3200" b="1" dirty="0"/>
                <a:t>DLP</a:t>
              </a:r>
              <a:endParaRPr lang="en-IN" sz="32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538759" y="4723511"/>
              <a:ext cx="344254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3200" b="1" dirty="0"/>
                <a:t>Inspection Analysis</a:t>
              </a:r>
              <a:endParaRPr lang="en-IN" sz="3200" dirty="0"/>
            </a:p>
          </p:txBody>
        </p:sp>
        <p:sp>
          <p:nvSpPr>
            <p:cNvPr id="8" name="Down Arrow 7"/>
            <p:cNvSpPr/>
            <p:nvPr/>
          </p:nvSpPr>
          <p:spPr>
            <a:xfrm>
              <a:off x="5910408" y="1174966"/>
              <a:ext cx="360000" cy="576000"/>
            </a:xfrm>
            <a:prstGeom prst="down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Down Arrow 8"/>
            <p:cNvSpPr/>
            <p:nvPr/>
          </p:nvSpPr>
          <p:spPr>
            <a:xfrm>
              <a:off x="5901444" y="2201421"/>
              <a:ext cx="360000" cy="576000"/>
            </a:xfrm>
            <a:prstGeom prst="down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" name="Down Arrow 9"/>
            <p:cNvSpPr/>
            <p:nvPr/>
          </p:nvSpPr>
          <p:spPr>
            <a:xfrm>
              <a:off x="5919374" y="3133747"/>
              <a:ext cx="360000" cy="576000"/>
            </a:xfrm>
            <a:prstGeom prst="down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" name="Down Arrow 10"/>
            <p:cNvSpPr/>
            <p:nvPr/>
          </p:nvSpPr>
          <p:spPr>
            <a:xfrm>
              <a:off x="5910410" y="4200543"/>
              <a:ext cx="360000" cy="576000"/>
            </a:xfrm>
            <a:prstGeom prst="down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2" name="Rectangle 1"/>
          <p:cNvSpPr/>
          <p:nvPr/>
        </p:nvSpPr>
        <p:spPr>
          <a:xfrm>
            <a:off x="0" y="0"/>
            <a:ext cx="12192000" cy="134470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en-IN" sz="3600" b="1"/>
              <a:t>1. Getting the condition of road by having a virtual walk through on Google Map</a:t>
            </a:r>
            <a:endParaRPr lang="en-IN" sz="3600" b="1" dirty="0"/>
          </a:p>
        </p:txBody>
      </p:sp>
      <p:sp>
        <p:nvSpPr>
          <p:cNvPr id="14" name="Rectangle 13"/>
          <p:cNvSpPr/>
          <p:nvPr/>
        </p:nvSpPr>
        <p:spPr>
          <a:xfrm>
            <a:off x="4074" y="1368637"/>
            <a:ext cx="12180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3200" b="1" dirty="0" smtClean="0"/>
              <a:t>Steps: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85177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157"/>
            <a:ext cx="12192000" cy="637384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-2" y="13063"/>
            <a:ext cx="12192001" cy="47109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ROUTINE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b="1" dirty="0">
                <a:solidFill>
                  <a:schemeClr val="tx1"/>
                </a:solidFill>
              </a:rPr>
              <a:t>INSPECTIONS – ROAD PICTURES AVAILABLE ON GIS FOR MONITORING</a:t>
            </a:r>
          </a:p>
        </p:txBody>
      </p:sp>
    </p:spTree>
    <p:extLst>
      <p:ext uri="{BB962C8B-B14F-4D97-AF65-F5344CB8AC3E}">
        <p14:creationId xmlns:p14="http://schemas.microsoft.com/office/powerpoint/2010/main" val="364496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380470" y="2054433"/>
            <a:ext cx="4248664" cy="4629032"/>
            <a:chOff x="4137112" y="682840"/>
            <a:chExt cx="4248664" cy="4629032"/>
          </a:xfrm>
        </p:grpSpPr>
        <p:sp>
          <p:nvSpPr>
            <p:cNvPr id="3" name="Rectangle 2"/>
            <p:cNvSpPr/>
            <p:nvPr/>
          </p:nvSpPr>
          <p:spPr>
            <a:xfrm>
              <a:off x="4616409" y="682840"/>
              <a:ext cx="294260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3200" b="1" dirty="0"/>
                <a:t>Login </a:t>
              </a:r>
              <a:r>
                <a:rPr lang="en-IN" sz="3200" b="1" dirty="0" smtClean="0"/>
                <a:t>to </a:t>
              </a:r>
              <a:r>
                <a:rPr lang="en-IN" sz="3200" b="1" dirty="0" err="1" smtClean="0"/>
                <a:t>eMARG</a:t>
              </a:r>
              <a:endParaRPr lang="en-IN" sz="3200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593199" y="1697921"/>
              <a:ext cx="322293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3200" b="1" dirty="0"/>
                <a:t>Query and Report</a:t>
              </a:r>
              <a:endParaRPr lang="en-IN" sz="3200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199753" y="2612322"/>
              <a:ext cx="195919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3200" b="1" dirty="0"/>
                <a:t>Inspection</a:t>
              </a:r>
              <a:endParaRPr lang="en-IN" sz="3200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684215" y="3661193"/>
              <a:ext cx="83388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3200" b="1" dirty="0"/>
                <a:t>DLP</a:t>
              </a:r>
              <a:endParaRPr lang="en-IN" sz="32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137112" y="4727097"/>
              <a:ext cx="424866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3200" b="1" dirty="0" smtClean="0"/>
                <a:t>Performance Evaluation</a:t>
              </a:r>
              <a:endParaRPr lang="en-IN" sz="3200" dirty="0"/>
            </a:p>
          </p:txBody>
        </p:sp>
        <p:sp>
          <p:nvSpPr>
            <p:cNvPr id="8" name="Down Arrow 7"/>
            <p:cNvSpPr/>
            <p:nvPr/>
          </p:nvSpPr>
          <p:spPr>
            <a:xfrm>
              <a:off x="5910408" y="1174966"/>
              <a:ext cx="360000" cy="576000"/>
            </a:xfrm>
            <a:prstGeom prst="down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Down Arrow 8"/>
            <p:cNvSpPr/>
            <p:nvPr/>
          </p:nvSpPr>
          <p:spPr>
            <a:xfrm>
              <a:off x="5901444" y="2201421"/>
              <a:ext cx="360000" cy="576000"/>
            </a:xfrm>
            <a:prstGeom prst="down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" name="Down Arrow 9"/>
            <p:cNvSpPr/>
            <p:nvPr/>
          </p:nvSpPr>
          <p:spPr>
            <a:xfrm>
              <a:off x="5919374" y="3133747"/>
              <a:ext cx="360000" cy="576000"/>
            </a:xfrm>
            <a:prstGeom prst="down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" name="Down Arrow 10"/>
            <p:cNvSpPr/>
            <p:nvPr/>
          </p:nvSpPr>
          <p:spPr>
            <a:xfrm>
              <a:off x="5910410" y="4200543"/>
              <a:ext cx="360000" cy="576000"/>
            </a:xfrm>
            <a:prstGeom prst="down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2" name="Rectangle 1"/>
          <p:cNvSpPr/>
          <p:nvPr/>
        </p:nvSpPr>
        <p:spPr>
          <a:xfrm>
            <a:off x="0" y="0"/>
            <a:ext cx="12192000" cy="134470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en-IN" sz="3600" b="1" dirty="0" smtClean="0"/>
              <a:t>2. Comparing the marks given to the road in Performance Evaluation and the actual condition of road</a:t>
            </a:r>
            <a:endParaRPr lang="en-IN" sz="3600" b="1" dirty="0"/>
          </a:p>
        </p:txBody>
      </p:sp>
      <p:sp>
        <p:nvSpPr>
          <p:cNvPr id="14" name="Rectangle 13"/>
          <p:cNvSpPr/>
          <p:nvPr/>
        </p:nvSpPr>
        <p:spPr>
          <a:xfrm>
            <a:off x="4074" y="1368637"/>
            <a:ext cx="12180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3200" b="1" dirty="0" smtClean="0"/>
              <a:t>Steps: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322751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64995" y="839598"/>
            <a:ext cx="12113557" cy="5825939"/>
            <a:chOff x="78442" y="678234"/>
            <a:chExt cx="12113557" cy="582593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20118" y="703448"/>
              <a:ext cx="5871881" cy="580072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442" y="678234"/>
              <a:ext cx="6228000" cy="5793399"/>
            </a:xfrm>
            <a:prstGeom prst="rect">
              <a:avLst/>
            </a:prstGeom>
          </p:spPr>
        </p:pic>
      </p:grpSp>
      <p:sp>
        <p:nvSpPr>
          <p:cNvPr id="18" name="Rounded Rectangle 17"/>
          <p:cNvSpPr/>
          <p:nvPr/>
        </p:nvSpPr>
        <p:spPr>
          <a:xfrm>
            <a:off x="-2" y="13063"/>
            <a:ext cx="12192001" cy="47109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Comparing the Photograph and Marks given to road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23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26615" y="2054433"/>
            <a:ext cx="7269682" cy="4611999"/>
            <a:chOff x="2883257" y="682840"/>
            <a:chExt cx="7269682" cy="4611999"/>
          </a:xfrm>
        </p:grpSpPr>
        <p:sp>
          <p:nvSpPr>
            <p:cNvPr id="3" name="Rectangle 2"/>
            <p:cNvSpPr/>
            <p:nvPr/>
          </p:nvSpPr>
          <p:spPr>
            <a:xfrm>
              <a:off x="4616409" y="682840"/>
              <a:ext cx="294260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3200" b="1" dirty="0"/>
                <a:t>Login </a:t>
              </a:r>
              <a:r>
                <a:rPr lang="en-IN" sz="3200" b="1" dirty="0" smtClean="0"/>
                <a:t>to </a:t>
              </a:r>
              <a:r>
                <a:rPr lang="en-IN" sz="3200" b="1" dirty="0" err="1" smtClean="0"/>
                <a:t>eMARG</a:t>
              </a:r>
              <a:endParaRPr lang="en-IN" sz="3200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593199" y="1697921"/>
              <a:ext cx="322293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3200" b="1" dirty="0"/>
                <a:t>Query and Report</a:t>
              </a:r>
              <a:endParaRPr lang="en-IN" sz="3200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199753" y="2612322"/>
              <a:ext cx="195919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3200" b="1" dirty="0"/>
                <a:t>Inspection</a:t>
              </a:r>
              <a:endParaRPr lang="en-IN" sz="3200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684215" y="3661193"/>
              <a:ext cx="83388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3200" b="1" dirty="0"/>
                <a:t>DLP</a:t>
              </a:r>
              <a:endParaRPr lang="en-IN" sz="32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883257" y="4710064"/>
              <a:ext cx="726968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3200" b="1" dirty="0" smtClean="0"/>
                <a:t>Routine Inspection (M) status (state wise)</a:t>
              </a:r>
              <a:endParaRPr lang="en-IN" sz="3200" dirty="0"/>
            </a:p>
          </p:txBody>
        </p:sp>
        <p:sp>
          <p:nvSpPr>
            <p:cNvPr id="8" name="Down Arrow 7"/>
            <p:cNvSpPr/>
            <p:nvPr/>
          </p:nvSpPr>
          <p:spPr>
            <a:xfrm>
              <a:off x="5910408" y="1174966"/>
              <a:ext cx="360000" cy="576000"/>
            </a:xfrm>
            <a:prstGeom prst="down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Down Arrow 8"/>
            <p:cNvSpPr/>
            <p:nvPr/>
          </p:nvSpPr>
          <p:spPr>
            <a:xfrm>
              <a:off x="5901444" y="2201421"/>
              <a:ext cx="360000" cy="576000"/>
            </a:xfrm>
            <a:prstGeom prst="down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" name="Down Arrow 9"/>
            <p:cNvSpPr/>
            <p:nvPr/>
          </p:nvSpPr>
          <p:spPr>
            <a:xfrm>
              <a:off x="5919374" y="3133747"/>
              <a:ext cx="360000" cy="576000"/>
            </a:xfrm>
            <a:prstGeom prst="down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" name="Down Arrow 10"/>
            <p:cNvSpPr/>
            <p:nvPr/>
          </p:nvSpPr>
          <p:spPr>
            <a:xfrm>
              <a:off x="5910410" y="4200543"/>
              <a:ext cx="360000" cy="576000"/>
            </a:xfrm>
            <a:prstGeom prst="down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2" name="Rectangle 1"/>
          <p:cNvSpPr/>
          <p:nvPr/>
        </p:nvSpPr>
        <p:spPr>
          <a:xfrm>
            <a:off x="0" y="0"/>
            <a:ext cx="12192000" cy="134470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en-IN" sz="3600" b="1" dirty="0"/>
              <a:t>3</a:t>
            </a:r>
            <a:r>
              <a:rPr lang="en-IN" sz="3600" b="1" dirty="0" smtClean="0"/>
              <a:t>. PIU wise details of No. of RI not conducted </a:t>
            </a:r>
            <a:endParaRPr lang="en-IN" sz="3600" b="1" dirty="0"/>
          </a:p>
        </p:txBody>
      </p:sp>
      <p:sp>
        <p:nvSpPr>
          <p:cNvPr id="14" name="Rectangle 13"/>
          <p:cNvSpPr/>
          <p:nvPr/>
        </p:nvSpPr>
        <p:spPr>
          <a:xfrm>
            <a:off x="4074" y="1368637"/>
            <a:ext cx="12180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3200" b="1" dirty="0" smtClean="0"/>
              <a:t>Steps: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244432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8263</TotalTime>
  <Words>634</Words>
  <Application>Microsoft Office PowerPoint</Application>
  <PresentationFormat>Widescreen</PresentationFormat>
  <Paragraphs>88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Open Sans</vt:lpstr>
      <vt:lpstr>Poppins Medium</vt:lpstr>
      <vt:lpstr>Segoe UI</vt:lpstr>
      <vt:lpstr>Segoe UI Semibold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Lenovo</cp:lastModifiedBy>
  <cp:revision>130</cp:revision>
  <dcterms:created xsi:type="dcterms:W3CDTF">2021-07-01T07:05:04Z</dcterms:created>
  <dcterms:modified xsi:type="dcterms:W3CDTF">2021-12-20T06:53:56Z</dcterms:modified>
</cp:coreProperties>
</file>