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9" r:id="rId2"/>
    <p:sldId id="848" r:id="rId3"/>
    <p:sldId id="779" r:id="rId4"/>
    <p:sldId id="774" r:id="rId5"/>
    <p:sldId id="775" r:id="rId6"/>
    <p:sldId id="776" r:id="rId7"/>
    <p:sldId id="777" r:id="rId8"/>
    <p:sldId id="780" r:id="rId9"/>
    <p:sldId id="778" r:id="rId10"/>
    <p:sldId id="781" r:id="rId11"/>
    <p:sldId id="782" r:id="rId12"/>
    <p:sldId id="783" r:id="rId13"/>
    <p:sldId id="784" r:id="rId14"/>
    <p:sldId id="785" r:id="rId15"/>
    <p:sldId id="820" r:id="rId16"/>
    <p:sldId id="821" r:id="rId17"/>
    <p:sldId id="822" r:id="rId18"/>
    <p:sldId id="823" r:id="rId19"/>
    <p:sldId id="824" r:id="rId20"/>
    <p:sldId id="826" r:id="rId21"/>
    <p:sldId id="827" r:id="rId22"/>
    <p:sldId id="828" r:id="rId23"/>
    <p:sldId id="830" r:id="rId24"/>
    <p:sldId id="831" r:id="rId25"/>
    <p:sldId id="832" r:id="rId26"/>
    <p:sldId id="833" r:id="rId27"/>
    <p:sldId id="834" r:id="rId28"/>
    <p:sldId id="835" r:id="rId29"/>
    <p:sldId id="836" r:id="rId30"/>
    <p:sldId id="837" r:id="rId31"/>
    <p:sldId id="838" r:id="rId32"/>
    <p:sldId id="839" r:id="rId33"/>
    <p:sldId id="840" r:id="rId34"/>
    <p:sldId id="841" r:id="rId35"/>
    <p:sldId id="842" r:id="rId36"/>
    <p:sldId id="843" r:id="rId37"/>
    <p:sldId id="844" r:id="rId38"/>
    <p:sldId id="845" r:id="rId39"/>
    <p:sldId id="846" r:id="rId40"/>
    <p:sldId id="84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B11"/>
    <a:srgbClr val="F8BE24"/>
    <a:srgbClr val="F6BB00"/>
    <a:srgbClr val="F2B508"/>
    <a:srgbClr val="FFE697"/>
    <a:srgbClr val="F8BF20"/>
    <a:srgbClr val="97C777"/>
    <a:srgbClr val="588838"/>
    <a:srgbClr val="81BB59"/>
    <a:srgbClr val="69C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7DEB2-0466-46BA-9B5C-415C69C5858A}" type="datetimeFigureOut">
              <a:rPr lang="en-IN" smtClean="0"/>
              <a:pPr/>
              <a:t>20-12-2021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ED725-30F5-4309-A8F6-0F08EA66C065}" type="slidenum">
              <a:rPr lang="en-IN" smtClean="0"/>
              <a:pPr/>
              <a:t>‹#›</a:t>
            </a:fld>
            <a:endParaRPr lang="en-IN"/>
          </a:p>
        </p:txBody>
      </p:sp>
    </p:spTree>
    <p:extLst>
      <p:ext uri="{BB962C8B-B14F-4D97-AF65-F5344CB8AC3E}">
        <p14:creationId xmlns:p14="http://schemas.microsoft.com/office/powerpoint/2010/main" val="286510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23574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220813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22613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197074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118360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97450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88878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97354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287344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244564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69114-0CC6-43A3-A1C7-A4DA00D170EA}"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48C42-62B2-4EC7-9603-0D14482C8E77}" type="slidenum">
              <a:rPr lang="en-US" smtClean="0"/>
              <a:pPr/>
              <a:t>‹#›</a:t>
            </a:fld>
            <a:endParaRPr lang="en-US"/>
          </a:p>
        </p:txBody>
      </p:sp>
    </p:spTree>
    <p:extLst>
      <p:ext uri="{BB962C8B-B14F-4D97-AF65-F5344CB8AC3E}">
        <p14:creationId xmlns:p14="http://schemas.microsoft.com/office/powerpoint/2010/main" val="17314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69114-0CC6-43A3-A1C7-A4DA00D170EA}" type="datetimeFigureOut">
              <a:rPr lang="en-US" smtClean="0"/>
              <a:pPr/>
              <a:t>12/20/2021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48C42-62B2-4EC7-9603-0D14482C8E77}" type="slidenum">
              <a:rPr lang="en-US" smtClean="0"/>
              <a:pPr/>
              <a:t>‹#›</a:t>
            </a:fld>
            <a:endParaRPr lang="en-US"/>
          </a:p>
        </p:txBody>
      </p:sp>
    </p:spTree>
    <p:extLst>
      <p:ext uri="{BB962C8B-B14F-4D97-AF65-F5344CB8AC3E}">
        <p14:creationId xmlns:p14="http://schemas.microsoft.com/office/powerpoint/2010/main" val="340654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Photos for website\16.jpg"/>
          <p:cNvPicPr>
            <a:picLocks noChangeAspect="1" noChangeArrowheads="1"/>
          </p:cNvPicPr>
          <p:nvPr/>
        </p:nvPicPr>
        <p:blipFill>
          <a:blip r:embed="rId2"/>
          <a:srcRect l="3349" b="7150"/>
          <a:stretch>
            <a:fillRect/>
          </a:stretch>
        </p:blipFill>
        <p:spPr bwMode="auto">
          <a:xfrm>
            <a:off x="13855" y="-13855"/>
            <a:ext cx="12192000" cy="6858000"/>
          </a:xfrm>
          <a:prstGeom prst="rect">
            <a:avLst/>
          </a:prstGeom>
          <a:noFill/>
        </p:spPr>
      </p:pic>
      <p:sp>
        <p:nvSpPr>
          <p:cNvPr id="3" name="Rectangle 2"/>
          <p:cNvSpPr/>
          <p:nvPr/>
        </p:nvSpPr>
        <p:spPr>
          <a:xfrm>
            <a:off x="0" y="-13855"/>
            <a:ext cx="12192000" cy="6858000"/>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9F270D61-2BC3-8E44-8313-2EBAB2B99A65}"/>
              </a:ext>
            </a:extLst>
          </p:cNvPr>
          <p:cNvSpPr/>
          <p:nvPr/>
        </p:nvSpPr>
        <p:spPr bwMode="auto">
          <a:xfrm>
            <a:off x="0" y="3298875"/>
            <a:ext cx="12192000" cy="1177636"/>
          </a:xfrm>
          <a:prstGeom prst="rect">
            <a:avLst/>
          </a:prstGeom>
          <a:gradFill flip="none" rotWithShape="1">
            <a:gsLst>
              <a:gs pos="30000">
                <a:srgbClr val="FFC000">
                  <a:alpha val="78000"/>
                </a:srgbClr>
              </a:gs>
              <a:gs pos="100000">
                <a:schemeClr val="accent4">
                  <a:lumMod val="60000"/>
                  <a:lumOff val="40000"/>
                  <a:alpha val="58000"/>
                </a:schemeClr>
              </a:gs>
            </a:gsLst>
            <a:lin ang="0" scaled="1"/>
            <a:tileRect/>
          </a:gradFill>
          <a:ln w="12700">
            <a:noFill/>
            <a:round/>
            <a:headEnd/>
            <a:tailEnd/>
          </a:ln>
        </p:spPr>
        <p:txBody>
          <a:bodyPr wrap="square" lIns="0" tIns="0" rIns="0" bIns="0" rtlCol="0" anchor="ctr">
            <a:noAutofit/>
          </a:bodyPr>
          <a:lstStyle/>
          <a:p>
            <a:pPr algn="ctr"/>
            <a:r>
              <a:rPr lang="de-DE" sz="4000" dirty="0" smtClean="0">
                <a:solidFill>
                  <a:schemeClr val="bg1"/>
                </a:solidFill>
                <a:latin typeface="Segoe UI Semibold" pitchFamily="34" charset="0"/>
                <a:cs typeface="Segoe UI Semibold" pitchFamily="34" charset="0"/>
              </a:rPr>
              <a:t>eMARG ADDITIONAL MODULES</a:t>
            </a:r>
            <a:endParaRPr lang="de-DE" sz="4000" dirty="0">
              <a:solidFill>
                <a:schemeClr val="bg1"/>
              </a:solidFill>
              <a:latin typeface="Segoe UI Semibold" pitchFamily="34" charset="0"/>
              <a:cs typeface="Segoe UI Semibold" pitchFamily="34" charset="0"/>
            </a:endParaRPr>
          </a:p>
        </p:txBody>
      </p:sp>
      <p:sp>
        <p:nvSpPr>
          <p:cNvPr id="5" name="TextBox 4"/>
          <p:cNvSpPr txBox="1"/>
          <p:nvPr/>
        </p:nvSpPr>
        <p:spPr>
          <a:xfrm>
            <a:off x="0" y="1898074"/>
            <a:ext cx="11028213" cy="1323439"/>
          </a:xfrm>
          <a:prstGeom prst="rect">
            <a:avLst/>
          </a:prstGeom>
          <a:noFill/>
        </p:spPr>
        <p:txBody>
          <a:bodyPr wrap="square" rtlCol="0">
            <a:spAutoFit/>
          </a:bodyPr>
          <a:lstStyle/>
          <a:p>
            <a:r>
              <a:rPr lang="en-US" sz="4800" dirty="0" smtClean="0">
                <a:solidFill>
                  <a:schemeClr val="bg1"/>
                </a:solidFill>
                <a:latin typeface="Segoe UI Semibold" pitchFamily="34" charset="0"/>
                <a:cs typeface="Segoe UI Semibold" pitchFamily="34" charset="0"/>
              </a:rPr>
              <a:t>eMARG</a:t>
            </a:r>
          </a:p>
          <a:p>
            <a:r>
              <a:rPr lang="en-US" sz="1600" dirty="0" smtClean="0">
                <a:solidFill>
                  <a:schemeClr val="bg1"/>
                </a:solidFill>
                <a:latin typeface="Segoe UI Semibold" pitchFamily="34" charset="0"/>
                <a:cs typeface="Segoe UI Semibold" pitchFamily="34" charset="0"/>
              </a:rPr>
              <a:t> </a:t>
            </a:r>
            <a:r>
              <a:rPr lang="en-IN" sz="3200" dirty="0" smtClean="0">
                <a:solidFill>
                  <a:schemeClr val="bg1"/>
                </a:solidFill>
                <a:latin typeface="Segoe UI Semibold" pitchFamily="34" charset="0"/>
                <a:cs typeface="Segoe UI Semibold" pitchFamily="34" charset="0"/>
              </a:rPr>
              <a:t>(</a:t>
            </a:r>
            <a:r>
              <a:rPr lang="en-IN" sz="3200" dirty="0" smtClean="0">
                <a:solidFill>
                  <a:schemeClr val="accent4"/>
                </a:solidFill>
                <a:latin typeface="Segoe UI Semibold" pitchFamily="34" charset="0"/>
                <a:cs typeface="Segoe UI Semibold" pitchFamily="34" charset="0"/>
              </a:rPr>
              <a:t>e</a:t>
            </a:r>
            <a:r>
              <a:rPr lang="en-IN" sz="3200" dirty="0" smtClean="0">
                <a:solidFill>
                  <a:schemeClr val="bg1"/>
                </a:solidFill>
                <a:latin typeface="Segoe UI Semibold" pitchFamily="34" charset="0"/>
                <a:cs typeface="Segoe UI Semibold" pitchFamily="34" charset="0"/>
              </a:rPr>
              <a:t>lectronic </a:t>
            </a:r>
            <a:r>
              <a:rPr lang="en-IN" sz="3200" dirty="0" smtClean="0">
                <a:solidFill>
                  <a:schemeClr val="accent4"/>
                </a:solidFill>
                <a:latin typeface="Segoe UI Semibold" pitchFamily="34" charset="0"/>
                <a:cs typeface="Segoe UI Semibold" pitchFamily="34" charset="0"/>
              </a:rPr>
              <a:t>Ma</a:t>
            </a:r>
            <a:r>
              <a:rPr lang="en-IN" sz="3200" dirty="0" smtClean="0">
                <a:solidFill>
                  <a:schemeClr val="bg1"/>
                </a:solidFill>
                <a:latin typeface="Segoe UI Semibold" pitchFamily="34" charset="0"/>
                <a:cs typeface="Segoe UI Semibold" pitchFamily="34" charset="0"/>
              </a:rPr>
              <a:t>intenance of Rural </a:t>
            </a:r>
            <a:r>
              <a:rPr lang="en-IN" sz="3200" dirty="0" smtClean="0">
                <a:solidFill>
                  <a:schemeClr val="accent4"/>
                </a:solidFill>
                <a:latin typeface="Segoe UI Semibold" pitchFamily="34" charset="0"/>
                <a:cs typeface="Segoe UI Semibold" pitchFamily="34" charset="0"/>
              </a:rPr>
              <a:t>Road</a:t>
            </a:r>
            <a:r>
              <a:rPr lang="en-IN" sz="3200" dirty="0" smtClean="0">
                <a:solidFill>
                  <a:schemeClr val="bg1"/>
                </a:solidFill>
                <a:latin typeface="Segoe UI Semibold" pitchFamily="34" charset="0"/>
                <a:cs typeface="Segoe UI Semibold" pitchFamily="34" charset="0"/>
              </a:rPr>
              <a:t>s under PM</a:t>
            </a:r>
            <a:r>
              <a:rPr lang="en-IN" sz="3200" dirty="0" smtClean="0">
                <a:solidFill>
                  <a:schemeClr val="accent4"/>
                </a:solidFill>
                <a:latin typeface="Segoe UI Semibold" pitchFamily="34" charset="0"/>
                <a:cs typeface="Segoe UI Semibold" pitchFamily="34" charset="0"/>
              </a:rPr>
              <a:t>G</a:t>
            </a:r>
            <a:r>
              <a:rPr lang="en-IN" sz="3200" dirty="0" smtClean="0">
                <a:solidFill>
                  <a:schemeClr val="bg1"/>
                </a:solidFill>
                <a:latin typeface="Segoe UI Semibold" pitchFamily="34" charset="0"/>
                <a:cs typeface="Segoe UI Semibold" pitchFamily="34" charset="0"/>
              </a:rPr>
              <a:t>SY)</a:t>
            </a:r>
            <a:endParaRPr lang="en-IN" sz="3200" b="1" dirty="0" smtClean="0">
              <a:solidFill>
                <a:schemeClr val="bg1"/>
              </a:solidFill>
              <a:latin typeface="Segoe UI Semibold" pitchFamily="34" charset="0"/>
              <a:cs typeface="Segoe UI Semibold" pitchFamily="34" charset="0"/>
            </a:endParaRPr>
          </a:p>
        </p:txBody>
      </p:sp>
      <p:pic>
        <p:nvPicPr>
          <p:cNvPr id="6" name="Picture 5" descr="logo.jfif"/>
          <p:cNvPicPr>
            <a:picLocks noChangeAspect="1"/>
          </p:cNvPicPr>
          <p:nvPr/>
        </p:nvPicPr>
        <p:blipFill>
          <a:blip r:embed="rId3"/>
          <a:srcRect t="14608"/>
          <a:stretch>
            <a:fillRect/>
          </a:stretch>
        </p:blipFill>
        <p:spPr>
          <a:xfrm>
            <a:off x="10480095" y="27710"/>
            <a:ext cx="1268557" cy="1133792"/>
          </a:xfrm>
          <a:prstGeom prst="rect">
            <a:avLst/>
          </a:prstGeom>
        </p:spPr>
      </p:pic>
      <p:sp>
        <p:nvSpPr>
          <p:cNvPr id="7" name="Rectangle 6"/>
          <p:cNvSpPr/>
          <p:nvPr/>
        </p:nvSpPr>
        <p:spPr>
          <a:xfrm>
            <a:off x="9930399" y="1138438"/>
            <a:ext cx="2261601" cy="646331"/>
          </a:xfrm>
          <a:prstGeom prst="rect">
            <a:avLst/>
          </a:prstGeom>
        </p:spPr>
        <p:txBody>
          <a:bodyPr wrap="square">
            <a:spAutoFit/>
          </a:bodyPr>
          <a:lstStyle/>
          <a:p>
            <a:pPr algn="ctr"/>
            <a:r>
              <a:rPr lang="en-IN" dirty="0" smtClean="0">
                <a:solidFill>
                  <a:schemeClr val="bg1"/>
                </a:solidFill>
                <a:latin typeface="Segoe UI" pitchFamily="34" charset="0"/>
                <a:cs typeface="Segoe UI" pitchFamily="34" charset="0"/>
              </a:rPr>
              <a:t>Pradhan </a:t>
            </a:r>
            <a:r>
              <a:rPr lang="en-IN" dirty="0" err="1" smtClean="0">
                <a:solidFill>
                  <a:schemeClr val="bg1"/>
                </a:solidFill>
                <a:latin typeface="Segoe UI" pitchFamily="34" charset="0"/>
                <a:cs typeface="Segoe UI" pitchFamily="34" charset="0"/>
              </a:rPr>
              <a:t>Mantri</a:t>
            </a:r>
            <a:r>
              <a:rPr lang="en-IN" dirty="0" smtClean="0">
                <a:solidFill>
                  <a:schemeClr val="bg1"/>
                </a:solidFill>
                <a:latin typeface="Segoe UI" pitchFamily="34" charset="0"/>
                <a:cs typeface="Segoe UI" pitchFamily="34" charset="0"/>
              </a:rPr>
              <a:t> Gram </a:t>
            </a:r>
            <a:r>
              <a:rPr lang="en-IN" dirty="0" err="1" smtClean="0">
                <a:solidFill>
                  <a:schemeClr val="bg1"/>
                </a:solidFill>
                <a:latin typeface="Segoe UI" pitchFamily="34" charset="0"/>
                <a:cs typeface="Segoe UI" pitchFamily="34" charset="0"/>
              </a:rPr>
              <a:t>Sadak</a:t>
            </a:r>
            <a:r>
              <a:rPr lang="en-IN" dirty="0" smtClean="0">
                <a:solidFill>
                  <a:schemeClr val="bg1"/>
                </a:solidFill>
                <a:latin typeface="Segoe UI" pitchFamily="34" charset="0"/>
                <a:cs typeface="Segoe UI" pitchFamily="34" charset="0"/>
              </a:rPr>
              <a:t> </a:t>
            </a:r>
            <a:r>
              <a:rPr lang="en-IN" dirty="0" err="1" smtClean="0">
                <a:solidFill>
                  <a:schemeClr val="bg1"/>
                </a:solidFill>
                <a:latin typeface="Segoe UI" pitchFamily="34" charset="0"/>
                <a:cs typeface="Segoe UI" pitchFamily="34" charset="0"/>
              </a:rPr>
              <a:t>Yojana</a:t>
            </a:r>
            <a:endParaRPr lang="en-US" dirty="0">
              <a:solidFill>
                <a:schemeClr val="bg1"/>
              </a:solidFill>
              <a:latin typeface="Segoe UI" pitchFamily="34" charset="0"/>
              <a:cs typeface="Segoe UI" pitchFamily="34" charset="0"/>
            </a:endParaRPr>
          </a:p>
        </p:txBody>
      </p:sp>
      <p:sp>
        <p:nvSpPr>
          <p:cNvPr id="8" name="Rectangle 7"/>
          <p:cNvSpPr/>
          <p:nvPr/>
        </p:nvSpPr>
        <p:spPr>
          <a:xfrm>
            <a:off x="1288468" y="5142453"/>
            <a:ext cx="9739745" cy="369332"/>
          </a:xfrm>
          <a:prstGeom prst="rect">
            <a:avLst/>
          </a:prstGeom>
        </p:spPr>
        <p:txBody>
          <a:bodyPr wrap="square">
            <a:spAutoFit/>
          </a:bodyPr>
          <a:lstStyle/>
          <a:p>
            <a:pPr algn="ctr"/>
            <a:r>
              <a:rPr lang="de-DE" dirty="0">
                <a:solidFill>
                  <a:schemeClr val="bg1"/>
                </a:solidFill>
                <a:latin typeface="Segoe UI Semibold" pitchFamily="34" charset="0"/>
                <a:cs typeface="Segoe UI Semibold" pitchFamily="34" charset="0"/>
              </a:rPr>
              <a:t>THE </a:t>
            </a:r>
            <a:r>
              <a:rPr lang="de-DE" dirty="0" smtClean="0">
                <a:solidFill>
                  <a:schemeClr val="bg1"/>
                </a:solidFill>
                <a:latin typeface="Segoe UI Semibold" pitchFamily="34" charset="0"/>
                <a:cs typeface="Segoe UI Semibold" pitchFamily="34" charset="0"/>
              </a:rPr>
              <a:t>ROAD </a:t>
            </a:r>
            <a:r>
              <a:rPr lang="de-DE" dirty="0">
                <a:solidFill>
                  <a:schemeClr val="bg1"/>
                </a:solidFill>
                <a:latin typeface="Segoe UI Semibold" pitchFamily="34" charset="0"/>
                <a:cs typeface="Segoe UI Semibold" pitchFamily="34" charset="0"/>
              </a:rPr>
              <a:t>TO DIGITAL TRANSFORMATION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26894" y="830070"/>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The PIU Staff will start the process and PIU In-charge will do the transfer of road</a:t>
            </a:r>
            <a:endParaRPr lang="en-US" sz="1600" dirty="0">
              <a:solidFill>
                <a:schemeClr val="tx1"/>
              </a:solidFill>
            </a:endParaRPr>
          </a:p>
        </p:txBody>
      </p:sp>
      <p:pic>
        <p:nvPicPr>
          <p:cNvPr id="39" name="Picture 38"/>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811" y="505031"/>
            <a:ext cx="402448" cy="413388"/>
          </a:xfrm>
          <a:prstGeom prst="rect">
            <a:avLst/>
          </a:prstGeom>
        </p:spPr>
      </p:pic>
      <p:sp>
        <p:nvSpPr>
          <p:cNvPr id="40" name="Rectangle 39"/>
          <p:cNvSpPr/>
          <p:nvPr/>
        </p:nvSpPr>
        <p:spPr>
          <a:xfrm>
            <a:off x="335611" y="472956"/>
            <a:ext cx="8160892" cy="400110"/>
          </a:xfrm>
          <a:prstGeom prst="rect">
            <a:avLst/>
          </a:prstGeom>
        </p:spPr>
        <p:txBody>
          <a:bodyPr wrap="square">
            <a:spAutoFit/>
          </a:bodyPr>
          <a:lstStyle/>
          <a:p>
            <a:r>
              <a:rPr lang="en-US" sz="2000" b="1" dirty="0" smtClean="0">
                <a:solidFill>
                  <a:prstClr val="black"/>
                </a:solidFill>
              </a:rPr>
              <a:t>Who will Terminate/ Foreclose the package?</a:t>
            </a:r>
            <a:endParaRPr lang="en-IN" sz="2000" b="1" dirty="0">
              <a:solidFill>
                <a:prstClr val="black"/>
              </a:solidFill>
            </a:endParaRPr>
          </a:p>
        </p:txBody>
      </p:sp>
      <p:sp>
        <p:nvSpPr>
          <p:cNvPr id="55" name="Rectangle 54"/>
          <p:cNvSpPr/>
          <p:nvPr/>
        </p:nvSpPr>
        <p:spPr>
          <a:xfrm>
            <a:off x="340094" y="1324600"/>
            <a:ext cx="11842800" cy="400110"/>
          </a:xfrm>
          <a:prstGeom prst="rect">
            <a:avLst/>
          </a:prstGeom>
        </p:spPr>
        <p:txBody>
          <a:bodyPr wrap="square">
            <a:spAutoFit/>
          </a:bodyPr>
          <a:lstStyle/>
          <a:p>
            <a:r>
              <a:rPr lang="en-US" sz="2000" b="1" dirty="0" smtClean="0">
                <a:solidFill>
                  <a:prstClr val="black"/>
                </a:solidFill>
              </a:rPr>
              <a:t>How to Terminate/Foreclose?</a:t>
            </a:r>
            <a:endParaRPr lang="en-IN" sz="2000" b="1" dirty="0">
              <a:solidFill>
                <a:prstClr val="black"/>
              </a:solidFill>
            </a:endParaRPr>
          </a:p>
        </p:txBody>
      </p:sp>
      <p:pic>
        <p:nvPicPr>
          <p:cNvPr id="56" name="Picture 55"/>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811" y="1334568"/>
            <a:ext cx="402448" cy="413388"/>
          </a:xfrm>
          <a:prstGeom prst="rect">
            <a:avLst/>
          </a:prstGeom>
        </p:spPr>
      </p:pic>
      <p:sp>
        <p:nvSpPr>
          <p:cNvPr id="58" name="Rectangle 57"/>
          <p:cNvSpPr/>
          <p:nvPr/>
        </p:nvSpPr>
        <p:spPr>
          <a:xfrm>
            <a:off x="13447" y="1747956"/>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 Go to “Services for PIU Staff”</a:t>
            </a:r>
            <a:endParaRPr lang="en-US" sz="1600" dirty="0">
              <a:solidFill>
                <a:schemeClr val="tx1"/>
              </a:solidFill>
            </a:endParaRPr>
          </a:p>
        </p:txBody>
      </p:sp>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pic>
        <p:nvPicPr>
          <p:cNvPr id="3" name="Picture 2"/>
          <p:cNvPicPr>
            <a:picLocks noChangeAspect="1"/>
          </p:cNvPicPr>
          <p:nvPr/>
        </p:nvPicPr>
        <p:blipFill>
          <a:blip r:embed="rId3"/>
          <a:stretch>
            <a:fillRect/>
          </a:stretch>
        </p:blipFill>
        <p:spPr>
          <a:xfrm>
            <a:off x="26811" y="2239371"/>
            <a:ext cx="12192000" cy="4322794"/>
          </a:xfrm>
          <a:prstGeom prst="rect">
            <a:avLst/>
          </a:prstGeom>
        </p:spPr>
      </p:pic>
      <p:sp>
        <p:nvSpPr>
          <p:cNvPr id="12" name="Rectangle 11"/>
          <p:cNvSpPr/>
          <p:nvPr/>
        </p:nvSpPr>
        <p:spPr>
          <a:xfrm>
            <a:off x="-128794" y="3361011"/>
            <a:ext cx="2759452"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03670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pic>
        <p:nvPicPr>
          <p:cNvPr id="3" name="Picture 2"/>
          <p:cNvPicPr>
            <a:picLocks noChangeAspect="1"/>
          </p:cNvPicPr>
          <p:nvPr/>
        </p:nvPicPr>
        <p:blipFill rotWithShape="1">
          <a:blip r:embed="rId2"/>
          <a:srcRect t="13119" b="33522"/>
          <a:stretch/>
        </p:blipFill>
        <p:spPr>
          <a:xfrm>
            <a:off x="0" y="1089215"/>
            <a:ext cx="12192000" cy="3657600"/>
          </a:xfrm>
          <a:prstGeom prst="rect">
            <a:avLst/>
          </a:prstGeom>
        </p:spPr>
      </p:pic>
      <p:sp>
        <p:nvSpPr>
          <p:cNvPr id="12" name="Rectangle 11"/>
          <p:cNvSpPr/>
          <p:nvPr/>
        </p:nvSpPr>
        <p:spPr>
          <a:xfrm>
            <a:off x="13447" y="49738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 Go to “Package Termination/ Foreclosure”</a:t>
            </a:r>
            <a:endParaRPr lang="en-US" sz="1600" dirty="0">
              <a:solidFill>
                <a:schemeClr val="tx1"/>
              </a:solidFill>
            </a:endParaRPr>
          </a:p>
        </p:txBody>
      </p:sp>
      <p:sp>
        <p:nvSpPr>
          <p:cNvPr id="13" name="Rectangle 12"/>
          <p:cNvSpPr/>
          <p:nvPr/>
        </p:nvSpPr>
        <p:spPr>
          <a:xfrm>
            <a:off x="389880" y="2211223"/>
            <a:ext cx="2259189"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772194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sp>
        <p:nvSpPr>
          <p:cNvPr id="12" name="Rectangle 11"/>
          <p:cNvSpPr/>
          <p:nvPr/>
        </p:nvSpPr>
        <p:spPr>
          <a:xfrm>
            <a:off x="13447" y="49738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Step-3: Select “State”, “Department”, “District”, “Package No.” and Click on “Termination/Foreclosure” as applicable</a:t>
            </a:r>
            <a:endParaRPr lang="en-US" sz="1600" dirty="0">
              <a:solidFill>
                <a:schemeClr val="tx1"/>
              </a:solidFill>
            </a:endParaRPr>
          </a:p>
        </p:txBody>
      </p:sp>
      <p:pic>
        <p:nvPicPr>
          <p:cNvPr id="2" name="Picture 1"/>
          <p:cNvPicPr>
            <a:picLocks noChangeAspect="1"/>
          </p:cNvPicPr>
          <p:nvPr/>
        </p:nvPicPr>
        <p:blipFill rotWithShape="1">
          <a:blip r:embed="rId2"/>
          <a:srcRect t="13511" b="36464"/>
          <a:stretch/>
        </p:blipFill>
        <p:spPr>
          <a:xfrm>
            <a:off x="0" y="927848"/>
            <a:ext cx="12192000" cy="3429000"/>
          </a:xfrm>
          <a:prstGeom prst="rect">
            <a:avLst/>
          </a:prstGeom>
        </p:spPr>
      </p:pic>
      <p:sp>
        <p:nvSpPr>
          <p:cNvPr id="7" name="Rectangle 6"/>
          <p:cNvSpPr/>
          <p:nvPr/>
        </p:nvSpPr>
        <p:spPr>
          <a:xfrm>
            <a:off x="4733277" y="3596269"/>
            <a:ext cx="2770182"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628790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sp>
        <p:nvSpPr>
          <p:cNvPr id="12" name="Rectangle 11"/>
          <p:cNvSpPr/>
          <p:nvPr/>
        </p:nvSpPr>
        <p:spPr>
          <a:xfrm>
            <a:off x="13447" y="49738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Enter the Termination Details and click on “Terminate” if the package is to terminated </a:t>
            </a:r>
            <a:endParaRPr lang="en-US" sz="1600" dirty="0">
              <a:solidFill>
                <a:schemeClr val="tx1"/>
              </a:solidFill>
            </a:endParaRPr>
          </a:p>
        </p:txBody>
      </p:sp>
      <p:pic>
        <p:nvPicPr>
          <p:cNvPr id="3" name="Picture 2"/>
          <p:cNvPicPr>
            <a:picLocks noChangeAspect="1"/>
          </p:cNvPicPr>
          <p:nvPr/>
        </p:nvPicPr>
        <p:blipFill rotWithShape="1">
          <a:blip r:embed="rId2"/>
          <a:srcRect t="13511" b="23909"/>
          <a:stretch/>
        </p:blipFill>
        <p:spPr>
          <a:xfrm>
            <a:off x="0" y="1062318"/>
            <a:ext cx="12192000" cy="4289612"/>
          </a:xfrm>
          <a:prstGeom prst="rect">
            <a:avLst/>
          </a:prstGeom>
        </p:spPr>
      </p:pic>
      <p:sp>
        <p:nvSpPr>
          <p:cNvPr id="8" name="Rectangle 7"/>
          <p:cNvSpPr/>
          <p:nvPr/>
        </p:nvSpPr>
        <p:spPr>
          <a:xfrm>
            <a:off x="4733277" y="4914076"/>
            <a:ext cx="1385135"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14782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sp>
        <p:nvSpPr>
          <p:cNvPr id="12" name="Rectangle 11"/>
          <p:cNvSpPr/>
          <p:nvPr/>
        </p:nvSpPr>
        <p:spPr>
          <a:xfrm>
            <a:off x="13447" y="49738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Enter the Foreclosure Details and click on “Foreclose” if the package is to be foreclosed </a:t>
            </a:r>
            <a:endParaRPr lang="en-US" sz="1600" dirty="0">
              <a:solidFill>
                <a:schemeClr val="tx1"/>
              </a:solidFill>
            </a:endParaRPr>
          </a:p>
        </p:txBody>
      </p:sp>
      <p:pic>
        <p:nvPicPr>
          <p:cNvPr id="2" name="Picture 1"/>
          <p:cNvPicPr>
            <a:picLocks noChangeAspect="1"/>
          </p:cNvPicPr>
          <p:nvPr/>
        </p:nvPicPr>
        <p:blipFill>
          <a:blip r:embed="rId2"/>
          <a:stretch>
            <a:fillRect/>
          </a:stretch>
        </p:blipFill>
        <p:spPr>
          <a:xfrm>
            <a:off x="0" y="1129553"/>
            <a:ext cx="12192000" cy="4303059"/>
          </a:xfrm>
          <a:prstGeom prst="rect">
            <a:avLst/>
          </a:prstGeom>
        </p:spPr>
      </p:pic>
      <p:sp>
        <p:nvSpPr>
          <p:cNvPr id="7" name="Rectangle 6"/>
          <p:cNvSpPr/>
          <p:nvPr/>
        </p:nvSpPr>
        <p:spPr>
          <a:xfrm>
            <a:off x="4733277" y="4873735"/>
            <a:ext cx="1385135"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544855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
        <p:nvSpPr>
          <p:cNvPr id="6" name="Rectangle 5"/>
          <p:cNvSpPr/>
          <p:nvPr/>
        </p:nvSpPr>
        <p:spPr>
          <a:xfrm>
            <a:off x="334726" y="556685"/>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a:t>
            </a:r>
            <a:r>
              <a:rPr lang="en-US" sz="1600" dirty="0" smtClean="0">
                <a:solidFill>
                  <a:schemeClr val="tx1"/>
                </a:solidFill>
              </a:rPr>
              <a:t>  </a:t>
            </a:r>
            <a:r>
              <a:rPr lang="en-US" sz="1600" b="1" dirty="0" err="1" smtClean="0">
                <a:solidFill>
                  <a:schemeClr val="tx1"/>
                </a:solidFill>
                <a:latin typeface="Times New Roman" pitchFamily="18" charset="0"/>
                <a:cs typeface="Times New Roman" pitchFamily="18" charset="0"/>
              </a:rPr>
              <a:t>eMARG</a:t>
            </a:r>
            <a:r>
              <a:rPr lang="en-US" sz="1600" b="1" dirty="0" smtClean="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Login of </a:t>
            </a:r>
            <a:r>
              <a:rPr lang="en-US" sz="1600" b="1" dirty="0" smtClean="0">
                <a:solidFill>
                  <a:schemeClr val="tx1"/>
                </a:solidFill>
                <a:latin typeface="Times New Roman" pitchFamily="18" charset="0"/>
                <a:cs typeface="Times New Roman" pitchFamily="18" charset="0"/>
              </a:rPr>
              <a:t>PIU In-charge---------&gt; Select “Services for PIU </a:t>
            </a:r>
            <a:r>
              <a:rPr lang="en-US" sz="1600" b="1" dirty="0" err="1" smtClean="0">
                <a:solidFill>
                  <a:schemeClr val="tx1"/>
                </a:solidFill>
                <a:latin typeface="Times New Roman" pitchFamily="18" charset="0"/>
                <a:cs typeface="Times New Roman" pitchFamily="18" charset="0"/>
              </a:rPr>
              <a:t>Incharge</a:t>
            </a:r>
            <a:r>
              <a:rPr lang="en-US" sz="1600" b="1" dirty="0" smtClean="0">
                <a:solidFill>
                  <a:schemeClr val="tx1"/>
                </a:solidFill>
                <a:latin typeface="Times New Roman" pitchFamily="18" charset="0"/>
                <a:cs typeface="Times New Roman" pitchFamily="18" charset="0"/>
              </a:rPr>
              <a:t>”</a:t>
            </a:r>
            <a:endParaRPr lang="en-US" sz="1600" dirty="0">
              <a:solidFill>
                <a:schemeClr val="tx1"/>
              </a:solidFill>
            </a:endParaRPr>
          </a:p>
        </p:txBody>
      </p:sp>
      <p:pic>
        <p:nvPicPr>
          <p:cNvPr id="3" name="Picture 2"/>
          <p:cNvPicPr>
            <a:picLocks noChangeAspect="1"/>
          </p:cNvPicPr>
          <p:nvPr/>
        </p:nvPicPr>
        <p:blipFill>
          <a:blip r:embed="rId2"/>
          <a:stretch>
            <a:fillRect/>
          </a:stretch>
        </p:blipFill>
        <p:spPr>
          <a:xfrm>
            <a:off x="228600" y="1117367"/>
            <a:ext cx="11725835" cy="4623266"/>
          </a:xfrm>
          <a:prstGeom prst="rect">
            <a:avLst/>
          </a:prstGeom>
        </p:spPr>
      </p:pic>
      <p:sp>
        <p:nvSpPr>
          <p:cNvPr id="8" name="Rectangle 7"/>
          <p:cNvSpPr/>
          <p:nvPr/>
        </p:nvSpPr>
        <p:spPr>
          <a:xfrm>
            <a:off x="134383" y="2554941"/>
            <a:ext cx="2541582"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47485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4726" y="556685"/>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a:t>
            </a:r>
            <a:r>
              <a:rPr lang="en-US" sz="1600" dirty="0" smtClean="0">
                <a:solidFill>
                  <a:schemeClr val="tx1"/>
                </a:solidFill>
              </a:rPr>
              <a:t> </a:t>
            </a:r>
            <a:r>
              <a:rPr lang="en-US" sz="1600" b="1" dirty="0" smtClean="0">
                <a:solidFill>
                  <a:schemeClr val="tx1"/>
                </a:solidFill>
              </a:rPr>
              <a:t>Go to “Package”------&gt;”Terminated/Foreclosed Packages”</a:t>
            </a:r>
            <a:endParaRPr lang="en-US" sz="1600" b="1" dirty="0">
              <a:solidFill>
                <a:schemeClr val="tx1"/>
              </a:solidFill>
            </a:endParaRPr>
          </a:p>
        </p:txBody>
      </p:sp>
      <p:pic>
        <p:nvPicPr>
          <p:cNvPr id="2" name="Picture 1"/>
          <p:cNvPicPr>
            <a:picLocks noChangeAspect="1"/>
          </p:cNvPicPr>
          <p:nvPr/>
        </p:nvPicPr>
        <p:blipFill rotWithShape="1">
          <a:blip r:embed="rId2"/>
          <a:srcRect t="13511" b="10177"/>
          <a:stretch/>
        </p:blipFill>
        <p:spPr>
          <a:xfrm>
            <a:off x="13447" y="1129553"/>
            <a:ext cx="12192000" cy="5230906"/>
          </a:xfrm>
          <a:prstGeom prst="rect">
            <a:avLst/>
          </a:prstGeom>
        </p:spPr>
      </p:pic>
      <p:sp>
        <p:nvSpPr>
          <p:cNvPr id="7" name="Rectangle 6"/>
          <p:cNvSpPr/>
          <p:nvPr/>
        </p:nvSpPr>
        <p:spPr>
          <a:xfrm>
            <a:off x="255406" y="2191872"/>
            <a:ext cx="2541582"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9" name="Rectangle 8">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101092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15" y="341533"/>
            <a:ext cx="11848168"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Step3: Select Package Details and click on “Reinstate”/ “Create Balance Work Package”/ “Shift Roads for Post Maintenance” as applicable</a:t>
            </a:r>
            <a:endParaRPr lang="en-US" sz="1600" b="1" dirty="0">
              <a:solidFill>
                <a:schemeClr val="tx1"/>
              </a:solidFill>
            </a:endParaRPr>
          </a:p>
        </p:txBody>
      </p:sp>
      <p:pic>
        <p:nvPicPr>
          <p:cNvPr id="5" name="Picture 4"/>
          <p:cNvPicPr>
            <a:picLocks noChangeAspect="1"/>
          </p:cNvPicPr>
          <p:nvPr/>
        </p:nvPicPr>
        <p:blipFill>
          <a:blip r:embed="rId2"/>
          <a:stretch>
            <a:fillRect/>
          </a:stretch>
        </p:blipFill>
        <p:spPr>
          <a:xfrm>
            <a:off x="0" y="1021976"/>
            <a:ext cx="12192000" cy="4464424"/>
          </a:xfrm>
          <a:prstGeom prst="rect">
            <a:avLst/>
          </a:prstGeom>
        </p:spPr>
      </p:pic>
      <p:sp>
        <p:nvSpPr>
          <p:cNvPr id="9" name="Rectangle 8"/>
          <p:cNvSpPr/>
          <p:nvPr/>
        </p:nvSpPr>
        <p:spPr>
          <a:xfrm>
            <a:off x="1519518" y="3805519"/>
            <a:ext cx="6871446"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0" name="Rectangle 9">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414751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70597"/>
              </p:ext>
            </p:extLst>
          </p:nvPr>
        </p:nvGraphicFramePr>
        <p:xfrm>
          <a:off x="174086" y="1042400"/>
          <a:ext cx="11834720" cy="2839720"/>
        </p:xfrm>
        <a:graphic>
          <a:graphicData uri="http://schemas.openxmlformats.org/drawingml/2006/table">
            <a:tbl>
              <a:tblPr firstRow="1" bandRow="1">
                <a:tableStyleId>{2D5ABB26-0587-4C30-8999-92F81FD0307C}</a:tableStyleId>
              </a:tblPr>
              <a:tblGrid>
                <a:gridCol w="619290"/>
                <a:gridCol w="3065930"/>
                <a:gridCol w="8149500"/>
              </a:tblGrid>
              <a:tr h="370840">
                <a:tc>
                  <a:txBody>
                    <a:bodyPr/>
                    <a:lstStyle/>
                    <a:p>
                      <a:r>
                        <a:rPr lang="en-IN" sz="1600" b="1" dirty="0" err="1" smtClean="0"/>
                        <a:t>S.No</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IN" sz="1600" b="1" dirty="0" smtClean="0"/>
                        <a:t>Option</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IN" sz="1600" b="1" dirty="0" smtClean="0"/>
                        <a:t>Case in which the option is to be used</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IN" sz="1600" b="1" dirty="0" smtClean="0"/>
                        <a:t>1</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b="1" dirty="0" smtClean="0"/>
                        <a:t>Reinstate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dirty="0" smtClean="0"/>
                        <a:t>If the terminated package needs to be</a:t>
                      </a:r>
                      <a:r>
                        <a:rPr lang="en-IN" sz="1600" baseline="0" dirty="0" smtClean="0"/>
                        <a:t> reset back to normal package due to any reason like </a:t>
                      </a:r>
                    </a:p>
                    <a:p>
                      <a:pPr marL="400050" indent="-400050">
                        <a:buFont typeface="+mj-lt"/>
                        <a:buAutoNum type="romanLcPeriod"/>
                      </a:pPr>
                      <a:r>
                        <a:rPr lang="en-IN" sz="1600" baseline="0" dirty="0" smtClean="0"/>
                        <a:t>The package was terminated earlier and the contractor goes to court against termination and he wins the case</a:t>
                      </a:r>
                    </a:p>
                    <a:p>
                      <a:pPr marL="400050" indent="-400050">
                        <a:buFont typeface="+mj-lt"/>
                        <a:buAutoNum type="romanLcPeriod"/>
                      </a:pPr>
                      <a:r>
                        <a:rPr lang="en-IN" sz="1600" baseline="0" dirty="0" smtClean="0"/>
                        <a:t>By mistake the package was wrongly terminated </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N" sz="1600" b="1" dirty="0" smtClean="0"/>
                        <a:t>2</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b="1" dirty="0" smtClean="0"/>
                        <a:t>Create Balance</a:t>
                      </a:r>
                      <a:r>
                        <a:rPr lang="en-IN" sz="1600" b="1" baseline="0" dirty="0" smtClean="0"/>
                        <a:t> Work Package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dirty="0" smtClean="0"/>
                        <a:t>If the</a:t>
                      </a:r>
                      <a:r>
                        <a:rPr lang="en-IN" sz="1600" baseline="0" dirty="0" smtClean="0"/>
                        <a:t> package has been terminated from the existing contractor during DLP and for the remaining period if the work is awarded to some other contractor then for the remaining time period balance work has to be created for the package</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N" sz="1600" b="1" dirty="0" smtClean="0"/>
                        <a:t>3</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b="1" dirty="0" smtClean="0"/>
                        <a:t>Shift Roads for Post Maintenance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dirty="0" smtClean="0"/>
                        <a:t>If no further routine maintenance has to be carried out on the terminated package then the road can be shifted directly for</a:t>
                      </a:r>
                      <a:r>
                        <a:rPr lang="en-IN" sz="1600" baseline="0" dirty="0" smtClean="0"/>
                        <a:t> Post DLP Maintenance</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13447" y="49738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Once a package is Terminated then following three cases are possible for it:</a:t>
            </a:r>
            <a:endParaRPr lang="en-US" sz="1600" dirty="0">
              <a:solidFill>
                <a:schemeClr val="tx1"/>
              </a:solidFill>
            </a:endParaRPr>
          </a:p>
        </p:txBody>
      </p:sp>
      <p:sp>
        <p:nvSpPr>
          <p:cNvPr id="8" name="Rectangle 7"/>
          <p:cNvSpPr/>
          <p:nvPr/>
        </p:nvSpPr>
        <p:spPr>
          <a:xfrm>
            <a:off x="17930" y="4253598"/>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The terminated package is available in PIU In-charge login for taking any of the above mentioned three actions</a:t>
            </a:r>
            <a:endParaRPr lang="en-US" sz="1600" dirty="0">
              <a:solidFill>
                <a:schemeClr val="tx1"/>
              </a:solidFill>
            </a:endParaRPr>
          </a:p>
        </p:txBody>
      </p:sp>
      <p:sp>
        <p:nvSpPr>
          <p:cNvPr id="9" name="Rectangle 8">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398313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15" y="341533"/>
            <a:ext cx="11848168"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Step3: Select Package Details and click on “Reinstate”/ “Create Balance Work Package”/ “Shift Roads for Post Maintenance” as applicable</a:t>
            </a:r>
            <a:endParaRPr lang="en-US" sz="1600" b="1" dirty="0">
              <a:solidFill>
                <a:schemeClr val="tx1"/>
              </a:solidFill>
            </a:endParaRPr>
          </a:p>
        </p:txBody>
      </p:sp>
      <p:pic>
        <p:nvPicPr>
          <p:cNvPr id="5" name="Picture 4"/>
          <p:cNvPicPr>
            <a:picLocks noChangeAspect="1"/>
          </p:cNvPicPr>
          <p:nvPr/>
        </p:nvPicPr>
        <p:blipFill>
          <a:blip r:embed="rId2"/>
          <a:stretch>
            <a:fillRect/>
          </a:stretch>
        </p:blipFill>
        <p:spPr>
          <a:xfrm>
            <a:off x="0" y="1021976"/>
            <a:ext cx="12192000" cy="4464424"/>
          </a:xfrm>
          <a:prstGeom prst="rect">
            <a:avLst/>
          </a:prstGeom>
        </p:spPr>
      </p:pic>
      <p:sp>
        <p:nvSpPr>
          <p:cNvPr id="9" name="Rectangle 8"/>
          <p:cNvSpPr/>
          <p:nvPr/>
        </p:nvSpPr>
        <p:spPr>
          <a:xfrm>
            <a:off x="1519518" y="3805519"/>
            <a:ext cx="6871446"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7" name="Rectangle 6">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366120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 xmlns:a16="http://schemas.microsoft.com/office/drawing/2014/main" id="{DBE03ED8-2D9E-354B-BFA9-18763369086F}"/>
              </a:ext>
            </a:extLst>
          </p:cNvPr>
          <p:cNvSpPr/>
          <p:nvPr/>
        </p:nvSpPr>
        <p:spPr>
          <a:xfrm>
            <a:off x="2403210" y="2013772"/>
            <a:ext cx="7866530" cy="2862322"/>
          </a:xfrm>
          <a:prstGeom prst="rect">
            <a:avLst/>
          </a:prstGeom>
          <a:ln w="57150">
            <a:solidFill>
              <a:schemeClr val="bg1"/>
            </a:solidFill>
            <a:prstDash val="solid"/>
          </a:ln>
        </p:spPr>
        <p:txBody>
          <a:bodyPr wrap="square">
            <a:spAutoFit/>
          </a:bodyPr>
          <a:lstStyle/>
          <a:p>
            <a:r>
              <a:rPr lang="en-US" sz="6000" b="1" dirty="0" smtClean="0">
                <a:solidFill>
                  <a:prstClr val="white"/>
                </a:solidFill>
                <a:ea typeface="Open Sans" panose="020B0606030504020204" pitchFamily="34" charset="0"/>
                <a:cs typeface="Poppins Medium" panose="00000600000000000000" pitchFamily="2" charset="0"/>
              </a:rPr>
              <a:t>Additional Modules to Address the Exceptional Cases</a:t>
            </a:r>
          </a:p>
        </p:txBody>
      </p:sp>
    </p:spTree>
    <p:extLst>
      <p:ext uri="{BB962C8B-B14F-4D97-AF65-F5344CB8AC3E}">
        <p14:creationId xmlns:p14="http://schemas.microsoft.com/office/powerpoint/2010/main" val="68858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15" y="341533"/>
            <a:ext cx="11848168"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If “Reinstate” is chosen then Enter the reinstate order details and click on “Submit”  </a:t>
            </a:r>
            <a:endParaRPr lang="en-US" sz="1600" b="1" dirty="0">
              <a:solidFill>
                <a:schemeClr val="tx1"/>
              </a:solidFill>
            </a:endParaRPr>
          </a:p>
        </p:txBody>
      </p:sp>
      <p:pic>
        <p:nvPicPr>
          <p:cNvPr id="2" name="Picture 1"/>
          <p:cNvPicPr>
            <a:picLocks noChangeAspect="1"/>
          </p:cNvPicPr>
          <p:nvPr/>
        </p:nvPicPr>
        <p:blipFill>
          <a:blip r:embed="rId2"/>
          <a:stretch>
            <a:fillRect/>
          </a:stretch>
        </p:blipFill>
        <p:spPr>
          <a:xfrm>
            <a:off x="0" y="941295"/>
            <a:ext cx="12192000" cy="4222376"/>
          </a:xfrm>
          <a:prstGeom prst="rect">
            <a:avLst/>
          </a:prstGeom>
        </p:spPr>
      </p:pic>
      <p:sp>
        <p:nvSpPr>
          <p:cNvPr id="7" name="Rectangle 6"/>
          <p:cNvSpPr/>
          <p:nvPr/>
        </p:nvSpPr>
        <p:spPr>
          <a:xfrm>
            <a:off x="1264024" y="3550024"/>
            <a:ext cx="9614647" cy="127747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8" name="Rectangle 7">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193826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15" y="341533"/>
            <a:ext cx="11848168"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Click on “Yes” if “Shift Roads for Post Maintenance” is selected  </a:t>
            </a:r>
            <a:endParaRPr lang="en-US" sz="1600" b="1" dirty="0">
              <a:solidFill>
                <a:schemeClr val="tx1"/>
              </a:solidFill>
            </a:endParaRPr>
          </a:p>
        </p:txBody>
      </p:sp>
      <p:pic>
        <p:nvPicPr>
          <p:cNvPr id="4" name="Picture 3"/>
          <p:cNvPicPr>
            <a:picLocks noChangeAspect="1"/>
          </p:cNvPicPr>
          <p:nvPr/>
        </p:nvPicPr>
        <p:blipFill>
          <a:blip r:embed="rId2"/>
          <a:stretch>
            <a:fillRect/>
          </a:stretch>
        </p:blipFill>
        <p:spPr>
          <a:xfrm>
            <a:off x="0" y="995082"/>
            <a:ext cx="12192000" cy="4571999"/>
          </a:xfrm>
          <a:prstGeom prst="rect">
            <a:avLst/>
          </a:prstGeom>
        </p:spPr>
      </p:pic>
      <p:sp>
        <p:nvSpPr>
          <p:cNvPr id="9" name="Rectangle 8">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2801404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15" y="341533"/>
            <a:ext cx="11848168"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Step5: Click on “Yes” if “Create Balance Work” is selected  </a:t>
            </a:r>
            <a:endParaRPr lang="en-US" sz="1600" b="1" dirty="0">
              <a:solidFill>
                <a:schemeClr val="tx1"/>
              </a:solidFill>
            </a:endParaRPr>
          </a:p>
        </p:txBody>
      </p:sp>
      <p:pic>
        <p:nvPicPr>
          <p:cNvPr id="3" name="Picture 2"/>
          <p:cNvPicPr>
            <a:picLocks noChangeAspect="1"/>
          </p:cNvPicPr>
          <p:nvPr/>
        </p:nvPicPr>
        <p:blipFill>
          <a:blip r:embed="rId2"/>
          <a:stretch>
            <a:fillRect/>
          </a:stretch>
        </p:blipFill>
        <p:spPr>
          <a:xfrm>
            <a:off x="0" y="1250576"/>
            <a:ext cx="12192000" cy="4397189"/>
          </a:xfrm>
          <a:prstGeom prst="rect">
            <a:avLst/>
          </a:prstGeom>
        </p:spPr>
      </p:pic>
      <p:sp>
        <p:nvSpPr>
          <p:cNvPr id="5" name="Rectangle 4">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Action on the Terminated Package</a:t>
            </a:r>
            <a:endParaRPr lang="en-US" sz="2000" b="1" dirty="0">
              <a:solidFill>
                <a:prstClr val="white"/>
              </a:solidFill>
            </a:endParaRPr>
          </a:p>
        </p:txBody>
      </p:sp>
    </p:spTree>
    <p:extLst>
      <p:ext uri="{BB962C8B-B14F-4D97-AF65-F5344CB8AC3E}">
        <p14:creationId xmlns:p14="http://schemas.microsoft.com/office/powerpoint/2010/main" val="1187756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sp>
        <p:nvSpPr>
          <p:cNvPr id="6" name="Rectangle 5"/>
          <p:cNvSpPr/>
          <p:nvPr/>
        </p:nvSpPr>
        <p:spPr>
          <a:xfrm>
            <a:off x="26894" y="776277"/>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The PIU Staff will start the process and PIU In-charge will approve the process</a:t>
            </a:r>
            <a:endParaRPr lang="en-US" sz="1600" dirty="0">
              <a:solidFill>
                <a:schemeClr val="tx1"/>
              </a:solidFill>
            </a:endParaRPr>
          </a:p>
        </p:txBody>
      </p:sp>
      <p:pic>
        <p:nvPicPr>
          <p:cNvPr id="8" name="Picture 7"/>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318" y="413101"/>
            <a:ext cx="402448" cy="413388"/>
          </a:xfrm>
          <a:prstGeom prst="rect">
            <a:avLst/>
          </a:prstGeom>
        </p:spPr>
      </p:pic>
      <p:sp>
        <p:nvSpPr>
          <p:cNvPr id="9" name="Rectangle 8"/>
          <p:cNvSpPr/>
          <p:nvPr/>
        </p:nvSpPr>
        <p:spPr>
          <a:xfrm>
            <a:off x="391298" y="419280"/>
            <a:ext cx="8160892" cy="400110"/>
          </a:xfrm>
          <a:prstGeom prst="rect">
            <a:avLst/>
          </a:prstGeom>
        </p:spPr>
        <p:txBody>
          <a:bodyPr wrap="square">
            <a:spAutoFit/>
          </a:bodyPr>
          <a:lstStyle/>
          <a:p>
            <a:r>
              <a:rPr lang="en-US" sz="2000" b="1" dirty="0" smtClean="0">
                <a:solidFill>
                  <a:prstClr val="black"/>
                </a:solidFill>
              </a:rPr>
              <a:t>Who will Create Balance Work for “Terminated Package”?</a:t>
            </a:r>
            <a:endParaRPr lang="en-IN" sz="2000" b="1" dirty="0">
              <a:solidFill>
                <a:prstClr val="black"/>
              </a:solidFill>
            </a:endParaRPr>
          </a:p>
        </p:txBody>
      </p:sp>
      <p:sp>
        <p:nvSpPr>
          <p:cNvPr id="10" name="Rectangle 9"/>
          <p:cNvSpPr/>
          <p:nvPr/>
        </p:nvSpPr>
        <p:spPr>
          <a:xfrm>
            <a:off x="340094" y="1303829"/>
            <a:ext cx="11842800" cy="400110"/>
          </a:xfrm>
          <a:prstGeom prst="rect">
            <a:avLst/>
          </a:prstGeom>
        </p:spPr>
        <p:txBody>
          <a:bodyPr wrap="square">
            <a:spAutoFit/>
          </a:bodyPr>
          <a:lstStyle/>
          <a:p>
            <a:r>
              <a:rPr lang="en-US" sz="2000" b="1" dirty="0" smtClean="0">
                <a:solidFill>
                  <a:prstClr val="black"/>
                </a:solidFill>
              </a:rPr>
              <a:t>How to Create Balance Work?</a:t>
            </a:r>
            <a:endParaRPr lang="en-IN" sz="2000" b="1" dirty="0">
              <a:solidFill>
                <a:prstClr val="black"/>
              </a:solidFill>
            </a:endParaRPr>
          </a:p>
        </p:txBody>
      </p:sp>
      <p:pic>
        <p:nvPicPr>
          <p:cNvPr id="12" name="Picture 11"/>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799" y="1275571"/>
            <a:ext cx="402448" cy="413388"/>
          </a:xfrm>
          <a:prstGeom prst="rect">
            <a:avLst/>
          </a:prstGeom>
        </p:spPr>
      </p:pic>
      <p:sp>
        <p:nvSpPr>
          <p:cNvPr id="14" name="Rectangle 13"/>
          <p:cNvSpPr/>
          <p:nvPr/>
        </p:nvSpPr>
        <p:spPr>
          <a:xfrm>
            <a:off x="25445" y="1699680"/>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a:t>
            </a:r>
            <a:r>
              <a:rPr lang="en-US" sz="1600" dirty="0" smtClean="0">
                <a:solidFill>
                  <a:schemeClr val="tx1"/>
                </a:solidFill>
              </a:rPr>
              <a:t>  </a:t>
            </a:r>
            <a:r>
              <a:rPr lang="en-US" sz="1600" b="1" dirty="0" err="1" smtClean="0">
                <a:solidFill>
                  <a:schemeClr val="tx1"/>
                </a:solidFill>
                <a:latin typeface="Times New Roman" pitchFamily="18" charset="0"/>
                <a:cs typeface="Times New Roman" pitchFamily="18" charset="0"/>
              </a:rPr>
              <a:t>eMARG</a:t>
            </a:r>
            <a:r>
              <a:rPr lang="en-US" sz="1600" b="1" dirty="0" smtClean="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Login of </a:t>
            </a:r>
            <a:r>
              <a:rPr lang="en-US" sz="1600" b="1" dirty="0" smtClean="0">
                <a:solidFill>
                  <a:schemeClr val="tx1"/>
                </a:solidFill>
                <a:latin typeface="Times New Roman" pitchFamily="18" charset="0"/>
                <a:cs typeface="Times New Roman" pitchFamily="18" charset="0"/>
              </a:rPr>
              <a:t>PIU Staff---------&gt; Select “Services for Engineering Staff”</a:t>
            </a:r>
            <a:endParaRPr lang="en-US" sz="1600" dirty="0">
              <a:solidFill>
                <a:schemeClr val="tx1"/>
              </a:solidFill>
            </a:endParaRPr>
          </a:p>
        </p:txBody>
      </p:sp>
      <p:pic>
        <p:nvPicPr>
          <p:cNvPr id="15" name="Picture 14"/>
          <p:cNvPicPr>
            <a:picLocks noChangeAspect="1"/>
          </p:cNvPicPr>
          <p:nvPr/>
        </p:nvPicPr>
        <p:blipFill rotWithShape="1">
          <a:blip r:embed="rId3"/>
          <a:srcRect r="3824"/>
          <a:stretch/>
        </p:blipFill>
        <p:spPr>
          <a:xfrm>
            <a:off x="213542" y="2280883"/>
            <a:ext cx="11725835" cy="4052682"/>
          </a:xfrm>
          <a:prstGeom prst="rect">
            <a:avLst/>
          </a:prstGeom>
        </p:spPr>
      </p:pic>
      <p:sp>
        <p:nvSpPr>
          <p:cNvPr id="16" name="Rectangle 15"/>
          <p:cNvSpPr/>
          <p:nvPr/>
        </p:nvSpPr>
        <p:spPr>
          <a:xfrm>
            <a:off x="119574" y="3455896"/>
            <a:ext cx="2568388"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834864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9962"/>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a:t>
            </a:r>
            <a:r>
              <a:rPr lang="en-US" sz="1600" dirty="0" smtClean="0">
                <a:solidFill>
                  <a:schemeClr val="tx1"/>
                </a:solidFill>
              </a:rPr>
              <a:t>  </a:t>
            </a:r>
            <a:r>
              <a:rPr lang="en-US" sz="1600" b="1" dirty="0" smtClean="0">
                <a:solidFill>
                  <a:schemeClr val="tx1"/>
                </a:solidFill>
                <a:latin typeface="Times New Roman" pitchFamily="18" charset="0"/>
                <a:cs typeface="Times New Roman" pitchFamily="18" charset="0"/>
              </a:rPr>
              <a:t>Go to “Package”---------&gt; Select “BW Package &amp; Road </a:t>
            </a:r>
            <a:r>
              <a:rPr lang="en-US" sz="1600" b="1" dirty="0" err="1" smtClean="0">
                <a:solidFill>
                  <a:schemeClr val="tx1"/>
                </a:solidFill>
                <a:latin typeface="Times New Roman" pitchFamily="18" charset="0"/>
                <a:cs typeface="Times New Roman" pitchFamily="18" charset="0"/>
              </a:rPr>
              <a:t>Updation</a:t>
            </a:r>
            <a:r>
              <a:rPr lang="en-US" sz="1600" b="1" dirty="0" smtClean="0">
                <a:solidFill>
                  <a:schemeClr val="tx1"/>
                </a:solidFill>
                <a:latin typeface="Times New Roman" pitchFamily="18" charset="0"/>
                <a:cs typeface="Times New Roman" pitchFamily="18" charset="0"/>
              </a:rPr>
              <a:t>”</a:t>
            </a:r>
            <a:endParaRPr lang="en-US" sz="1600" dirty="0">
              <a:solidFill>
                <a:schemeClr val="tx1"/>
              </a:solidFill>
            </a:endParaRPr>
          </a:p>
        </p:txBody>
      </p:sp>
      <p:pic>
        <p:nvPicPr>
          <p:cNvPr id="2" name="Picture 1"/>
          <p:cNvPicPr>
            <a:picLocks noChangeAspect="1"/>
          </p:cNvPicPr>
          <p:nvPr/>
        </p:nvPicPr>
        <p:blipFill rotWithShape="1">
          <a:blip r:embed="rId2"/>
          <a:srcRect t="13511" b="29402"/>
          <a:stretch/>
        </p:blipFill>
        <p:spPr>
          <a:xfrm>
            <a:off x="0" y="1143001"/>
            <a:ext cx="12192000" cy="3913094"/>
          </a:xfrm>
          <a:prstGeom prst="rect">
            <a:avLst/>
          </a:prstGeom>
        </p:spPr>
      </p:pic>
      <p:sp>
        <p:nvSpPr>
          <p:cNvPr id="17" name="Rectangle 16"/>
          <p:cNvSpPr/>
          <p:nvPr/>
        </p:nvSpPr>
        <p:spPr>
          <a:xfrm>
            <a:off x="213703" y="2635629"/>
            <a:ext cx="2568388" cy="3983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spTree>
    <p:extLst>
      <p:ext uri="{BB962C8B-B14F-4D97-AF65-F5344CB8AC3E}">
        <p14:creationId xmlns:p14="http://schemas.microsoft.com/office/powerpoint/2010/main" val="249641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9962"/>
            <a:ext cx="12182894" cy="105023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a:t>
            </a:r>
          </a:p>
          <a:p>
            <a:pPr marL="400050" indent="-400050">
              <a:buFont typeface="+mj-lt"/>
              <a:buAutoNum type="romanLcPeriod"/>
            </a:pPr>
            <a:r>
              <a:rPr lang="en-US" sz="1600" b="1" dirty="0" smtClean="0">
                <a:solidFill>
                  <a:schemeClr val="tx1"/>
                </a:solidFill>
              </a:rPr>
              <a:t>Select “State”/”District”/”PIU” and Select Package No. (For terminated Package “_TD1” is added in end of the original Package No.)</a:t>
            </a:r>
          </a:p>
          <a:p>
            <a:pPr marL="400050" indent="-400050">
              <a:buFont typeface="+mj-lt"/>
              <a:buAutoNum type="romanLcPeriod"/>
            </a:pPr>
            <a:r>
              <a:rPr lang="en-US" sz="1600" b="1" dirty="0">
                <a:solidFill>
                  <a:schemeClr val="tx1"/>
                </a:solidFill>
              </a:rPr>
              <a:t>Update the details of Balance Works</a:t>
            </a:r>
          </a:p>
          <a:p>
            <a:pPr marL="400050" indent="-400050">
              <a:buFont typeface="+mj-lt"/>
              <a:buAutoNum type="romanLcPeriod"/>
            </a:pPr>
            <a:r>
              <a:rPr lang="en-US" sz="1600" b="1" dirty="0">
                <a:solidFill>
                  <a:schemeClr val="tx1"/>
                </a:solidFill>
              </a:rPr>
              <a:t>Update the details of Initial Rehabilitation (IR) if applicable  </a:t>
            </a: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6" name="Picture 5"/>
          <p:cNvPicPr/>
          <p:nvPr/>
        </p:nvPicPr>
        <p:blipFill>
          <a:blip r:embed="rId2" cstate="print"/>
          <a:srcRect/>
          <a:stretch>
            <a:fillRect/>
          </a:stretch>
        </p:blipFill>
        <p:spPr bwMode="auto">
          <a:xfrm>
            <a:off x="201705" y="1788456"/>
            <a:ext cx="11819965" cy="4773705"/>
          </a:xfrm>
          <a:prstGeom prst="rect">
            <a:avLst/>
          </a:prstGeom>
          <a:noFill/>
          <a:ln w="9525">
            <a:noFill/>
            <a:miter lim="800000"/>
            <a:headEnd/>
            <a:tailEnd/>
          </a:ln>
        </p:spPr>
      </p:pic>
      <p:sp>
        <p:nvSpPr>
          <p:cNvPr id="7" name="Rectangle 6"/>
          <p:cNvSpPr/>
          <p:nvPr/>
        </p:nvSpPr>
        <p:spPr>
          <a:xfrm>
            <a:off x="5499847" y="4114800"/>
            <a:ext cx="1250577" cy="259694"/>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8" name="Rectangle 7"/>
          <p:cNvSpPr/>
          <p:nvPr/>
        </p:nvSpPr>
        <p:spPr>
          <a:xfrm>
            <a:off x="10582835" y="5611906"/>
            <a:ext cx="564777" cy="35858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672306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Step3: </a:t>
            </a:r>
            <a:r>
              <a:rPr lang="en-IN" sz="1600" b="1" dirty="0" smtClean="0">
                <a:solidFill>
                  <a:schemeClr val="tx1"/>
                </a:solidFill>
              </a:rPr>
              <a:t>After </a:t>
            </a:r>
            <a:r>
              <a:rPr lang="en-IN" sz="1600" b="1" dirty="0">
                <a:solidFill>
                  <a:schemeClr val="tx1"/>
                </a:solidFill>
              </a:rPr>
              <a:t>successful </a:t>
            </a:r>
            <a:r>
              <a:rPr lang="en-IN" sz="1600" b="1" dirty="0" err="1">
                <a:solidFill>
                  <a:schemeClr val="tx1"/>
                </a:solidFill>
              </a:rPr>
              <a:t>updation</a:t>
            </a:r>
            <a:r>
              <a:rPr lang="en-IN" sz="1600" b="1" dirty="0">
                <a:solidFill>
                  <a:schemeClr val="tx1"/>
                </a:solidFill>
              </a:rPr>
              <a:t> of Package Details and Road Details, Verify &amp; Forward button is enabled. Click it to forward the package to PIU </a:t>
            </a:r>
            <a:r>
              <a:rPr lang="en-IN" sz="1600" b="1" dirty="0" smtClean="0">
                <a:solidFill>
                  <a:schemeClr val="tx1"/>
                </a:solidFill>
              </a:rPr>
              <a:t>In-charge</a:t>
            </a:r>
            <a:r>
              <a:rPr lang="en-IN" sz="1600" b="1" dirty="0">
                <a:solidFill>
                  <a:schemeClr val="tx1"/>
                </a:solidFill>
              </a:rPr>
              <a:t>.</a:t>
            </a:r>
            <a:r>
              <a:rPr lang="en-US" sz="1600" b="1" dirty="0" smtClean="0">
                <a:solidFill>
                  <a:schemeClr val="tx1"/>
                </a:solidFill>
              </a:rPr>
              <a:t>  </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9" name="Picture 8"/>
          <p:cNvPicPr/>
          <p:nvPr/>
        </p:nvPicPr>
        <p:blipFill>
          <a:blip r:embed="rId2" cstate="print"/>
          <a:srcRect/>
          <a:stretch>
            <a:fillRect/>
          </a:stretch>
        </p:blipFill>
        <p:spPr bwMode="auto">
          <a:xfrm>
            <a:off x="174812" y="1077702"/>
            <a:ext cx="11860306" cy="4717980"/>
          </a:xfrm>
          <a:prstGeom prst="rect">
            <a:avLst/>
          </a:prstGeom>
          <a:noFill/>
          <a:ln w="9525">
            <a:noFill/>
            <a:miter lim="800000"/>
            <a:headEnd/>
            <a:tailEnd/>
          </a:ln>
        </p:spPr>
      </p:pic>
    </p:spTree>
    <p:extLst>
      <p:ext uri="{BB962C8B-B14F-4D97-AF65-F5344CB8AC3E}">
        <p14:creationId xmlns:p14="http://schemas.microsoft.com/office/powerpoint/2010/main" val="93324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Approval of Balance Work Package by PIU In-Charge. Go to “Services for PIU In-charge”</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2" name="Picture 1"/>
          <p:cNvPicPr>
            <a:picLocks noChangeAspect="1"/>
          </p:cNvPicPr>
          <p:nvPr/>
        </p:nvPicPr>
        <p:blipFill>
          <a:blip r:embed="rId2"/>
          <a:stretch>
            <a:fillRect/>
          </a:stretch>
        </p:blipFill>
        <p:spPr>
          <a:xfrm>
            <a:off x="0" y="1077701"/>
            <a:ext cx="12192000" cy="5148287"/>
          </a:xfrm>
          <a:prstGeom prst="rect">
            <a:avLst/>
          </a:prstGeom>
        </p:spPr>
      </p:pic>
      <p:sp>
        <p:nvSpPr>
          <p:cNvPr id="6" name="Rectangle 5"/>
          <p:cNvSpPr/>
          <p:nvPr/>
        </p:nvSpPr>
        <p:spPr>
          <a:xfrm>
            <a:off x="-67235" y="2864224"/>
            <a:ext cx="2474259" cy="41685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846202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Step5: Go to “Package”------&gt;”BW Package Verification”</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3" name="Picture 2"/>
          <p:cNvPicPr>
            <a:picLocks noChangeAspect="1"/>
          </p:cNvPicPr>
          <p:nvPr/>
        </p:nvPicPr>
        <p:blipFill rotWithShape="1">
          <a:blip r:embed="rId2"/>
          <a:srcRect t="13904" b="24301"/>
          <a:stretch/>
        </p:blipFill>
        <p:spPr>
          <a:xfrm>
            <a:off x="0" y="1077701"/>
            <a:ext cx="12192000" cy="4235824"/>
          </a:xfrm>
          <a:prstGeom prst="rect">
            <a:avLst/>
          </a:prstGeom>
        </p:spPr>
      </p:pic>
      <p:sp>
        <p:nvSpPr>
          <p:cNvPr id="7" name="Rectangle 6"/>
          <p:cNvSpPr/>
          <p:nvPr/>
        </p:nvSpPr>
        <p:spPr>
          <a:xfrm>
            <a:off x="376517" y="2366683"/>
            <a:ext cx="2474259" cy="416858"/>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4204196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Step6: Click on “Freeze” if the details are correct and “Return” if the details are not correct</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6" name="Picture 5"/>
          <p:cNvPicPr/>
          <p:nvPr/>
        </p:nvPicPr>
        <p:blipFill>
          <a:blip r:embed="rId2" cstate="print"/>
          <a:srcRect/>
          <a:stretch>
            <a:fillRect/>
          </a:stretch>
        </p:blipFill>
        <p:spPr bwMode="auto">
          <a:xfrm>
            <a:off x="188258" y="1077701"/>
            <a:ext cx="11873753" cy="5134840"/>
          </a:xfrm>
          <a:prstGeom prst="rect">
            <a:avLst/>
          </a:prstGeom>
          <a:noFill/>
          <a:ln w="9525">
            <a:noFill/>
            <a:miter lim="800000"/>
            <a:headEnd/>
            <a:tailEnd/>
          </a:ln>
        </p:spPr>
      </p:pic>
      <p:sp>
        <p:nvSpPr>
          <p:cNvPr id="8" name="Rectangle 7"/>
          <p:cNvSpPr/>
          <p:nvPr/>
        </p:nvSpPr>
        <p:spPr>
          <a:xfrm>
            <a:off x="6125135" y="5082988"/>
            <a:ext cx="1297642" cy="349624"/>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421247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 xmlns:a16="http://schemas.microsoft.com/office/drawing/2014/main" id="{DBE03ED8-2D9E-354B-BFA9-18763369086F}"/>
              </a:ext>
            </a:extLst>
          </p:cNvPr>
          <p:cNvSpPr/>
          <p:nvPr/>
        </p:nvSpPr>
        <p:spPr>
          <a:xfrm>
            <a:off x="403411" y="2157880"/>
            <a:ext cx="11322423" cy="2862322"/>
          </a:xfrm>
          <a:prstGeom prst="rect">
            <a:avLst/>
          </a:prstGeom>
          <a:ln w="57150">
            <a:solidFill>
              <a:schemeClr val="bg1"/>
            </a:solidFill>
            <a:prstDash val="solid"/>
          </a:ln>
        </p:spPr>
        <p:txBody>
          <a:bodyPr wrap="square">
            <a:spAutoFit/>
          </a:bodyPr>
          <a:lstStyle/>
          <a:p>
            <a:pPr marL="342900" indent="-342900" algn="ctr"/>
            <a:r>
              <a:rPr lang="en-US" sz="6000" b="1" dirty="0">
                <a:solidFill>
                  <a:prstClr val="white"/>
                </a:solidFill>
              </a:rPr>
              <a:t>PARTIAL/FULL TRANSFER OF ROADS TO OTHER DEPARTMENT DURING DLP</a:t>
            </a:r>
          </a:p>
        </p:txBody>
      </p:sp>
    </p:spTree>
    <p:extLst>
      <p:ext uri="{BB962C8B-B14F-4D97-AF65-F5344CB8AC3E}">
        <p14:creationId xmlns:p14="http://schemas.microsoft.com/office/powerpoint/2010/main" val="1272292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Step7: Message will be displayed that Package has been </a:t>
            </a:r>
            <a:r>
              <a:rPr lang="en-US" sz="1600" b="1" dirty="0" err="1" smtClean="0">
                <a:solidFill>
                  <a:schemeClr val="tx1"/>
                </a:solidFill>
              </a:rPr>
              <a:t>freezed</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5" name="Picture 4"/>
          <p:cNvPicPr/>
          <p:nvPr/>
        </p:nvPicPr>
        <p:blipFill>
          <a:blip r:embed="rId2" cstate="print"/>
          <a:srcRect/>
          <a:stretch>
            <a:fillRect/>
          </a:stretch>
        </p:blipFill>
        <p:spPr bwMode="auto">
          <a:xfrm>
            <a:off x="228599" y="1062319"/>
            <a:ext cx="11793071" cy="4908175"/>
          </a:xfrm>
          <a:prstGeom prst="rect">
            <a:avLst/>
          </a:prstGeom>
          <a:noFill/>
          <a:ln w="9525">
            <a:noFill/>
            <a:miter lim="800000"/>
            <a:headEnd/>
            <a:tailEnd/>
          </a:ln>
        </p:spPr>
      </p:pic>
    </p:spTree>
    <p:extLst>
      <p:ext uri="{BB962C8B-B14F-4D97-AF65-F5344CB8AC3E}">
        <p14:creationId xmlns:p14="http://schemas.microsoft.com/office/powerpoint/2010/main" val="1195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Step8: Click on “Lock” if the Details are correct or “Unfreeze” if the details are wrong</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2" name="Picture 1"/>
          <p:cNvPicPr>
            <a:picLocks noChangeAspect="1"/>
          </p:cNvPicPr>
          <p:nvPr/>
        </p:nvPicPr>
        <p:blipFill>
          <a:blip r:embed="rId2"/>
          <a:stretch>
            <a:fillRect/>
          </a:stretch>
        </p:blipFill>
        <p:spPr>
          <a:xfrm>
            <a:off x="185737" y="1077701"/>
            <a:ext cx="11820525" cy="4731428"/>
          </a:xfrm>
          <a:prstGeom prst="rect">
            <a:avLst/>
          </a:prstGeom>
        </p:spPr>
      </p:pic>
      <p:sp>
        <p:nvSpPr>
          <p:cNvPr id="6" name="Rectangle 5"/>
          <p:cNvSpPr/>
          <p:nvPr/>
        </p:nvSpPr>
        <p:spPr>
          <a:xfrm>
            <a:off x="6071347" y="4827495"/>
            <a:ext cx="1297642" cy="349624"/>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774400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Step9: Message will be displayed that “Are you sure?” Click on “Lock” only if you are sure about the information</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7" name="Picture 6"/>
          <p:cNvPicPr/>
          <p:nvPr/>
        </p:nvPicPr>
        <p:blipFill>
          <a:blip r:embed="rId2" cstate="print"/>
          <a:srcRect/>
          <a:stretch>
            <a:fillRect/>
          </a:stretch>
        </p:blipFill>
        <p:spPr bwMode="auto">
          <a:xfrm>
            <a:off x="188259" y="1077701"/>
            <a:ext cx="11793070" cy="5282758"/>
          </a:xfrm>
          <a:prstGeom prst="rect">
            <a:avLst/>
          </a:prstGeom>
          <a:noFill/>
          <a:ln w="9525">
            <a:noFill/>
            <a:miter lim="800000"/>
            <a:headEnd/>
            <a:tailEnd/>
          </a:ln>
        </p:spPr>
      </p:pic>
    </p:spTree>
    <p:extLst>
      <p:ext uri="{BB962C8B-B14F-4D97-AF65-F5344CB8AC3E}">
        <p14:creationId xmlns:p14="http://schemas.microsoft.com/office/powerpoint/2010/main" val="3267887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Step10: Message will be displayed that “package is Locked successfully”</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Creating Balance Work for Terminated Package</a:t>
            </a:r>
            <a:endParaRPr lang="en-US" sz="2000" b="1" dirty="0">
              <a:solidFill>
                <a:prstClr val="white"/>
              </a:solidFill>
            </a:endParaRPr>
          </a:p>
        </p:txBody>
      </p:sp>
      <p:pic>
        <p:nvPicPr>
          <p:cNvPr id="5" name="Picture 4"/>
          <p:cNvPicPr/>
          <p:nvPr/>
        </p:nvPicPr>
        <p:blipFill>
          <a:blip r:embed="rId2" cstate="print"/>
          <a:srcRect/>
          <a:stretch>
            <a:fillRect/>
          </a:stretch>
        </p:blipFill>
        <p:spPr bwMode="auto">
          <a:xfrm>
            <a:off x="242047" y="1062319"/>
            <a:ext cx="11833412" cy="5526740"/>
          </a:xfrm>
          <a:prstGeom prst="rect">
            <a:avLst/>
          </a:prstGeom>
          <a:noFill/>
          <a:ln w="9525">
            <a:noFill/>
            <a:miter lim="800000"/>
            <a:headEnd/>
            <a:tailEnd/>
          </a:ln>
        </p:spPr>
      </p:pic>
    </p:spTree>
    <p:extLst>
      <p:ext uri="{BB962C8B-B14F-4D97-AF65-F5344CB8AC3E}">
        <p14:creationId xmlns:p14="http://schemas.microsoft.com/office/powerpoint/2010/main" val="246087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After Locking the Package will be available for Bill submission by the contractor for Routine Maintenance (Part-II) and PIU Staff for IR (Part-I) bill submission</a:t>
            </a:r>
            <a:endParaRPr lang="en-US" sz="1600" b="1" dirty="0">
              <a:solidFill>
                <a:schemeClr val="tx1"/>
              </a:solidFill>
            </a:endParaRPr>
          </a:p>
        </p:txBody>
      </p:sp>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sp>
        <p:nvSpPr>
          <p:cNvPr id="6" name="Rectangle 5"/>
          <p:cNvSpPr/>
          <p:nvPr/>
        </p:nvSpPr>
        <p:spPr>
          <a:xfrm>
            <a:off x="25445" y="1013883"/>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a:t>
            </a:r>
            <a:r>
              <a:rPr lang="en-US" sz="1600" dirty="0" smtClean="0">
                <a:solidFill>
                  <a:schemeClr val="tx1"/>
                </a:solidFill>
              </a:rPr>
              <a:t>  </a:t>
            </a:r>
            <a:r>
              <a:rPr lang="en-US" sz="1600" b="1" dirty="0" err="1" smtClean="0">
                <a:solidFill>
                  <a:schemeClr val="tx1"/>
                </a:solidFill>
                <a:latin typeface="Times New Roman" pitchFamily="18" charset="0"/>
                <a:cs typeface="Times New Roman" pitchFamily="18" charset="0"/>
              </a:rPr>
              <a:t>eMARG</a:t>
            </a:r>
            <a:r>
              <a:rPr lang="en-US" sz="1600" b="1" dirty="0" smtClean="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Login of </a:t>
            </a:r>
            <a:r>
              <a:rPr lang="en-US" sz="1600" b="1" dirty="0" smtClean="0">
                <a:solidFill>
                  <a:schemeClr val="tx1"/>
                </a:solidFill>
                <a:latin typeface="Times New Roman" pitchFamily="18" charset="0"/>
                <a:cs typeface="Times New Roman" pitchFamily="18" charset="0"/>
              </a:rPr>
              <a:t>PIU Staff---------&gt; Select “Services for Engineering Staff”</a:t>
            </a:r>
            <a:endParaRPr lang="en-US" sz="1600" dirty="0">
              <a:solidFill>
                <a:schemeClr val="tx1"/>
              </a:solidFill>
            </a:endParaRPr>
          </a:p>
        </p:txBody>
      </p:sp>
      <p:pic>
        <p:nvPicPr>
          <p:cNvPr id="7" name="Picture 6"/>
          <p:cNvPicPr>
            <a:picLocks noChangeAspect="1"/>
          </p:cNvPicPr>
          <p:nvPr/>
        </p:nvPicPr>
        <p:blipFill rotWithShape="1">
          <a:blip r:embed="rId2"/>
          <a:srcRect r="3824"/>
          <a:stretch/>
        </p:blipFill>
        <p:spPr>
          <a:xfrm>
            <a:off x="213542" y="1406828"/>
            <a:ext cx="11725835" cy="4052682"/>
          </a:xfrm>
          <a:prstGeom prst="rect">
            <a:avLst/>
          </a:prstGeom>
        </p:spPr>
      </p:pic>
      <p:sp>
        <p:nvSpPr>
          <p:cNvPr id="8" name="Rectangle 7"/>
          <p:cNvSpPr/>
          <p:nvPr/>
        </p:nvSpPr>
        <p:spPr>
          <a:xfrm>
            <a:off x="25444" y="2539102"/>
            <a:ext cx="2690861" cy="43269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09335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sp>
        <p:nvSpPr>
          <p:cNvPr id="6" name="Rectangle 5"/>
          <p:cNvSpPr/>
          <p:nvPr/>
        </p:nvSpPr>
        <p:spPr>
          <a:xfrm>
            <a:off x="25445" y="398964"/>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a:t>
            </a:r>
            <a:r>
              <a:rPr lang="en-US" sz="1600" dirty="0" smtClean="0">
                <a:solidFill>
                  <a:schemeClr val="tx1"/>
                </a:solidFill>
              </a:rPr>
              <a:t> Go to “DLP Bills”------&gt;”Initial Rehabilitation (Part-I)”------&gt;”Bill Generation”</a:t>
            </a:r>
            <a:endParaRPr lang="en-US" sz="1600" dirty="0">
              <a:solidFill>
                <a:schemeClr val="tx1"/>
              </a:solidFill>
            </a:endParaRPr>
          </a:p>
        </p:txBody>
      </p:sp>
      <p:pic>
        <p:nvPicPr>
          <p:cNvPr id="2" name="Picture 1"/>
          <p:cNvPicPr>
            <a:picLocks noChangeAspect="1"/>
          </p:cNvPicPr>
          <p:nvPr/>
        </p:nvPicPr>
        <p:blipFill rotWithShape="1">
          <a:blip r:embed="rId2"/>
          <a:srcRect t="13119" b="17827"/>
          <a:stretch/>
        </p:blipFill>
        <p:spPr>
          <a:xfrm>
            <a:off x="25445" y="1082487"/>
            <a:ext cx="12192000" cy="4914901"/>
          </a:xfrm>
          <a:prstGeom prst="rect">
            <a:avLst/>
          </a:prstGeom>
        </p:spPr>
      </p:pic>
      <p:sp>
        <p:nvSpPr>
          <p:cNvPr id="9" name="Rectangle 8"/>
          <p:cNvSpPr/>
          <p:nvPr/>
        </p:nvSpPr>
        <p:spPr>
          <a:xfrm>
            <a:off x="3804068" y="1947432"/>
            <a:ext cx="2327792" cy="43269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505663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sp>
        <p:nvSpPr>
          <p:cNvPr id="6" name="Rectangle 5"/>
          <p:cNvSpPr/>
          <p:nvPr/>
        </p:nvSpPr>
        <p:spPr>
          <a:xfrm>
            <a:off x="25445" y="398964"/>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Step3:</a:t>
            </a:r>
            <a:r>
              <a:rPr lang="en-US" sz="1600" dirty="0" smtClean="0">
                <a:solidFill>
                  <a:schemeClr val="tx1"/>
                </a:solidFill>
              </a:rPr>
              <a:t> Select Package No. and enter the details and click on “Generate Bill”</a:t>
            </a:r>
            <a:endParaRPr lang="en-US" sz="1600" dirty="0">
              <a:solidFill>
                <a:schemeClr val="tx1"/>
              </a:solidFill>
            </a:endParaRPr>
          </a:p>
        </p:txBody>
      </p:sp>
      <p:pic>
        <p:nvPicPr>
          <p:cNvPr id="5" name="Picture 4"/>
          <p:cNvPicPr/>
          <p:nvPr/>
        </p:nvPicPr>
        <p:blipFill>
          <a:blip r:embed="rId2" cstate="print"/>
          <a:srcRect/>
          <a:stretch>
            <a:fillRect/>
          </a:stretch>
        </p:blipFill>
        <p:spPr bwMode="auto">
          <a:xfrm>
            <a:off x="645459" y="1129553"/>
            <a:ext cx="11362765" cy="4693023"/>
          </a:xfrm>
          <a:prstGeom prst="rect">
            <a:avLst/>
          </a:prstGeom>
          <a:ln>
            <a:noFill/>
          </a:ln>
          <a:effectLst>
            <a:outerShdw blurRad="190500" algn="tl" rotWithShape="0">
              <a:srgbClr val="000000">
                <a:alpha val="70000"/>
              </a:srgbClr>
            </a:outerShdw>
          </a:effectLst>
        </p:spPr>
      </p:pic>
      <p:sp>
        <p:nvSpPr>
          <p:cNvPr id="7" name="Rectangle 6"/>
          <p:cNvSpPr/>
          <p:nvPr/>
        </p:nvSpPr>
        <p:spPr>
          <a:xfrm>
            <a:off x="4948518" y="4098963"/>
            <a:ext cx="1465729" cy="392356"/>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672338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sp>
        <p:nvSpPr>
          <p:cNvPr id="6" name="Rectangle 5"/>
          <p:cNvSpPr/>
          <p:nvPr/>
        </p:nvSpPr>
        <p:spPr>
          <a:xfrm>
            <a:off x="25445" y="398964"/>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a:t>
            </a:r>
            <a:r>
              <a:rPr lang="en-US" sz="1600" dirty="0" smtClean="0">
                <a:solidFill>
                  <a:schemeClr val="tx1"/>
                </a:solidFill>
              </a:rPr>
              <a:t> Enter OTP and the bill will be sent to PIU In-charge for approval</a:t>
            </a:r>
            <a:endParaRPr lang="en-US" sz="1600" dirty="0">
              <a:solidFill>
                <a:schemeClr val="tx1"/>
              </a:solidFill>
            </a:endParaRPr>
          </a:p>
        </p:txBody>
      </p:sp>
      <p:pic>
        <p:nvPicPr>
          <p:cNvPr id="8" name="Picture 7"/>
          <p:cNvPicPr/>
          <p:nvPr/>
        </p:nvPicPr>
        <p:blipFill>
          <a:blip r:embed="rId2" cstate="print"/>
          <a:srcRect/>
          <a:stretch>
            <a:fillRect/>
          </a:stretch>
        </p:blipFill>
        <p:spPr bwMode="auto">
          <a:xfrm>
            <a:off x="430306" y="1120091"/>
            <a:ext cx="10999695" cy="4796613"/>
          </a:xfrm>
          <a:prstGeom prst="rect">
            <a:avLst/>
          </a:prstGeom>
          <a:noFill/>
          <a:ln w="9525">
            <a:noFill/>
            <a:miter lim="800000"/>
            <a:headEnd/>
            <a:tailEnd/>
          </a:ln>
        </p:spPr>
      </p:pic>
    </p:spTree>
    <p:extLst>
      <p:ext uri="{BB962C8B-B14F-4D97-AF65-F5344CB8AC3E}">
        <p14:creationId xmlns:p14="http://schemas.microsoft.com/office/powerpoint/2010/main" val="91153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pic>
        <p:nvPicPr>
          <p:cNvPr id="5" name="Picture 4"/>
          <p:cNvPicPr>
            <a:picLocks noChangeAspect="1"/>
          </p:cNvPicPr>
          <p:nvPr/>
        </p:nvPicPr>
        <p:blipFill>
          <a:blip r:embed="rId2"/>
          <a:stretch>
            <a:fillRect/>
          </a:stretch>
        </p:blipFill>
        <p:spPr>
          <a:xfrm>
            <a:off x="0" y="1077701"/>
            <a:ext cx="12192000" cy="5148287"/>
          </a:xfrm>
          <a:prstGeom prst="rect">
            <a:avLst/>
          </a:prstGeom>
        </p:spPr>
      </p:pic>
      <p:sp>
        <p:nvSpPr>
          <p:cNvPr id="7" name="Rectangle 6"/>
          <p:cNvSpPr/>
          <p:nvPr/>
        </p:nvSpPr>
        <p:spPr>
          <a:xfrm>
            <a:off x="0" y="415492"/>
            <a:ext cx="12182894" cy="64682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Step5: Go to “Services for PIU In-charge”</a:t>
            </a:r>
            <a:endParaRPr lang="en-US" sz="1600" b="1" dirty="0">
              <a:solidFill>
                <a:schemeClr val="tx1"/>
              </a:solidFill>
            </a:endParaRPr>
          </a:p>
        </p:txBody>
      </p:sp>
      <p:sp>
        <p:nvSpPr>
          <p:cNvPr id="9" name="Rectangle 8"/>
          <p:cNvSpPr/>
          <p:nvPr/>
        </p:nvSpPr>
        <p:spPr>
          <a:xfrm>
            <a:off x="0" y="2877671"/>
            <a:ext cx="2460812" cy="40341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876969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pic>
        <p:nvPicPr>
          <p:cNvPr id="2" name="Picture 1"/>
          <p:cNvPicPr>
            <a:picLocks noChangeAspect="1"/>
          </p:cNvPicPr>
          <p:nvPr/>
        </p:nvPicPr>
        <p:blipFill rotWithShape="1">
          <a:blip r:embed="rId2"/>
          <a:srcRect t="13119" b="20770"/>
          <a:stretch/>
        </p:blipFill>
        <p:spPr>
          <a:xfrm>
            <a:off x="0" y="941294"/>
            <a:ext cx="12192000" cy="4531659"/>
          </a:xfrm>
          <a:prstGeom prst="rect">
            <a:avLst/>
          </a:prstGeom>
        </p:spPr>
      </p:pic>
      <p:sp>
        <p:nvSpPr>
          <p:cNvPr id="8" name="Rectangle 7"/>
          <p:cNvSpPr/>
          <p:nvPr/>
        </p:nvSpPr>
        <p:spPr>
          <a:xfrm>
            <a:off x="25445" y="398964"/>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Step6:</a:t>
            </a:r>
            <a:r>
              <a:rPr lang="en-US" sz="1600" dirty="0" smtClean="0">
                <a:solidFill>
                  <a:schemeClr val="tx1"/>
                </a:solidFill>
              </a:rPr>
              <a:t> Go to “DLP Bills”------&gt;”Initial Rehabilitation (Part-I)”------&gt;”Process”</a:t>
            </a:r>
            <a:endParaRPr lang="en-US" sz="1600" dirty="0">
              <a:solidFill>
                <a:schemeClr val="tx1"/>
              </a:solidFill>
            </a:endParaRPr>
          </a:p>
        </p:txBody>
      </p:sp>
      <p:sp>
        <p:nvSpPr>
          <p:cNvPr id="10" name="Rectangle 9"/>
          <p:cNvSpPr/>
          <p:nvPr/>
        </p:nvSpPr>
        <p:spPr>
          <a:xfrm>
            <a:off x="6669741" y="1828800"/>
            <a:ext cx="2460812" cy="40341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29133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26894" y="830070"/>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The PIU In-charge will do the transfer of road</a:t>
            </a:r>
            <a:endParaRPr lang="en-US" sz="1600" dirty="0">
              <a:solidFill>
                <a:schemeClr val="tx1"/>
              </a:solidFill>
            </a:endParaRPr>
          </a:p>
        </p:txBody>
      </p:sp>
      <p:sp>
        <p:nvSpPr>
          <p:cNvPr id="111" name="Rectangle 1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PARTIAL/FULL TRANSFER OF ROADS TO OTHER DEPARTMENT DURING DLP</a:t>
            </a:r>
            <a:endParaRPr lang="en-US" sz="2000" b="1" dirty="0">
              <a:solidFill>
                <a:prstClr val="white"/>
              </a:solidFill>
            </a:endParaRPr>
          </a:p>
        </p:txBody>
      </p:sp>
      <p:pic>
        <p:nvPicPr>
          <p:cNvPr id="39" name="Picture 38"/>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811" y="505031"/>
            <a:ext cx="402448" cy="413388"/>
          </a:xfrm>
          <a:prstGeom prst="rect">
            <a:avLst/>
          </a:prstGeom>
        </p:spPr>
      </p:pic>
      <p:sp>
        <p:nvSpPr>
          <p:cNvPr id="40" name="Rectangle 39"/>
          <p:cNvSpPr/>
          <p:nvPr/>
        </p:nvSpPr>
        <p:spPr>
          <a:xfrm>
            <a:off x="335611" y="472956"/>
            <a:ext cx="8160892" cy="400110"/>
          </a:xfrm>
          <a:prstGeom prst="rect">
            <a:avLst/>
          </a:prstGeom>
        </p:spPr>
        <p:txBody>
          <a:bodyPr wrap="square">
            <a:spAutoFit/>
          </a:bodyPr>
          <a:lstStyle/>
          <a:p>
            <a:r>
              <a:rPr lang="en-US" sz="2000" b="1" dirty="0" smtClean="0">
                <a:solidFill>
                  <a:prstClr val="black"/>
                </a:solidFill>
              </a:rPr>
              <a:t>Who will do the transfer of road?</a:t>
            </a:r>
            <a:endParaRPr lang="en-IN" sz="2000" b="1" dirty="0">
              <a:solidFill>
                <a:prstClr val="black"/>
              </a:solidFill>
            </a:endParaRPr>
          </a:p>
        </p:txBody>
      </p:sp>
      <p:sp>
        <p:nvSpPr>
          <p:cNvPr id="55" name="Rectangle 54"/>
          <p:cNvSpPr/>
          <p:nvPr/>
        </p:nvSpPr>
        <p:spPr>
          <a:xfrm>
            <a:off x="340094" y="1324600"/>
            <a:ext cx="11842800" cy="400110"/>
          </a:xfrm>
          <a:prstGeom prst="rect">
            <a:avLst/>
          </a:prstGeom>
        </p:spPr>
        <p:txBody>
          <a:bodyPr wrap="square">
            <a:spAutoFit/>
          </a:bodyPr>
          <a:lstStyle/>
          <a:p>
            <a:r>
              <a:rPr lang="en-US" sz="2000" b="1" dirty="0" smtClean="0">
                <a:solidFill>
                  <a:prstClr val="black"/>
                </a:solidFill>
              </a:rPr>
              <a:t>How to transfer the road?</a:t>
            </a:r>
            <a:endParaRPr lang="en-IN" sz="2000" b="1" dirty="0">
              <a:solidFill>
                <a:prstClr val="black"/>
              </a:solidFill>
            </a:endParaRPr>
          </a:p>
        </p:txBody>
      </p:sp>
      <p:pic>
        <p:nvPicPr>
          <p:cNvPr id="56" name="Picture 55"/>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811" y="1334568"/>
            <a:ext cx="402448" cy="413388"/>
          </a:xfrm>
          <a:prstGeom prst="rect">
            <a:avLst/>
          </a:prstGeom>
        </p:spPr>
      </p:pic>
      <p:sp>
        <p:nvSpPr>
          <p:cNvPr id="58" name="Rectangle 57"/>
          <p:cNvSpPr/>
          <p:nvPr/>
        </p:nvSpPr>
        <p:spPr>
          <a:xfrm>
            <a:off x="13447" y="1747956"/>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Step-1: Go to “Services for PIU </a:t>
            </a:r>
            <a:r>
              <a:rPr lang="en-US" sz="1600" b="1" dirty="0" err="1" smtClean="0">
                <a:solidFill>
                  <a:schemeClr val="tx1"/>
                </a:solidFill>
              </a:rPr>
              <a:t>Incharge</a:t>
            </a:r>
            <a:r>
              <a:rPr lang="en-US" sz="1600" b="1" dirty="0" smtClean="0">
                <a:solidFill>
                  <a:schemeClr val="tx1"/>
                </a:solidFill>
              </a:rPr>
              <a:t>”</a:t>
            </a:r>
            <a:endParaRPr lang="en-US" sz="1600" dirty="0">
              <a:solidFill>
                <a:schemeClr val="tx1"/>
              </a:solidFill>
            </a:endParaRPr>
          </a:p>
        </p:txBody>
      </p:sp>
      <p:pic>
        <p:nvPicPr>
          <p:cNvPr id="2" name="Picture 1"/>
          <p:cNvPicPr>
            <a:picLocks noChangeAspect="1"/>
          </p:cNvPicPr>
          <p:nvPr/>
        </p:nvPicPr>
        <p:blipFill rotWithShape="1">
          <a:blip r:embed="rId3"/>
          <a:srcRect t="13119" b="19985"/>
          <a:stretch/>
        </p:blipFill>
        <p:spPr>
          <a:xfrm>
            <a:off x="26811" y="2138098"/>
            <a:ext cx="12142636" cy="4585447"/>
          </a:xfrm>
          <a:prstGeom prst="rect">
            <a:avLst/>
          </a:prstGeom>
        </p:spPr>
      </p:pic>
      <p:sp>
        <p:nvSpPr>
          <p:cNvPr id="59" name="Rectangle 58"/>
          <p:cNvSpPr/>
          <p:nvPr/>
        </p:nvSpPr>
        <p:spPr>
          <a:xfrm>
            <a:off x="26811" y="3596264"/>
            <a:ext cx="2259189"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567809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BE03ED8-2D9E-354B-BFA9-18763369086F}"/>
              </a:ext>
            </a:extLst>
          </p:cNvPr>
          <p:cNvSpPr/>
          <p:nvPr/>
        </p:nvSpPr>
        <p:spPr>
          <a:xfrm>
            <a:off x="0" y="0"/>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 Bill Submission of IR (Part-I)</a:t>
            </a:r>
            <a:endParaRPr lang="en-US" sz="2000" b="1" dirty="0">
              <a:solidFill>
                <a:prstClr val="white"/>
              </a:solidFill>
            </a:endParaRPr>
          </a:p>
        </p:txBody>
      </p:sp>
      <p:sp>
        <p:nvSpPr>
          <p:cNvPr id="8" name="Rectangle 7"/>
          <p:cNvSpPr/>
          <p:nvPr/>
        </p:nvSpPr>
        <p:spPr>
          <a:xfrm>
            <a:off x="25445" y="398964"/>
            <a:ext cx="8486404"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Step7: Click on “Approve &amp; Forward to AO”</a:t>
            </a:r>
            <a:endParaRPr lang="en-US" sz="1600" dirty="0">
              <a:solidFill>
                <a:schemeClr val="tx1"/>
              </a:solidFill>
            </a:endParaRPr>
          </a:p>
        </p:txBody>
      </p:sp>
      <p:pic>
        <p:nvPicPr>
          <p:cNvPr id="6" name="Picture 5"/>
          <p:cNvPicPr/>
          <p:nvPr/>
        </p:nvPicPr>
        <p:blipFill>
          <a:blip r:embed="rId2" cstate="print"/>
          <a:srcRect b="22294"/>
          <a:stretch>
            <a:fillRect/>
          </a:stretch>
        </p:blipFill>
        <p:spPr bwMode="auto">
          <a:xfrm>
            <a:off x="201706" y="1008529"/>
            <a:ext cx="11806518" cy="4329953"/>
          </a:xfrm>
          <a:prstGeom prst="rect">
            <a:avLst/>
          </a:prstGeom>
          <a:ln>
            <a:noFill/>
          </a:ln>
          <a:effectLst>
            <a:outerShdw blurRad="190500" algn="tl" rotWithShape="0">
              <a:srgbClr val="000000">
                <a:alpha val="70000"/>
              </a:srgbClr>
            </a:outerShdw>
          </a:effectLst>
        </p:spPr>
      </p:pic>
      <p:sp>
        <p:nvSpPr>
          <p:cNvPr id="7" name="Rectangle 6"/>
          <p:cNvSpPr/>
          <p:nvPr/>
        </p:nvSpPr>
        <p:spPr>
          <a:xfrm>
            <a:off x="5029200" y="4518208"/>
            <a:ext cx="1559859" cy="40341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9" name="Rectangle 8"/>
          <p:cNvSpPr/>
          <p:nvPr/>
        </p:nvSpPr>
        <p:spPr>
          <a:xfrm>
            <a:off x="25444" y="5620906"/>
            <a:ext cx="11686943"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NOTE: Once a bill is forwarded to AO then the process of voucher and scroll generation is same as that for Routine Maintenance Bills</a:t>
            </a:r>
            <a:endParaRPr lang="en-US" sz="1600" dirty="0">
              <a:solidFill>
                <a:schemeClr val="tx1"/>
              </a:solidFill>
            </a:endParaRPr>
          </a:p>
        </p:txBody>
      </p:sp>
    </p:spTree>
    <p:extLst>
      <p:ext uri="{BB962C8B-B14F-4D97-AF65-F5344CB8AC3E}">
        <p14:creationId xmlns:p14="http://schemas.microsoft.com/office/powerpoint/2010/main" val="9238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PARTIAL/FULL TRANSFER OF ROADS TO OTHER DEPARTMENT DURING DLP</a:t>
            </a:r>
            <a:endParaRPr lang="en-US" sz="2000" b="1" dirty="0">
              <a:solidFill>
                <a:prstClr val="white"/>
              </a:solidFill>
            </a:endParaRPr>
          </a:p>
        </p:txBody>
      </p:sp>
      <p:sp>
        <p:nvSpPr>
          <p:cNvPr id="58" name="Rectangle 57"/>
          <p:cNvSpPr/>
          <p:nvPr/>
        </p:nvSpPr>
        <p:spPr>
          <a:xfrm>
            <a:off x="0" y="744235"/>
            <a:ext cx="12156000" cy="4431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Step-2: Go to “Road Transfer”------&gt;”DLP”</a:t>
            </a:r>
            <a:endParaRPr lang="en-US" sz="1600" dirty="0">
              <a:solidFill>
                <a:schemeClr val="tx1"/>
              </a:solidFill>
            </a:endParaRPr>
          </a:p>
        </p:txBody>
      </p:sp>
      <p:pic>
        <p:nvPicPr>
          <p:cNvPr id="4" name="Picture 3"/>
          <p:cNvPicPr>
            <a:picLocks noChangeAspect="1"/>
          </p:cNvPicPr>
          <p:nvPr/>
        </p:nvPicPr>
        <p:blipFill rotWithShape="1">
          <a:blip r:embed="rId2"/>
          <a:srcRect t="13119" b="21555"/>
          <a:stretch/>
        </p:blipFill>
        <p:spPr>
          <a:xfrm>
            <a:off x="0" y="1187422"/>
            <a:ext cx="12192000" cy="4477871"/>
          </a:xfrm>
          <a:prstGeom prst="rect">
            <a:avLst/>
          </a:prstGeom>
        </p:spPr>
      </p:pic>
      <p:sp>
        <p:nvSpPr>
          <p:cNvPr id="5" name="Rectangle 4"/>
          <p:cNvSpPr/>
          <p:nvPr/>
        </p:nvSpPr>
        <p:spPr>
          <a:xfrm>
            <a:off x="6857916" y="1839009"/>
            <a:ext cx="2259189"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48091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PARTIAL/FULL TRANSFER OF ROADS TO OTHER DEPARTMENT DURING DLP</a:t>
            </a:r>
            <a:endParaRPr lang="en-US" sz="2000" b="1" dirty="0">
              <a:solidFill>
                <a:prstClr val="white"/>
              </a:solidFill>
            </a:endParaRPr>
          </a:p>
        </p:txBody>
      </p:sp>
      <p:sp>
        <p:nvSpPr>
          <p:cNvPr id="58" name="Rectangle 57"/>
          <p:cNvSpPr/>
          <p:nvPr/>
        </p:nvSpPr>
        <p:spPr>
          <a:xfrm>
            <a:off x="0" y="744235"/>
            <a:ext cx="12156000" cy="85596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Step-4: If Full Road is to be transferred</a:t>
            </a:r>
          </a:p>
          <a:p>
            <a:pPr marL="285750" indent="-285750">
              <a:buFont typeface="Arial" panose="020B0604020202020204" pitchFamily="34" charset="0"/>
              <a:buChar char="•"/>
            </a:pPr>
            <a:r>
              <a:rPr lang="en-US" sz="1600" b="1" dirty="0" smtClean="0">
                <a:solidFill>
                  <a:schemeClr val="tx1"/>
                </a:solidFill>
              </a:rPr>
              <a:t>Select State/Department/District/PIU/Package Status (Whether ongoing or DLP Completed)/Package No./Road that is to be transferred</a:t>
            </a:r>
          </a:p>
          <a:p>
            <a:pPr marL="285750" indent="-285750">
              <a:buFont typeface="Arial" panose="020B0604020202020204" pitchFamily="34" charset="0"/>
              <a:buChar char="•"/>
            </a:pPr>
            <a:r>
              <a:rPr lang="en-US" sz="1600" b="1" dirty="0">
                <a:solidFill>
                  <a:schemeClr val="tx1"/>
                </a:solidFill>
              </a:rPr>
              <a:t>Enter Transfer Details and select “Full” if full road is to be transferred to other </a:t>
            </a:r>
            <a:r>
              <a:rPr lang="en-US" sz="1600" b="1" dirty="0" smtClean="0">
                <a:solidFill>
                  <a:schemeClr val="tx1"/>
                </a:solidFill>
              </a:rPr>
              <a:t>department</a:t>
            </a:r>
            <a:r>
              <a:rPr lang="en-US" sz="1600" b="1" dirty="0">
                <a:solidFill>
                  <a:schemeClr val="tx1"/>
                </a:solidFill>
              </a:rPr>
              <a:t> </a:t>
            </a:r>
            <a:r>
              <a:rPr lang="en-US" sz="1600" b="1" dirty="0" smtClean="0">
                <a:solidFill>
                  <a:schemeClr val="tx1"/>
                </a:solidFill>
              </a:rPr>
              <a:t>and click on “Submit”</a:t>
            </a:r>
          </a:p>
        </p:txBody>
      </p:sp>
      <p:pic>
        <p:nvPicPr>
          <p:cNvPr id="2" name="Picture 1"/>
          <p:cNvPicPr>
            <a:picLocks noChangeAspect="1"/>
          </p:cNvPicPr>
          <p:nvPr/>
        </p:nvPicPr>
        <p:blipFill rotWithShape="1">
          <a:blip r:embed="rId2"/>
          <a:srcRect t="22928" b="15670"/>
          <a:stretch/>
        </p:blipFill>
        <p:spPr>
          <a:xfrm>
            <a:off x="0" y="2017060"/>
            <a:ext cx="12192000" cy="4208929"/>
          </a:xfrm>
          <a:prstGeom prst="rect">
            <a:avLst/>
          </a:prstGeom>
        </p:spPr>
      </p:pic>
      <p:sp>
        <p:nvSpPr>
          <p:cNvPr id="6" name="Rectangle 5"/>
          <p:cNvSpPr/>
          <p:nvPr/>
        </p:nvSpPr>
        <p:spPr>
          <a:xfrm>
            <a:off x="5002306" y="5169569"/>
            <a:ext cx="1116106"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04802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PARTIAL/FULL TRANSFER OF ROADS TO OTHER DEPARTMENT DURING DLP</a:t>
            </a:r>
            <a:endParaRPr lang="en-US" sz="2000" b="1" dirty="0">
              <a:solidFill>
                <a:prstClr val="white"/>
              </a:solidFill>
            </a:endParaRPr>
          </a:p>
        </p:txBody>
      </p:sp>
      <p:sp>
        <p:nvSpPr>
          <p:cNvPr id="58" name="Rectangle 57"/>
          <p:cNvSpPr/>
          <p:nvPr/>
        </p:nvSpPr>
        <p:spPr>
          <a:xfrm>
            <a:off x="0" y="488742"/>
            <a:ext cx="12156000" cy="121903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tx1"/>
                </a:solidFill>
              </a:rPr>
              <a:t>Step-5: If Partial Road Length is to be transferred</a:t>
            </a:r>
          </a:p>
          <a:p>
            <a:pPr marL="285750" indent="-285750">
              <a:buFont typeface="Arial" panose="020B0604020202020204" pitchFamily="34" charset="0"/>
              <a:buChar char="•"/>
            </a:pPr>
            <a:r>
              <a:rPr lang="en-US" sz="1600" b="1" dirty="0" smtClean="0">
                <a:solidFill>
                  <a:schemeClr val="tx1"/>
                </a:solidFill>
              </a:rPr>
              <a:t>Select State/Department/District/PIU/Package Status (Whether ongoing or DLP Completed)/Package No./Road that is to be transferred</a:t>
            </a:r>
          </a:p>
          <a:p>
            <a:pPr marL="285750" indent="-285750">
              <a:buFont typeface="Arial" panose="020B0604020202020204" pitchFamily="34" charset="0"/>
              <a:buChar char="•"/>
            </a:pPr>
            <a:r>
              <a:rPr lang="en-US" sz="1600" b="1" dirty="0">
                <a:solidFill>
                  <a:schemeClr val="tx1"/>
                </a:solidFill>
              </a:rPr>
              <a:t>Enter Transfer Details and select </a:t>
            </a:r>
            <a:r>
              <a:rPr lang="en-US" sz="1600" b="1" dirty="0" smtClean="0">
                <a:solidFill>
                  <a:schemeClr val="tx1"/>
                </a:solidFill>
              </a:rPr>
              <a:t>“Partial” </a:t>
            </a:r>
            <a:r>
              <a:rPr lang="en-US" sz="1600" b="1" dirty="0">
                <a:solidFill>
                  <a:schemeClr val="tx1"/>
                </a:solidFill>
              </a:rPr>
              <a:t>if </a:t>
            </a:r>
            <a:r>
              <a:rPr lang="en-US" sz="1600" b="1" dirty="0" smtClean="0">
                <a:solidFill>
                  <a:schemeClr val="tx1"/>
                </a:solidFill>
              </a:rPr>
              <a:t>partial </a:t>
            </a:r>
            <a:r>
              <a:rPr lang="en-US" sz="1600" b="1" dirty="0">
                <a:solidFill>
                  <a:schemeClr val="tx1"/>
                </a:solidFill>
              </a:rPr>
              <a:t>road </a:t>
            </a:r>
            <a:r>
              <a:rPr lang="en-US" sz="1600" b="1" dirty="0" smtClean="0">
                <a:solidFill>
                  <a:schemeClr val="tx1"/>
                </a:solidFill>
              </a:rPr>
              <a:t>length is </a:t>
            </a:r>
            <a:r>
              <a:rPr lang="en-US" sz="1600" b="1" dirty="0">
                <a:solidFill>
                  <a:schemeClr val="tx1"/>
                </a:solidFill>
              </a:rPr>
              <a:t>to be transferred to other </a:t>
            </a:r>
            <a:r>
              <a:rPr lang="en-US" sz="1600" b="1" dirty="0" smtClean="0">
                <a:solidFill>
                  <a:schemeClr val="tx1"/>
                </a:solidFill>
              </a:rPr>
              <a:t>department</a:t>
            </a:r>
          </a:p>
          <a:p>
            <a:pPr marL="285750" indent="-285750">
              <a:buFont typeface="Arial" panose="020B0604020202020204" pitchFamily="34" charset="0"/>
              <a:buChar char="•"/>
            </a:pPr>
            <a:r>
              <a:rPr lang="en-US" sz="1600" b="1" dirty="0" smtClean="0">
                <a:solidFill>
                  <a:schemeClr val="tx1"/>
                </a:solidFill>
              </a:rPr>
              <a:t>Enter the total BT Length and CC Length to transfer and Click on “Submit”</a:t>
            </a:r>
          </a:p>
        </p:txBody>
      </p:sp>
      <p:pic>
        <p:nvPicPr>
          <p:cNvPr id="3" name="Picture 2"/>
          <p:cNvPicPr>
            <a:picLocks noChangeAspect="1"/>
          </p:cNvPicPr>
          <p:nvPr/>
        </p:nvPicPr>
        <p:blipFill rotWithShape="1">
          <a:blip r:embed="rId2"/>
          <a:srcRect t="17435" b="16062"/>
          <a:stretch/>
        </p:blipFill>
        <p:spPr>
          <a:xfrm>
            <a:off x="0" y="1707778"/>
            <a:ext cx="12192000" cy="4558553"/>
          </a:xfrm>
          <a:prstGeom prst="rect">
            <a:avLst/>
          </a:prstGeom>
        </p:spPr>
      </p:pic>
      <p:sp>
        <p:nvSpPr>
          <p:cNvPr id="6" name="Rectangle 5"/>
          <p:cNvSpPr/>
          <p:nvPr/>
        </p:nvSpPr>
        <p:spPr>
          <a:xfrm>
            <a:off x="4935000" y="5868815"/>
            <a:ext cx="1116106" cy="35213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616777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 xmlns:a16="http://schemas.microsoft.com/office/drawing/2014/main" id="{DBE03ED8-2D9E-354B-BFA9-18763369086F}"/>
              </a:ext>
            </a:extLst>
          </p:cNvPr>
          <p:cNvSpPr/>
          <p:nvPr/>
        </p:nvSpPr>
        <p:spPr>
          <a:xfrm>
            <a:off x="403411" y="2157880"/>
            <a:ext cx="11322423" cy="1938992"/>
          </a:xfrm>
          <a:prstGeom prst="rect">
            <a:avLst/>
          </a:prstGeom>
          <a:ln w="57150">
            <a:solidFill>
              <a:schemeClr val="bg1"/>
            </a:solidFill>
            <a:prstDash val="solid"/>
          </a:ln>
        </p:spPr>
        <p:txBody>
          <a:bodyPr wrap="square">
            <a:spAutoFit/>
          </a:bodyPr>
          <a:lstStyle/>
          <a:p>
            <a:pPr marL="342900" indent="-342900" algn="ctr"/>
            <a:r>
              <a:rPr lang="en-US" sz="6000" b="1" dirty="0">
                <a:solidFill>
                  <a:prstClr val="white"/>
                </a:solidFill>
              </a:rPr>
              <a:t>DLP PACKAGE TERMINATION/FORECLOSURE</a:t>
            </a:r>
          </a:p>
        </p:txBody>
      </p:sp>
    </p:spTree>
    <p:extLst>
      <p:ext uri="{BB962C8B-B14F-4D97-AF65-F5344CB8AC3E}">
        <p14:creationId xmlns:p14="http://schemas.microsoft.com/office/powerpoint/2010/main" val="662739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xmlns="" id="{DBE03ED8-2D9E-354B-BFA9-18763369086F}"/>
              </a:ext>
            </a:extLst>
          </p:cNvPr>
          <p:cNvSpPr/>
          <p:nvPr/>
        </p:nvSpPr>
        <p:spPr>
          <a:xfrm>
            <a:off x="0" y="26894"/>
            <a:ext cx="12182894" cy="400110"/>
          </a:xfrm>
          <a:prstGeom prst="rect">
            <a:avLst/>
          </a:prstGeom>
          <a:solidFill>
            <a:schemeClr val="tx1">
              <a:alpha val="65000"/>
            </a:schemeClr>
          </a:solidFill>
        </p:spPr>
        <p:txBody>
          <a:bodyPr wrap="square">
            <a:spAutoFit/>
          </a:bodyPr>
          <a:lstStyle/>
          <a:p>
            <a:pPr marL="342900" indent="-342900" algn="ctr"/>
            <a:r>
              <a:rPr lang="en-US" sz="2000" b="1" dirty="0" smtClean="0">
                <a:solidFill>
                  <a:prstClr val="white"/>
                </a:solidFill>
              </a:rPr>
              <a:t>DLP PACKAGE TERMINATION/FORECLOSURE</a:t>
            </a:r>
            <a:endParaRPr lang="en-US" sz="2000" b="1" dirty="0">
              <a:solidFill>
                <a:prstClr val="white"/>
              </a:solidFill>
            </a:endParaRPr>
          </a:p>
        </p:txBody>
      </p:sp>
      <p:pic>
        <p:nvPicPr>
          <p:cNvPr id="39" name="Picture 38"/>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811" y="505031"/>
            <a:ext cx="402448" cy="413388"/>
          </a:xfrm>
          <a:prstGeom prst="rect">
            <a:avLst/>
          </a:prstGeom>
        </p:spPr>
      </p:pic>
      <p:sp>
        <p:nvSpPr>
          <p:cNvPr id="40" name="Rectangle 39"/>
          <p:cNvSpPr/>
          <p:nvPr/>
        </p:nvSpPr>
        <p:spPr>
          <a:xfrm>
            <a:off x="335611" y="472956"/>
            <a:ext cx="11833836" cy="1015663"/>
          </a:xfrm>
          <a:prstGeom prst="rect">
            <a:avLst/>
          </a:prstGeom>
        </p:spPr>
        <p:txBody>
          <a:bodyPr wrap="square">
            <a:spAutoFit/>
          </a:bodyPr>
          <a:lstStyle/>
          <a:p>
            <a:r>
              <a:rPr lang="en-US" sz="2000" b="1" dirty="0" smtClean="0">
                <a:solidFill>
                  <a:prstClr val="black"/>
                </a:solidFill>
              </a:rPr>
              <a:t>What to do if a package is already pushed to </a:t>
            </a:r>
            <a:r>
              <a:rPr lang="en-US" sz="2000" b="1" dirty="0" err="1" smtClean="0">
                <a:solidFill>
                  <a:prstClr val="black"/>
                </a:solidFill>
              </a:rPr>
              <a:t>eMARG</a:t>
            </a:r>
            <a:r>
              <a:rPr lang="en-US" sz="2000" b="1" dirty="0" smtClean="0">
                <a:solidFill>
                  <a:prstClr val="black"/>
                </a:solidFill>
              </a:rPr>
              <a:t> and Routine Maintenance activities/Payments have also started but </a:t>
            </a:r>
            <a:r>
              <a:rPr lang="en-US" sz="2000" b="1" dirty="0">
                <a:solidFill>
                  <a:prstClr val="black"/>
                </a:solidFill>
              </a:rPr>
              <a:t>now </a:t>
            </a:r>
            <a:r>
              <a:rPr lang="en-US" sz="2000" b="1" dirty="0" smtClean="0">
                <a:solidFill>
                  <a:prstClr val="black"/>
                </a:solidFill>
              </a:rPr>
              <a:t>the </a:t>
            </a:r>
            <a:r>
              <a:rPr lang="en-US" sz="2000" b="1" dirty="0">
                <a:solidFill>
                  <a:prstClr val="black"/>
                </a:solidFill>
              </a:rPr>
              <a:t>contract with the existing contractor needs to be terminated due to any reason during the DLP </a:t>
            </a:r>
            <a:r>
              <a:rPr lang="en-US" sz="2000" b="1" dirty="0" smtClean="0">
                <a:solidFill>
                  <a:prstClr val="black"/>
                </a:solidFill>
              </a:rPr>
              <a:t>period?</a:t>
            </a:r>
          </a:p>
        </p:txBody>
      </p:sp>
      <p:graphicFrame>
        <p:nvGraphicFramePr>
          <p:cNvPr id="3" name="Table 2"/>
          <p:cNvGraphicFramePr>
            <a:graphicFrameLocks noGrp="1"/>
          </p:cNvGraphicFramePr>
          <p:nvPr>
            <p:extLst>
              <p:ext uri="{D42A27DB-BD31-4B8C-83A1-F6EECF244321}">
                <p14:modId xmlns:p14="http://schemas.microsoft.com/office/powerpoint/2010/main" val="3160027532"/>
              </p:ext>
            </p:extLst>
          </p:nvPr>
        </p:nvGraphicFramePr>
        <p:xfrm>
          <a:off x="1263458" y="1507869"/>
          <a:ext cx="8127999" cy="2570480"/>
        </p:xfrm>
        <a:graphic>
          <a:graphicData uri="http://schemas.openxmlformats.org/drawingml/2006/table">
            <a:tbl>
              <a:tblPr firstRow="1" bandRow="1">
                <a:tableStyleId>{2D5ABB26-0587-4C30-8999-92F81FD0307C}</a:tableStyleId>
              </a:tblPr>
              <a:tblGrid>
                <a:gridCol w="713259"/>
                <a:gridCol w="4705407"/>
                <a:gridCol w="2709333"/>
              </a:tblGrid>
              <a:tr h="370840">
                <a:tc>
                  <a:txBody>
                    <a:bodyPr/>
                    <a:lstStyle/>
                    <a:p>
                      <a:pPr algn="ct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2">
                  <a:txBody>
                    <a:bodyPr/>
                    <a:lstStyle/>
                    <a:p>
                      <a:pPr algn="ctr"/>
                      <a:r>
                        <a:rPr lang="en-IN" b="1" dirty="0" smtClean="0"/>
                        <a:t>Two Options are possible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dirty="0"/>
                    </a:p>
                  </a:txBody>
                  <a:tcPr/>
                </a:tc>
              </a:tr>
              <a:tr h="370840">
                <a:tc>
                  <a:txBody>
                    <a:bodyPr/>
                    <a:lstStyle/>
                    <a:p>
                      <a:pPr algn="ctr"/>
                      <a:r>
                        <a:rPr lang="en-IN" b="1" dirty="0" err="1" smtClean="0"/>
                        <a:t>S.No</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IN" b="1" dirty="0" smtClean="0"/>
                        <a:t>Options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IN" b="1" dirty="0" smtClean="0"/>
                        <a:t>Solution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70840">
                <a:tc>
                  <a:txBody>
                    <a:bodyPr/>
                    <a:lstStyle/>
                    <a:p>
                      <a:pPr algn="ctr"/>
                      <a:r>
                        <a:rPr lang="en-IN" dirty="0" smtClean="0"/>
                        <a:t>1</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Either the contract will be signed with a new contractor</a:t>
                      </a:r>
                      <a:r>
                        <a:rPr lang="en-IN" baseline="0" dirty="0" smtClean="0"/>
                        <a:t> for remaining duration</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Terminate the contract with the existing contractor and create the</a:t>
                      </a:r>
                      <a:r>
                        <a:rPr lang="en-IN" baseline="0" dirty="0" smtClean="0"/>
                        <a:t> balance work in </a:t>
                      </a:r>
                      <a:r>
                        <a:rPr lang="en-IN" baseline="0" dirty="0" err="1" smtClean="0"/>
                        <a:t>eMARG</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N" dirty="0" smtClean="0"/>
                        <a:t>2</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No</a:t>
                      </a:r>
                      <a:r>
                        <a:rPr lang="en-IN" baseline="0" dirty="0" smtClean="0"/>
                        <a:t> new contract will be signed and no payment will be done for the remaining duration</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Foreclose the package in </a:t>
                      </a:r>
                      <a:r>
                        <a:rPr lang="en-IN" dirty="0" err="1" smtClean="0"/>
                        <a:t>eMARG</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701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31946</TotalTime>
  <Words>1426</Words>
  <Application>Microsoft Office PowerPoint</Application>
  <PresentationFormat>Widescreen</PresentationFormat>
  <Paragraphs>124</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Open Sans</vt:lpstr>
      <vt:lpstr>Poppins Medium</vt:lpstr>
      <vt:lpstr>Segoe UI</vt:lpstr>
      <vt:lpstr>Segoe UI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818</cp:revision>
  <dcterms:created xsi:type="dcterms:W3CDTF">2020-02-01T10:09:58Z</dcterms:created>
  <dcterms:modified xsi:type="dcterms:W3CDTF">2021-12-20T06:47:30Z</dcterms:modified>
</cp:coreProperties>
</file>