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Lst>
  <p:notesMasterIdLst>
    <p:notesMasterId r:id="rId257"/>
  </p:notesMasterIdLst>
  <p:sldIdLst>
    <p:sldId id="369" r:id="rId3"/>
    <p:sldId id="585" r:id="rId4"/>
    <p:sldId id="825" r:id="rId5"/>
    <p:sldId id="514" r:id="rId6"/>
    <p:sldId id="591" r:id="rId7"/>
    <p:sldId id="515" r:id="rId8"/>
    <p:sldId id="582" r:id="rId9"/>
    <p:sldId id="581" r:id="rId10"/>
    <p:sldId id="516" r:id="rId11"/>
    <p:sldId id="517" r:id="rId12"/>
    <p:sldId id="518" r:id="rId13"/>
    <p:sldId id="519" r:id="rId14"/>
    <p:sldId id="586" r:id="rId15"/>
    <p:sldId id="587" r:id="rId16"/>
    <p:sldId id="521" r:id="rId17"/>
    <p:sldId id="588" r:id="rId18"/>
    <p:sldId id="589" r:id="rId19"/>
    <p:sldId id="592" r:id="rId20"/>
    <p:sldId id="528" r:id="rId21"/>
    <p:sldId id="590" r:id="rId22"/>
    <p:sldId id="599" r:id="rId23"/>
    <p:sldId id="533" r:id="rId24"/>
    <p:sldId id="600" r:id="rId25"/>
    <p:sldId id="534" r:id="rId26"/>
    <p:sldId id="598" r:id="rId27"/>
    <p:sldId id="530" r:id="rId28"/>
    <p:sldId id="593" r:id="rId29"/>
    <p:sldId id="531" r:id="rId30"/>
    <p:sldId id="532" r:id="rId31"/>
    <p:sldId id="594" r:id="rId32"/>
    <p:sldId id="595" r:id="rId33"/>
    <p:sldId id="596" r:id="rId34"/>
    <p:sldId id="597" r:id="rId35"/>
    <p:sldId id="601" r:id="rId36"/>
    <p:sldId id="535" r:id="rId37"/>
    <p:sldId id="603" r:id="rId38"/>
    <p:sldId id="604" r:id="rId39"/>
    <p:sldId id="602" r:id="rId40"/>
    <p:sldId id="605" r:id="rId41"/>
    <p:sldId id="606" r:id="rId42"/>
    <p:sldId id="607" r:id="rId43"/>
    <p:sldId id="608" r:id="rId44"/>
    <p:sldId id="609" r:id="rId45"/>
    <p:sldId id="755" r:id="rId46"/>
    <p:sldId id="756" r:id="rId47"/>
    <p:sldId id="757" r:id="rId48"/>
    <p:sldId id="758" r:id="rId49"/>
    <p:sldId id="610" r:id="rId50"/>
    <p:sldId id="540" r:id="rId51"/>
    <p:sldId id="612" r:id="rId52"/>
    <p:sldId id="611" r:id="rId53"/>
    <p:sldId id="766" r:id="rId54"/>
    <p:sldId id="767" r:id="rId55"/>
    <p:sldId id="768" r:id="rId56"/>
    <p:sldId id="769" r:id="rId57"/>
    <p:sldId id="770" r:id="rId58"/>
    <p:sldId id="771" r:id="rId59"/>
    <p:sldId id="613" r:id="rId60"/>
    <p:sldId id="616" r:id="rId61"/>
    <p:sldId id="541" r:id="rId62"/>
    <p:sldId id="615" r:id="rId63"/>
    <p:sldId id="617" r:id="rId64"/>
    <p:sldId id="618" r:id="rId65"/>
    <p:sldId id="619" r:id="rId66"/>
    <p:sldId id="620" r:id="rId67"/>
    <p:sldId id="621" r:id="rId68"/>
    <p:sldId id="542" r:id="rId69"/>
    <p:sldId id="624" r:id="rId70"/>
    <p:sldId id="859" r:id="rId71"/>
    <p:sldId id="860" r:id="rId72"/>
    <p:sldId id="870" r:id="rId73"/>
    <p:sldId id="876" r:id="rId74"/>
    <p:sldId id="871" r:id="rId75"/>
    <p:sldId id="872" r:id="rId76"/>
    <p:sldId id="873" r:id="rId77"/>
    <p:sldId id="874" r:id="rId78"/>
    <p:sldId id="877" r:id="rId79"/>
    <p:sldId id="878" r:id="rId80"/>
    <p:sldId id="879" r:id="rId81"/>
    <p:sldId id="880" r:id="rId82"/>
    <p:sldId id="881" r:id="rId83"/>
    <p:sldId id="629" r:id="rId84"/>
    <p:sldId id="630" r:id="rId85"/>
    <p:sldId id="631" r:id="rId86"/>
    <p:sldId id="632" r:id="rId87"/>
    <p:sldId id="633" r:id="rId88"/>
    <p:sldId id="634" r:id="rId89"/>
    <p:sldId id="635" r:id="rId90"/>
    <p:sldId id="636" r:id="rId91"/>
    <p:sldId id="637" r:id="rId92"/>
    <p:sldId id="638" r:id="rId93"/>
    <p:sldId id="639" r:id="rId94"/>
    <p:sldId id="640" r:id="rId95"/>
    <p:sldId id="641" r:id="rId96"/>
    <p:sldId id="642" r:id="rId97"/>
    <p:sldId id="643" r:id="rId98"/>
    <p:sldId id="644" r:id="rId99"/>
    <p:sldId id="645" r:id="rId100"/>
    <p:sldId id="692" r:id="rId101"/>
    <p:sldId id="882" r:id="rId102"/>
    <p:sldId id="693" r:id="rId103"/>
    <p:sldId id="695" r:id="rId104"/>
    <p:sldId id="696" r:id="rId105"/>
    <p:sldId id="697" r:id="rId106"/>
    <p:sldId id="648" r:id="rId107"/>
    <p:sldId id="546" r:id="rId108"/>
    <p:sldId id="650" r:id="rId109"/>
    <p:sldId id="910" r:id="rId110"/>
    <p:sldId id="911" r:id="rId111"/>
    <p:sldId id="912" r:id="rId112"/>
    <p:sldId id="913" r:id="rId113"/>
    <p:sldId id="914" r:id="rId114"/>
    <p:sldId id="915" r:id="rId115"/>
    <p:sldId id="916" r:id="rId116"/>
    <p:sldId id="917" r:id="rId117"/>
    <p:sldId id="918" r:id="rId118"/>
    <p:sldId id="919" r:id="rId119"/>
    <p:sldId id="920" r:id="rId120"/>
    <p:sldId id="921" r:id="rId121"/>
    <p:sldId id="922" r:id="rId122"/>
    <p:sldId id="923" r:id="rId123"/>
    <p:sldId id="924" r:id="rId124"/>
    <p:sldId id="925" r:id="rId125"/>
    <p:sldId id="926" r:id="rId126"/>
    <p:sldId id="927" r:id="rId127"/>
    <p:sldId id="928" r:id="rId128"/>
    <p:sldId id="929" r:id="rId129"/>
    <p:sldId id="930" r:id="rId130"/>
    <p:sldId id="931" r:id="rId131"/>
    <p:sldId id="932" r:id="rId132"/>
    <p:sldId id="936" r:id="rId133"/>
    <p:sldId id="933" r:id="rId134"/>
    <p:sldId id="934" r:id="rId135"/>
    <p:sldId id="935" r:id="rId136"/>
    <p:sldId id="937" r:id="rId137"/>
    <p:sldId id="896" r:id="rId138"/>
    <p:sldId id="897" r:id="rId139"/>
    <p:sldId id="898" r:id="rId140"/>
    <p:sldId id="899" r:id="rId141"/>
    <p:sldId id="900" r:id="rId142"/>
    <p:sldId id="901" r:id="rId143"/>
    <p:sldId id="902" r:id="rId144"/>
    <p:sldId id="903" r:id="rId145"/>
    <p:sldId id="904" r:id="rId146"/>
    <p:sldId id="905" r:id="rId147"/>
    <p:sldId id="906" r:id="rId148"/>
    <p:sldId id="907" r:id="rId149"/>
    <p:sldId id="908" r:id="rId150"/>
    <p:sldId id="909" r:id="rId151"/>
    <p:sldId id="938" r:id="rId152"/>
    <p:sldId id="674" r:id="rId153"/>
    <p:sldId id="675" r:id="rId154"/>
    <p:sldId id="676" r:id="rId155"/>
    <p:sldId id="677" r:id="rId156"/>
    <p:sldId id="678" r:id="rId157"/>
    <p:sldId id="555" r:id="rId158"/>
    <p:sldId id="679" r:id="rId159"/>
    <p:sldId id="680" r:id="rId160"/>
    <p:sldId id="681" r:id="rId161"/>
    <p:sldId id="682" r:id="rId162"/>
    <p:sldId id="683" r:id="rId163"/>
    <p:sldId id="684" r:id="rId164"/>
    <p:sldId id="685" r:id="rId165"/>
    <p:sldId id="686" r:id="rId166"/>
    <p:sldId id="687" r:id="rId167"/>
    <p:sldId id="688" r:id="rId168"/>
    <p:sldId id="689" r:id="rId169"/>
    <p:sldId id="690" r:id="rId170"/>
    <p:sldId id="691" r:id="rId171"/>
    <p:sldId id="698" r:id="rId172"/>
    <p:sldId id="699" r:id="rId173"/>
    <p:sldId id="700" r:id="rId174"/>
    <p:sldId id="701" r:id="rId175"/>
    <p:sldId id="702" r:id="rId176"/>
    <p:sldId id="703" r:id="rId177"/>
    <p:sldId id="704" r:id="rId178"/>
    <p:sldId id="706" r:id="rId179"/>
    <p:sldId id="708" r:id="rId180"/>
    <p:sldId id="709" r:id="rId181"/>
    <p:sldId id="710" r:id="rId182"/>
    <p:sldId id="711" r:id="rId183"/>
    <p:sldId id="712" r:id="rId184"/>
    <p:sldId id="713" r:id="rId185"/>
    <p:sldId id="714" r:id="rId186"/>
    <p:sldId id="715" r:id="rId187"/>
    <p:sldId id="716" r:id="rId188"/>
    <p:sldId id="940" r:id="rId189"/>
    <p:sldId id="941" r:id="rId190"/>
    <p:sldId id="942" r:id="rId191"/>
    <p:sldId id="944" r:id="rId192"/>
    <p:sldId id="945" r:id="rId193"/>
    <p:sldId id="946" r:id="rId194"/>
    <p:sldId id="947" r:id="rId195"/>
    <p:sldId id="948" r:id="rId196"/>
    <p:sldId id="949" r:id="rId197"/>
    <p:sldId id="950" r:id="rId198"/>
    <p:sldId id="951" r:id="rId199"/>
    <p:sldId id="952" r:id="rId200"/>
    <p:sldId id="953" r:id="rId201"/>
    <p:sldId id="954" r:id="rId202"/>
    <p:sldId id="955" r:id="rId203"/>
    <p:sldId id="718" r:id="rId204"/>
    <p:sldId id="719" r:id="rId205"/>
    <p:sldId id="720" r:id="rId206"/>
    <p:sldId id="721" r:id="rId207"/>
    <p:sldId id="722" r:id="rId208"/>
    <p:sldId id="723" r:id="rId209"/>
    <p:sldId id="724" r:id="rId210"/>
    <p:sldId id="725" r:id="rId211"/>
    <p:sldId id="726" r:id="rId212"/>
    <p:sldId id="727" r:id="rId213"/>
    <p:sldId id="728" r:id="rId214"/>
    <p:sldId id="729" r:id="rId215"/>
    <p:sldId id="730" r:id="rId216"/>
    <p:sldId id="731" r:id="rId217"/>
    <p:sldId id="732" r:id="rId218"/>
    <p:sldId id="733" r:id="rId219"/>
    <p:sldId id="734" r:id="rId220"/>
    <p:sldId id="735" r:id="rId221"/>
    <p:sldId id="736" r:id="rId222"/>
    <p:sldId id="737" r:id="rId223"/>
    <p:sldId id="738" r:id="rId224"/>
    <p:sldId id="739" r:id="rId225"/>
    <p:sldId id="740" r:id="rId226"/>
    <p:sldId id="741" r:id="rId227"/>
    <p:sldId id="759" r:id="rId228"/>
    <p:sldId id="760" r:id="rId229"/>
    <p:sldId id="761" r:id="rId230"/>
    <p:sldId id="762" r:id="rId231"/>
    <p:sldId id="763" r:id="rId232"/>
    <p:sldId id="764" r:id="rId233"/>
    <p:sldId id="765" r:id="rId234"/>
    <p:sldId id="742" r:id="rId235"/>
    <p:sldId id="743" r:id="rId236"/>
    <p:sldId id="745" r:id="rId237"/>
    <p:sldId id="746" r:id="rId238"/>
    <p:sldId id="747" r:id="rId239"/>
    <p:sldId id="748" r:id="rId240"/>
    <p:sldId id="749" r:id="rId241"/>
    <p:sldId id="750" r:id="rId242"/>
    <p:sldId id="751" r:id="rId243"/>
    <p:sldId id="753" r:id="rId244"/>
    <p:sldId id="754" r:id="rId245"/>
    <p:sldId id="772" r:id="rId246"/>
    <p:sldId id="849" r:id="rId247"/>
    <p:sldId id="850" r:id="rId248"/>
    <p:sldId id="851" r:id="rId249"/>
    <p:sldId id="853" r:id="rId250"/>
    <p:sldId id="852" r:id="rId251"/>
    <p:sldId id="854" r:id="rId252"/>
    <p:sldId id="855" r:id="rId253"/>
    <p:sldId id="856" r:id="rId254"/>
    <p:sldId id="857" r:id="rId255"/>
    <p:sldId id="858" r:id="rId2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B11"/>
    <a:srgbClr val="F8BE24"/>
    <a:srgbClr val="F6BB00"/>
    <a:srgbClr val="F2B508"/>
    <a:srgbClr val="FFE697"/>
    <a:srgbClr val="F8BF20"/>
    <a:srgbClr val="97C777"/>
    <a:srgbClr val="588838"/>
    <a:srgbClr val="81BB59"/>
    <a:srgbClr val="69CD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presProps" Target="pres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viewProps" Target="viewProps.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theme" Target="theme/theme1.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tableStyles" Target="tableStyles.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notesMaster" Target="notesMasters/notesMaster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7DEB2-0466-46BA-9B5C-415C69C5858A}" type="datetimeFigureOut">
              <a:rPr lang="en-IN" smtClean="0"/>
              <a:pPr/>
              <a:t>20-12-2021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AED725-30F5-4309-A8F6-0F08EA66C065}" type="slidenum">
              <a:rPr lang="en-IN" smtClean="0"/>
              <a:pPr/>
              <a:t>‹#›</a:t>
            </a:fld>
            <a:endParaRPr lang="en-IN"/>
          </a:p>
        </p:txBody>
      </p:sp>
    </p:spTree>
    <p:extLst>
      <p:ext uri="{BB962C8B-B14F-4D97-AF65-F5344CB8AC3E}">
        <p14:creationId xmlns:p14="http://schemas.microsoft.com/office/powerpoint/2010/main" val="2865108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235749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220813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226133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53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210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573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89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057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022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420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961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1970746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513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914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25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118360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97450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888787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973544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2873447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244564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173149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69114-0CC6-43A3-A1C7-A4DA00D170EA}" type="datetimeFigureOut">
              <a:rPr lang="en-US" smtClean="0"/>
              <a:pPr/>
              <a:t>12/20/2021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48C42-62B2-4EC7-9603-0D14482C8E77}" type="slidenum">
              <a:rPr lang="en-US" smtClean="0"/>
              <a:pPr/>
              <a:t>‹#›</a:t>
            </a:fld>
            <a:endParaRPr lang="en-US"/>
          </a:p>
        </p:txBody>
      </p:sp>
    </p:spTree>
    <p:extLst>
      <p:ext uri="{BB962C8B-B14F-4D97-AF65-F5344CB8AC3E}">
        <p14:creationId xmlns:p14="http://schemas.microsoft.com/office/powerpoint/2010/main" val="3406541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2905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100.png"/></Relationships>
</file>

<file path=ppt/slides/_rels/slide1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102.png"/></Relationships>
</file>

<file path=ppt/slides/_rels/slide1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1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slide" Target="slide164.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 Target="slide165.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 Target="slide166.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 Target="slide167.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 Target="slide168.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 Target="slide169.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1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180.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8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1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slide" Target="slide17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214.xml.rels><?xml version="1.0" encoding="UTF-8" standalone="yes"?>
<Relationships xmlns="http://schemas.openxmlformats.org/package/2006/relationships"><Relationship Id="rId3" Type="http://schemas.openxmlformats.org/officeDocument/2006/relationships/slide" Target="slide179.xm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5.JPG"/></Relationships>
</file>

<file path=ppt/slides/_rels/slide21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3" Type="http://schemas.openxmlformats.org/officeDocument/2006/relationships/slide" Target="slide179.xm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5.JPG"/></Relationships>
</file>

<file path=ppt/slides/_rels/slide22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2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245.xml.rels><?xml version="1.0" encoding="UTF-8" standalone="yes"?>
<Relationships xmlns="http://schemas.openxmlformats.org/package/2006/relationships"><Relationship Id="rId3" Type="http://schemas.openxmlformats.org/officeDocument/2006/relationships/slide" Target="slide246.xm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24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 Target="slide247.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 Target="slide249.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novo\Desktop\Photos for website\16.jpg"/>
          <p:cNvPicPr>
            <a:picLocks noChangeAspect="1" noChangeArrowheads="1"/>
          </p:cNvPicPr>
          <p:nvPr/>
        </p:nvPicPr>
        <p:blipFill>
          <a:blip r:embed="rId2"/>
          <a:srcRect l="3349" b="7150"/>
          <a:stretch>
            <a:fillRect/>
          </a:stretch>
        </p:blipFill>
        <p:spPr bwMode="auto">
          <a:xfrm>
            <a:off x="13855" y="-13855"/>
            <a:ext cx="12192000" cy="6858000"/>
          </a:xfrm>
          <a:prstGeom prst="rect">
            <a:avLst/>
          </a:prstGeom>
          <a:noFill/>
        </p:spPr>
      </p:pic>
      <p:sp>
        <p:nvSpPr>
          <p:cNvPr id="3" name="Rectangle 2"/>
          <p:cNvSpPr/>
          <p:nvPr/>
        </p:nvSpPr>
        <p:spPr>
          <a:xfrm>
            <a:off x="0" y="-13855"/>
            <a:ext cx="12192000" cy="6858000"/>
          </a:xfrm>
          <a:prstGeom prst="rect">
            <a:avLst/>
          </a:prstGeom>
          <a:solidFill>
            <a:schemeClr val="tx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9F270D61-2BC3-8E44-8313-2EBAB2B99A65}"/>
              </a:ext>
            </a:extLst>
          </p:cNvPr>
          <p:cNvSpPr/>
          <p:nvPr/>
        </p:nvSpPr>
        <p:spPr bwMode="auto">
          <a:xfrm>
            <a:off x="0" y="3298875"/>
            <a:ext cx="12192000" cy="1177636"/>
          </a:xfrm>
          <a:prstGeom prst="rect">
            <a:avLst/>
          </a:prstGeom>
          <a:gradFill flip="none" rotWithShape="1">
            <a:gsLst>
              <a:gs pos="30000">
                <a:srgbClr val="FFC000">
                  <a:alpha val="78000"/>
                </a:srgbClr>
              </a:gs>
              <a:gs pos="100000">
                <a:schemeClr val="accent4">
                  <a:lumMod val="60000"/>
                  <a:lumOff val="40000"/>
                  <a:alpha val="58000"/>
                </a:schemeClr>
              </a:gs>
            </a:gsLst>
            <a:lin ang="0" scaled="1"/>
            <a:tileRect/>
          </a:gradFill>
          <a:ln w="12700">
            <a:noFill/>
            <a:round/>
            <a:headEnd/>
            <a:tailEnd/>
          </a:ln>
        </p:spPr>
        <p:txBody>
          <a:bodyPr wrap="square" lIns="0" tIns="0" rIns="0" bIns="0" rtlCol="0" anchor="ctr">
            <a:noAutofit/>
          </a:bodyPr>
          <a:lstStyle/>
          <a:p>
            <a:pPr algn="ctr"/>
            <a:r>
              <a:rPr lang="de-DE" sz="4000" dirty="0" smtClean="0">
                <a:solidFill>
                  <a:schemeClr val="bg1"/>
                </a:solidFill>
                <a:latin typeface="Segoe UI Semibold" pitchFamily="34" charset="0"/>
                <a:cs typeface="Segoe UI Semibold" pitchFamily="34" charset="0"/>
              </a:rPr>
              <a:t>eMARG WORK FLOW</a:t>
            </a:r>
            <a:endParaRPr lang="de-DE" sz="4000" dirty="0">
              <a:solidFill>
                <a:schemeClr val="bg1"/>
              </a:solidFill>
              <a:latin typeface="Segoe UI Semibold" pitchFamily="34" charset="0"/>
              <a:cs typeface="Segoe UI Semibold" pitchFamily="34" charset="0"/>
            </a:endParaRPr>
          </a:p>
        </p:txBody>
      </p:sp>
      <p:sp>
        <p:nvSpPr>
          <p:cNvPr id="5" name="TextBox 4"/>
          <p:cNvSpPr txBox="1"/>
          <p:nvPr/>
        </p:nvSpPr>
        <p:spPr>
          <a:xfrm>
            <a:off x="0" y="1898074"/>
            <a:ext cx="11028213" cy="1323439"/>
          </a:xfrm>
          <a:prstGeom prst="rect">
            <a:avLst/>
          </a:prstGeom>
          <a:noFill/>
        </p:spPr>
        <p:txBody>
          <a:bodyPr wrap="square" rtlCol="0">
            <a:spAutoFit/>
          </a:bodyPr>
          <a:lstStyle/>
          <a:p>
            <a:r>
              <a:rPr lang="en-US" sz="4800" dirty="0" smtClean="0">
                <a:solidFill>
                  <a:schemeClr val="bg1"/>
                </a:solidFill>
                <a:latin typeface="Segoe UI Semibold" pitchFamily="34" charset="0"/>
                <a:cs typeface="Segoe UI Semibold" pitchFamily="34" charset="0"/>
              </a:rPr>
              <a:t>eMARG</a:t>
            </a:r>
          </a:p>
          <a:p>
            <a:r>
              <a:rPr lang="en-US" sz="1600" dirty="0" smtClean="0">
                <a:solidFill>
                  <a:schemeClr val="bg1"/>
                </a:solidFill>
                <a:latin typeface="Segoe UI Semibold" pitchFamily="34" charset="0"/>
                <a:cs typeface="Segoe UI Semibold" pitchFamily="34" charset="0"/>
              </a:rPr>
              <a:t> </a:t>
            </a:r>
            <a:r>
              <a:rPr lang="en-IN" sz="3200" dirty="0" smtClean="0">
                <a:solidFill>
                  <a:schemeClr val="bg1"/>
                </a:solidFill>
                <a:latin typeface="Segoe UI Semibold" pitchFamily="34" charset="0"/>
                <a:cs typeface="Segoe UI Semibold" pitchFamily="34" charset="0"/>
              </a:rPr>
              <a:t>(</a:t>
            </a:r>
            <a:r>
              <a:rPr lang="en-IN" sz="3200" dirty="0" smtClean="0">
                <a:solidFill>
                  <a:schemeClr val="accent4"/>
                </a:solidFill>
                <a:latin typeface="Segoe UI Semibold" pitchFamily="34" charset="0"/>
                <a:cs typeface="Segoe UI Semibold" pitchFamily="34" charset="0"/>
              </a:rPr>
              <a:t>e</a:t>
            </a:r>
            <a:r>
              <a:rPr lang="en-IN" sz="3200" dirty="0" smtClean="0">
                <a:solidFill>
                  <a:schemeClr val="bg1"/>
                </a:solidFill>
                <a:latin typeface="Segoe UI Semibold" pitchFamily="34" charset="0"/>
                <a:cs typeface="Segoe UI Semibold" pitchFamily="34" charset="0"/>
              </a:rPr>
              <a:t>lectronic </a:t>
            </a:r>
            <a:r>
              <a:rPr lang="en-IN" sz="3200" dirty="0" smtClean="0">
                <a:solidFill>
                  <a:schemeClr val="accent4"/>
                </a:solidFill>
                <a:latin typeface="Segoe UI Semibold" pitchFamily="34" charset="0"/>
                <a:cs typeface="Segoe UI Semibold" pitchFamily="34" charset="0"/>
              </a:rPr>
              <a:t>Ma</a:t>
            </a:r>
            <a:r>
              <a:rPr lang="en-IN" sz="3200" dirty="0" smtClean="0">
                <a:solidFill>
                  <a:schemeClr val="bg1"/>
                </a:solidFill>
                <a:latin typeface="Segoe UI Semibold" pitchFamily="34" charset="0"/>
                <a:cs typeface="Segoe UI Semibold" pitchFamily="34" charset="0"/>
              </a:rPr>
              <a:t>intenance of Rural </a:t>
            </a:r>
            <a:r>
              <a:rPr lang="en-IN" sz="3200" dirty="0" smtClean="0">
                <a:solidFill>
                  <a:schemeClr val="accent4"/>
                </a:solidFill>
                <a:latin typeface="Segoe UI Semibold" pitchFamily="34" charset="0"/>
                <a:cs typeface="Segoe UI Semibold" pitchFamily="34" charset="0"/>
              </a:rPr>
              <a:t>Road</a:t>
            </a:r>
            <a:r>
              <a:rPr lang="en-IN" sz="3200" dirty="0" smtClean="0">
                <a:solidFill>
                  <a:schemeClr val="bg1"/>
                </a:solidFill>
                <a:latin typeface="Segoe UI Semibold" pitchFamily="34" charset="0"/>
                <a:cs typeface="Segoe UI Semibold" pitchFamily="34" charset="0"/>
              </a:rPr>
              <a:t>s under PM</a:t>
            </a:r>
            <a:r>
              <a:rPr lang="en-IN" sz="3200" dirty="0" smtClean="0">
                <a:solidFill>
                  <a:schemeClr val="accent4"/>
                </a:solidFill>
                <a:latin typeface="Segoe UI Semibold" pitchFamily="34" charset="0"/>
                <a:cs typeface="Segoe UI Semibold" pitchFamily="34" charset="0"/>
              </a:rPr>
              <a:t>G</a:t>
            </a:r>
            <a:r>
              <a:rPr lang="en-IN" sz="3200" dirty="0" smtClean="0">
                <a:solidFill>
                  <a:schemeClr val="bg1"/>
                </a:solidFill>
                <a:latin typeface="Segoe UI Semibold" pitchFamily="34" charset="0"/>
                <a:cs typeface="Segoe UI Semibold" pitchFamily="34" charset="0"/>
              </a:rPr>
              <a:t>SY)</a:t>
            </a:r>
            <a:endParaRPr lang="en-IN" sz="3200" b="1" dirty="0" smtClean="0">
              <a:solidFill>
                <a:schemeClr val="bg1"/>
              </a:solidFill>
              <a:latin typeface="Segoe UI Semibold" pitchFamily="34" charset="0"/>
              <a:cs typeface="Segoe UI Semibold" pitchFamily="34" charset="0"/>
            </a:endParaRPr>
          </a:p>
        </p:txBody>
      </p:sp>
      <p:pic>
        <p:nvPicPr>
          <p:cNvPr id="6" name="Picture 5" descr="logo.jfif"/>
          <p:cNvPicPr>
            <a:picLocks noChangeAspect="1"/>
          </p:cNvPicPr>
          <p:nvPr/>
        </p:nvPicPr>
        <p:blipFill>
          <a:blip r:embed="rId3"/>
          <a:srcRect t="14608"/>
          <a:stretch>
            <a:fillRect/>
          </a:stretch>
        </p:blipFill>
        <p:spPr>
          <a:xfrm>
            <a:off x="10480095" y="27710"/>
            <a:ext cx="1268557" cy="1133792"/>
          </a:xfrm>
          <a:prstGeom prst="rect">
            <a:avLst/>
          </a:prstGeom>
        </p:spPr>
      </p:pic>
      <p:sp>
        <p:nvSpPr>
          <p:cNvPr id="7" name="Rectangle 6"/>
          <p:cNvSpPr/>
          <p:nvPr/>
        </p:nvSpPr>
        <p:spPr>
          <a:xfrm>
            <a:off x="9930399" y="1138438"/>
            <a:ext cx="2261601" cy="646331"/>
          </a:xfrm>
          <a:prstGeom prst="rect">
            <a:avLst/>
          </a:prstGeom>
        </p:spPr>
        <p:txBody>
          <a:bodyPr wrap="square">
            <a:spAutoFit/>
          </a:bodyPr>
          <a:lstStyle/>
          <a:p>
            <a:pPr algn="ctr"/>
            <a:r>
              <a:rPr lang="en-IN" dirty="0" smtClean="0">
                <a:solidFill>
                  <a:schemeClr val="bg1"/>
                </a:solidFill>
                <a:latin typeface="Segoe UI" pitchFamily="34" charset="0"/>
                <a:cs typeface="Segoe UI" pitchFamily="34" charset="0"/>
              </a:rPr>
              <a:t>Pradhan </a:t>
            </a:r>
            <a:r>
              <a:rPr lang="en-IN" dirty="0" err="1" smtClean="0">
                <a:solidFill>
                  <a:schemeClr val="bg1"/>
                </a:solidFill>
                <a:latin typeface="Segoe UI" pitchFamily="34" charset="0"/>
                <a:cs typeface="Segoe UI" pitchFamily="34" charset="0"/>
              </a:rPr>
              <a:t>Mantri</a:t>
            </a:r>
            <a:r>
              <a:rPr lang="en-IN" dirty="0" smtClean="0">
                <a:solidFill>
                  <a:schemeClr val="bg1"/>
                </a:solidFill>
                <a:latin typeface="Segoe UI" pitchFamily="34" charset="0"/>
                <a:cs typeface="Segoe UI" pitchFamily="34" charset="0"/>
              </a:rPr>
              <a:t> Gram </a:t>
            </a:r>
            <a:r>
              <a:rPr lang="en-IN" dirty="0" err="1" smtClean="0">
                <a:solidFill>
                  <a:schemeClr val="bg1"/>
                </a:solidFill>
                <a:latin typeface="Segoe UI" pitchFamily="34" charset="0"/>
                <a:cs typeface="Segoe UI" pitchFamily="34" charset="0"/>
              </a:rPr>
              <a:t>Sadak</a:t>
            </a:r>
            <a:r>
              <a:rPr lang="en-IN" dirty="0" smtClean="0">
                <a:solidFill>
                  <a:schemeClr val="bg1"/>
                </a:solidFill>
                <a:latin typeface="Segoe UI" pitchFamily="34" charset="0"/>
                <a:cs typeface="Segoe UI" pitchFamily="34" charset="0"/>
              </a:rPr>
              <a:t> </a:t>
            </a:r>
            <a:r>
              <a:rPr lang="en-IN" dirty="0" err="1" smtClean="0">
                <a:solidFill>
                  <a:schemeClr val="bg1"/>
                </a:solidFill>
                <a:latin typeface="Segoe UI" pitchFamily="34" charset="0"/>
                <a:cs typeface="Segoe UI" pitchFamily="34" charset="0"/>
              </a:rPr>
              <a:t>Yojana</a:t>
            </a:r>
            <a:endParaRPr lang="en-US" dirty="0">
              <a:solidFill>
                <a:schemeClr val="bg1"/>
              </a:solidFill>
              <a:latin typeface="Segoe UI" pitchFamily="34" charset="0"/>
              <a:cs typeface="Segoe UI" pitchFamily="34" charset="0"/>
            </a:endParaRPr>
          </a:p>
        </p:txBody>
      </p:sp>
      <p:sp>
        <p:nvSpPr>
          <p:cNvPr id="8" name="Rectangle 7"/>
          <p:cNvSpPr/>
          <p:nvPr/>
        </p:nvSpPr>
        <p:spPr>
          <a:xfrm>
            <a:off x="1288468" y="5142453"/>
            <a:ext cx="9739745" cy="369332"/>
          </a:xfrm>
          <a:prstGeom prst="rect">
            <a:avLst/>
          </a:prstGeom>
        </p:spPr>
        <p:txBody>
          <a:bodyPr wrap="square">
            <a:spAutoFit/>
          </a:bodyPr>
          <a:lstStyle/>
          <a:p>
            <a:pPr algn="ctr"/>
            <a:r>
              <a:rPr lang="de-DE" dirty="0">
                <a:solidFill>
                  <a:schemeClr val="bg1"/>
                </a:solidFill>
                <a:latin typeface="Segoe UI Semibold" pitchFamily="34" charset="0"/>
                <a:cs typeface="Segoe UI Semibold" pitchFamily="34" charset="0"/>
              </a:rPr>
              <a:t>THE </a:t>
            </a:r>
            <a:r>
              <a:rPr lang="de-DE" dirty="0" smtClean="0">
                <a:solidFill>
                  <a:schemeClr val="bg1"/>
                </a:solidFill>
                <a:latin typeface="Segoe UI Semibold" pitchFamily="34" charset="0"/>
                <a:cs typeface="Segoe UI Semibold" pitchFamily="34" charset="0"/>
              </a:rPr>
              <a:t>ROAD </a:t>
            </a:r>
            <a:r>
              <a:rPr lang="de-DE" dirty="0">
                <a:solidFill>
                  <a:schemeClr val="bg1"/>
                </a:solidFill>
                <a:latin typeface="Segoe UI Semibold" pitchFamily="34" charset="0"/>
                <a:cs typeface="Segoe UI Semibold" pitchFamily="34" charset="0"/>
              </a:rPr>
              <a:t>TO DIGITAL TRANSFORMATION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509" y="1299624"/>
            <a:ext cx="8143875" cy="3324225"/>
          </a:xfrm>
          <a:prstGeom prst="rect">
            <a:avLst/>
          </a:prstGeom>
        </p:spPr>
      </p:pic>
      <p:sp>
        <p:nvSpPr>
          <p:cNvPr id="96" name="Rectangle 95">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NIT CREATION (by NMO)</a:t>
            </a:r>
            <a:endParaRPr lang="en-US" sz="2000" b="1" dirty="0">
              <a:solidFill>
                <a:prstClr val="white"/>
              </a:solidFill>
            </a:endParaRPr>
          </a:p>
        </p:txBody>
      </p:sp>
      <p:sp>
        <p:nvSpPr>
          <p:cNvPr id="3" name="Rectangle 2"/>
          <p:cNvSpPr/>
          <p:nvPr/>
        </p:nvSpPr>
        <p:spPr>
          <a:xfrm>
            <a:off x="3773370" y="930292"/>
            <a:ext cx="8223726" cy="369332"/>
          </a:xfrm>
          <a:prstGeom prst="rect">
            <a:avLst/>
          </a:prstGeom>
        </p:spPr>
        <p:txBody>
          <a:bodyPr wrap="none">
            <a:spAutoFit/>
          </a:bodyPr>
          <a:lstStyle/>
          <a:p>
            <a:pPr>
              <a:defRPr/>
            </a:pPr>
            <a:r>
              <a:rPr lang="en-US" b="1" dirty="0" smtClean="0">
                <a:latin typeface="Times New Roman" pitchFamily="18" charset="0"/>
                <a:cs typeface="Times New Roman" pitchFamily="18" charset="0"/>
              </a:rPr>
              <a:t>3. If </a:t>
            </a:r>
            <a:r>
              <a:rPr lang="en-US" b="1" dirty="0">
                <a:latin typeface="Times New Roman" pitchFamily="18" charset="0"/>
                <a:cs typeface="Times New Roman" pitchFamily="18" charset="0"/>
              </a:rPr>
              <a:t>the </a:t>
            </a:r>
            <a:r>
              <a:rPr lang="en-US" b="1" dirty="0" smtClean="0">
                <a:latin typeface="Times New Roman" pitchFamily="18" charset="0"/>
                <a:cs typeface="Times New Roman" pitchFamily="18" charset="0"/>
              </a:rPr>
              <a:t>entries of NIT No. and NIT Date </a:t>
            </a:r>
            <a:r>
              <a:rPr lang="en-US" b="1" dirty="0">
                <a:latin typeface="Times New Roman" pitchFamily="18" charset="0"/>
                <a:cs typeface="Times New Roman" pitchFamily="18" charset="0"/>
              </a:rPr>
              <a:t>are correct </a:t>
            </a:r>
            <a:r>
              <a:rPr lang="en-US" b="1" dirty="0" smtClean="0">
                <a:latin typeface="Times New Roman" pitchFamily="18" charset="0"/>
                <a:cs typeface="Times New Roman" pitchFamily="18" charset="0"/>
              </a:rPr>
              <a:t>then click </a:t>
            </a:r>
            <a:r>
              <a:rPr lang="en-US" b="1" dirty="0">
                <a:latin typeface="Times New Roman" pitchFamily="18" charset="0"/>
                <a:cs typeface="Times New Roman" pitchFamily="18" charset="0"/>
              </a:rPr>
              <a:t>OK or click Delete</a:t>
            </a:r>
          </a:p>
        </p:txBody>
      </p:sp>
      <p:grpSp>
        <p:nvGrpSpPr>
          <p:cNvPr id="52" name="Group 51"/>
          <p:cNvGrpSpPr/>
          <p:nvPr/>
        </p:nvGrpSpPr>
        <p:grpSpPr>
          <a:xfrm>
            <a:off x="0" y="0"/>
            <a:ext cx="3554569" cy="6858000"/>
            <a:chOff x="0" y="0"/>
            <a:chExt cx="3554569" cy="6858000"/>
          </a:xfrm>
        </p:grpSpPr>
        <p:sp>
          <p:nvSpPr>
            <p:cNvPr id="55" name="Rounded Rectangle 54"/>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6" name="Rounded Rectangle 55"/>
            <p:cNvSpPr/>
            <p:nvPr/>
          </p:nvSpPr>
          <p:spPr>
            <a:xfrm>
              <a:off x="1068945" y="617534"/>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FREEZING</a:t>
              </a:r>
              <a:endParaRPr lang="en-US" sz="1200" dirty="0"/>
            </a:p>
          </p:txBody>
        </p:sp>
        <p:sp>
          <p:nvSpPr>
            <p:cNvPr id="57" name="Rounded Rectangle 56"/>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8" name="Rounded Rectangle 57"/>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59" name="Rounded Rectangle 58"/>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0" name="Rounded Rectangle 59"/>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1" name="Rounded Rectangle 60"/>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2" name="Rounded Rectangle 61"/>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3" name="Rounded Rectangle 6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4" name="Rounded Rectangle 6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8" name="Rounded Rectangle 67"/>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1" name="Rounded Rectangle 7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3" name="Rounded Rectangle 7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4" name="Rounded Rectangle 7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Elbow Connector 96"/>
            <p:cNvCxnSpPr>
              <a:stCxn id="58"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8" name="Elbow Connector 97"/>
            <p:cNvCxnSpPr>
              <a:stCxn id="58"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99" name="Elbow Connector 98"/>
            <p:cNvCxnSpPr>
              <a:stCxn id="64" idx="2"/>
              <a:endCxn id="68"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1" idx="2"/>
              <a:endCxn id="68"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1" name="Straight Connector 10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800798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7" name="Rectangle 36"/>
          <p:cNvSpPr/>
          <p:nvPr/>
        </p:nvSpPr>
        <p:spPr>
          <a:xfrm>
            <a:off x="3649806" y="568963"/>
            <a:ext cx="8533087" cy="637357"/>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panose="020B0604020202020204" pitchFamily="34" charset="0"/>
              <a:buChar char="•"/>
            </a:pPr>
            <a:r>
              <a:rPr lang="en-IN" b="1" dirty="0" smtClean="0"/>
              <a:t>IMPORTANT INSTRUCTIONS TO CARRY OUT ROUTINE INSPECTION or ROAD REGISTRATION FROM </a:t>
            </a:r>
            <a:r>
              <a:rPr lang="en-IN" b="1" dirty="0" err="1" smtClean="0"/>
              <a:t>eMARG</a:t>
            </a:r>
            <a:r>
              <a:rPr lang="en-IN" b="1" dirty="0" smtClean="0"/>
              <a:t> APP in Offline mode</a:t>
            </a:r>
            <a:endParaRPr lang="en-IN" b="1" dirty="0"/>
          </a:p>
        </p:txBody>
      </p:sp>
      <p:sp>
        <p:nvSpPr>
          <p:cNvPr id="2" name="TextBox 1"/>
          <p:cNvSpPr txBox="1"/>
          <p:nvPr/>
        </p:nvSpPr>
        <p:spPr>
          <a:xfrm>
            <a:off x="3617260" y="1250577"/>
            <a:ext cx="8538739" cy="1754326"/>
          </a:xfrm>
          <a:prstGeom prst="rect">
            <a:avLst/>
          </a:prstGeom>
          <a:noFill/>
        </p:spPr>
        <p:txBody>
          <a:bodyPr wrap="square" rtlCol="0">
            <a:spAutoFit/>
          </a:bodyPr>
          <a:lstStyle/>
          <a:p>
            <a:pPr marL="285750" indent="-285750">
              <a:buFont typeface="Arial" panose="020B0604020202020204" pitchFamily="34" charset="0"/>
              <a:buChar char="•"/>
            </a:pPr>
            <a:r>
              <a:rPr lang="en-IN" dirty="0" smtClean="0"/>
              <a:t>The App operates in offline mode also, so internet connectivity is not required for conducting RI or RR</a:t>
            </a:r>
          </a:p>
          <a:p>
            <a:pPr marL="285750" indent="-285750">
              <a:buFont typeface="Arial" panose="020B0604020202020204" pitchFamily="34" charset="0"/>
              <a:buChar char="•"/>
            </a:pPr>
            <a:r>
              <a:rPr lang="en-IN" dirty="0" smtClean="0"/>
              <a:t>It is advisable to conduct RI or RR in offline mode only and then upload the photographs by enabling the internet connection of phone</a:t>
            </a:r>
          </a:p>
          <a:p>
            <a:pPr marL="285750" indent="-285750">
              <a:buFont typeface="Arial" panose="020B0604020202020204" pitchFamily="34" charset="0"/>
              <a:buChar char="•"/>
            </a:pPr>
            <a:r>
              <a:rPr lang="en-IN" dirty="0" smtClean="0"/>
              <a:t>When Internet connection of phone is not enabled and if RI or RR is conducted then following message will come:</a:t>
            </a:r>
          </a:p>
        </p:txBody>
      </p:sp>
      <p:grpSp>
        <p:nvGrpSpPr>
          <p:cNvPr id="41" name="Group 40"/>
          <p:cNvGrpSpPr/>
          <p:nvPr/>
        </p:nvGrpSpPr>
        <p:grpSpPr>
          <a:xfrm>
            <a:off x="0" y="0"/>
            <a:ext cx="3554569" cy="6858000"/>
            <a:chOff x="0" y="0"/>
            <a:chExt cx="3554569" cy="6858000"/>
          </a:xfrm>
        </p:grpSpPr>
        <p:sp>
          <p:nvSpPr>
            <p:cNvPr id="43" name="Rounded Rectangle 4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4" name="Rounded Rectangle 4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5" name="Rounded Rectangle 44"/>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6" name="Rounded Rectangle 45"/>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7" name="Rounded Rectangle 46"/>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8" name="Rounded Rectangle 47"/>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9" name="Rounded Rectangle 48"/>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0" name="Rounded Rectangle 49"/>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1" name="Rounded Rectangle 5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2" name="Rounded Rectangle 51"/>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3" name="Rounded Rectangle 5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4" name="Rounded Rectangle 5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5" name="Rounded Rectangle 5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6" name="Rounded Rectangle 5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Elbow Connector 66"/>
            <p:cNvCxnSpPr>
              <a:stCxn id="46"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6"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52" idx="2"/>
              <a:endCxn id="5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49" idx="2"/>
              <a:endCxn id="5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Connector 7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a:blip r:embed="rId2"/>
          <a:stretch>
            <a:fillRect/>
          </a:stretch>
        </p:blipFill>
        <p:spPr>
          <a:xfrm>
            <a:off x="6194612" y="2912799"/>
            <a:ext cx="2895600" cy="3869820"/>
          </a:xfrm>
          <a:prstGeom prst="rect">
            <a:avLst/>
          </a:prstGeom>
        </p:spPr>
      </p:pic>
    </p:spTree>
    <p:extLst>
      <p:ext uri="{BB962C8B-B14F-4D97-AF65-F5344CB8AC3E}">
        <p14:creationId xmlns:p14="http://schemas.microsoft.com/office/powerpoint/2010/main" val="6789983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8" name="TextBox 37"/>
          <p:cNvSpPr txBox="1"/>
          <p:nvPr/>
        </p:nvSpPr>
        <p:spPr>
          <a:xfrm>
            <a:off x="3617260" y="457204"/>
            <a:ext cx="8538739" cy="369332"/>
          </a:xfrm>
          <a:prstGeom prst="rect">
            <a:avLst/>
          </a:prstGeom>
          <a:noFill/>
        </p:spPr>
        <p:txBody>
          <a:bodyPr wrap="square" rtlCol="0">
            <a:spAutoFit/>
          </a:bodyPr>
          <a:lstStyle/>
          <a:p>
            <a:pPr marL="285750" indent="-285750">
              <a:buFont typeface="Arial" panose="020B0604020202020204" pitchFamily="34" charset="0"/>
              <a:buChar char="•"/>
            </a:pPr>
            <a:r>
              <a:rPr lang="en-IN" dirty="0" smtClean="0"/>
              <a:t>Click on “OK” and the data will be saved locally</a:t>
            </a:r>
          </a:p>
        </p:txBody>
      </p:sp>
      <p:pic>
        <p:nvPicPr>
          <p:cNvPr id="4" name="Picture 3"/>
          <p:cNvPicPr>
            <a:picLocks noChangeAspect="1"/>
          </p:cNvPicPr>
          <p:nvPr/>
        </p:nvPicPr>
        <p:blipFill>
          <a:blip r:embed="rId2"/>
          <a:stretch>
            <a:fillRect/>
          </a:stretch>
        </p:blipFill>
        <p:spPr>
          <a:xfrm>
            <a:off x="5228821" y="877739"/>
            <a:ext cx="4133850" cy="5370540"/>
          </a:xfrm>
          <a:prstGeom prst="rect">
            <a:avLst/>
          </a:prstGeom>
        </p:spPr>
      </p:pic>
      <p:grpSp>
        <p:nvGrpSpPr>
          <p:cNvPr id="41" name="Group 40"/>
          <p:cNvGrpSpPr/>
          <p:nvPr/>
        </p:nvGrpSpPr>
        <p:grpSpPr>
          <a:xfrm>
            <a:off x="0" y="0"/>
            <a:ext cx="3554569" cy="6858000"/>
            <a:chOff x="0" y="0"/>
            <a:chExt cx="3554569" cy="6858000"/>
          </a:xfrm>
        </p:grpSpPr>
        <p:sp>
          <p:nvSpPr>
            <p:cNvPr id="43" name="Rounded Rectangle 4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4" name="Rounded Rectangle 4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5" name="Rounded Rectangle 44"/>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6" name="Rounded Rectangle 45"/>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7" name="Rounded Rectangle 46"/>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8" name="Rounded Rectangle 47"/>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9" name="Rounded Rectangle 48"/>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0" name="Rounded Rectangle 49"/>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1" name="Rounded Rectangle 5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2" name="Rounded Rectangle 51"/>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3" name="Rounded Rectangle 5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4" name="Rounded Rectangle 5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5" name="Rounded Rectangle 5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6" name="Rounded Rectangle 5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Elbow Connector 66"/>
            <p:cNvCxnSpPr>
              <a:stCxn id="46"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6"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52" idx="2"/>
              <a:endCxn id="5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49" idx="2"/>
              <a:endCxn id="5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Connector 7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966406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8" name="TextBox 37"/>
          <p:cNvSpPr txBox="1"/>
          <p:nvPr/>
        </p:nvSpPr>
        <p:spPr>
          <a:xfrm>
            <a:off x="3617260" y="457204"/>
            <a:ext cx="8538739" cy="369332"/>
          </a:xfrm>
          <a:prstGeom prst="rect">
            <a:avLst/>
          </a:prstGeom>
          <a:noFill/>
        </p:spPr>
        <p:txBody>
          <a:bodyPr wrap="square" rtlCol="0">
            <a:spAutoFit/>
          </a:bodyPr>
          <a:lstStyle/>
          <a:p>
            <a:pPr marL="285750" indent="-285750">
              <a:buFont typeface="Arial" panose="020B0604020202020204" pitchFamily="34" charset="0"/>
              <a:buChar char="•"/>
            </a:pPr>
            <a:r>
              <a:rPr lang="en-IN" dirty="0" smtClean="0"/>
              <a:t>Switch on the Internet connection of phone and click the </a:t>
            </a:r>
            <a:r>
              <a:rPr lang="en-IN" dirty="0" err="1" smtClean="0"/>
              <a:t>sideline</a:t>
            </a:r>
            <a:r>
              <a:rPr lang="en-IN" dirty="0" smtClean="0"/>
              <a:t> bar on left side</a:t>
            </a:r>
          </a:p>
        </p:txBody>
      </p:sp>
      <p:grpSp>
        <p:nvGrpSpPr>
          <p:cNvPr id="41" name="Group 40"/>
          <p:cNvGrpSpPr/>
          <p:nvPr/>
        </p:nvGrpSpPr>
        <p:grpSpPr>
          <a:xfrm>
            <a:off x="0" y="0"/>
            <a:ext cx="3554569" cy="6858000"/>
            <a:chOff x="0" y="0"/>
            <a:chExt cx="3554569" cy="6858000"/>
          </a:xfrm>
        </p:grpSpPr>
        <p:sp>
          <p:nvSpPr>
            <p:cNvPr id="43" name="Rounded Rectangle 4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4" name="Rounded Rectangle 4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5" name="Rounded Rectangle 44"/>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6" name="Rounded Rectangle 45"/>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7" name="Rounded Rectangle 46"/>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8" name="Rounded Rectangle 47"/>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9" name="Rounded Rectangle 48"/>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0" name="Rounded Rectangle 49"/>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1" name="Rounded Rectangle 5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2" name="Rounded Rectangle 51"/>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3" name="Rounded Rectangle 5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4" name="Rounded Rectangle 5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5" name="Rounded Rectangle 5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6" name="Rounded Rectangle 5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Elbow Connector 66"/>
            <p:cNvCxnSpPr>
              <a:stCxn id="46"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6"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52" idx="2"/>
              <a:endCxn id="5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49" idx="2"/>
              <a:endCxn id="5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Connector 7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2" name="Elbow Connector 71"/>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a:stretch>
            <a:fillRect/>
          </a:stretch>
        </p:blipFill>
        <p:spPr>
          <a:xfrm>
            <a:off x="5924282" y="978886"/>
            <a:ext cx="3421424" cy="5663961"/>
          </a:xfrm>
          <a:prstGeom prst="rect">
            <a:avLst/>
          </a:prstGeom>
        </p:spPr>
      </p:pic>
      <p:sp>
        <p:nvSpPr>
          <p:cNvPr id="40" name="Rectangle 39"/>
          <p:cNvSpPr/>
          <p:nvPr/>
        </p:nvSpPr>
        <p:spPr>
          <a:xfrm>
            <a:off x="5966656" y="1022967"/>
            <a:ext cx="569010" cy="78760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41386319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8" name="TextBox 37"/>
          <p:cNvSpPr txBox="1"/>
          <p:nvPr/>
        </p:nvSpPr>
        <p:spPr>
          <a:xfrm>
            <a:off x="3617260" y="457204"/>
            <a:ext cx="8538739" cy="646331"/>
          </a:xfrm>
          <a:prstGeom prst="rect">
            <a:avLst/>
          </a:prstGeom>
          <a:noFill/>
        </p:spPr>
        <p:txBody>
          <a:bodyPr wrap="square" rtlCol="0">
            <a:spAutoFit/>
          </a:bodyPr>
          <a:lstStyle/>
          <a:p>
            <a:pPr marL="285750" indent="-285750">
              <a:buFont typeface="Arial" panose="020B0604020202020204" pitchFamily="34" charset="0"/>
              <a:buChar char="•"/>
            </a:pPr>
            <a:r>
              <a:rPr lang="en-IN" dirty="0" smtClean="0"/>
              <a:t>Select the option of Offline Road Registration or Routine Inspection whichever is being conducted </a:t>
            </a:r>
          </a:p>
        </p:txBody>
      </p:sp>
      <p:grpSp>
        <p:nvGrpSpPr>
          <p:cNvPr id="43" name="Group 42"/>
          <p:cNvGrpSpPr/>
          <p:nvPr/>
        </p:nvGrpSpPr>
        <p:grpSpPr>
          <a:xfrm>
            <a:off x="0" y="0"/>
            <a:ext cx="3554569" cy="6858000"/>
            <a:chOff x="0" y="0"/>
            <a:chExt cx="3554569" cy="6858000"/>
          </a:xfrm>
        </p:grpSpPr>
        <p:sp>
          <p:nvSpPr>
            <p:cNvPr id="45" name="Rounded Rectangle 44"/>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6" name="Rounded Rectangle 45"/>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7" name="Rounded Rectangle 46"/>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8" name="Rounded Rectangle 47"/>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9" name="Rounded Rectangle 48"/>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0" name="Rounded Rectangle 49"/>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1" name="Rounded Rectangle 50"/>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2" name="Rounded Rectangle 51"/>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3" name="Rounded Rectangle 5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4" name="Rounded Rectangle 5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5" name="Rounded Rectangle 54"/>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6" name="Rounded Rectangle 55"/>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7" name="Rounded Rectangle 56"/>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8" name="Rounded Rectangle 5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Elbow Connector 68"/>
            <p:cNvCxnSpPr>
              <a:stCxn id="48"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48"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54" idx="2"/>
              <a:endCxn id="55"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2" name="Elbow Connector 71"/>
            <p:cNvCxnSpPr>
              <a:stCxn id="51" idx="2"/>
              <a:endCxn id="55"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3" name="Straight Connector 7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a:stretch>
            <a:fillRect/>
          </a:stretch>
        </p:blipFill>
        <p:spPr>
          <a:xfrm>
            <a:off x="5808369" y="1045261"/>
            <a:ext cx="3254949" cy="5387729"/>
          </a:xfrm>
          <a:prstGeom prst="rect">
            <a:avLst/>
          </a:prstGeom>
        </p:spPr>
      </p:pic>
      <p:sp>
        <p:nvSpPr>
          <p:cNvPr id="42" name="Rectangle 41"/>
          <p:cNvSpPr/>
          <p:nvPr/>
        </p:nvSpPr>
        <p:spPr>
          <a:xfrm>
            <a:off x="5834127" y="3546051"/>
            <a:ext cx="2408919" cy="138760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4102084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8" name="TextBox 37"/>
          <p:cNvSpPr txBox="1"/>
          <p:nvPr/>
        </p:nvSpPr>
        <p:spPr>
          <a:xfrm>
            <a:off x="3617260" y="457204"/>
            <a:ext cx="8538739" cy="369332"/>
          </a:xfrm>
          <a:prstGeom prst="rect">
            <a:avLst/>
          </a:prstGeom>
          <a:noFill/>
        </p:spPr>
        <p:txBody>
          <a:bodyPr wrap="square" rtlCol="0">
            <a:spAutoFit/>
          </a:bodyPr>
          <a:lstStyle/>
          <a:p>
            <a:pPr marL="285750" indent="-285750">
              <a:buFont typeface="Arial" panose="020B0604020202020204" pitchFamily="34" charset="0"/>
              <a:buChar char="•"/>
            </a:pPr>
            <a:r>
              <a:rPr lang="en-IN" dirty="0" smtClean="0"/>
              <a:t>Click on “upload” to upload save photos</a:t>
            </a:r>
          </a:p>
        </p:txBody>
      </p:sp>
      <p:grpSp>
        <p:nvGrpSpPr>
          <p:cNvPr id="42" name="Group 41"/>
          <p:cNvGrpSpPr/>
          <p:nvPr/>
        </p:nvGrpSpPr>
        <p:grpSpPr>
          <a:xfrm>
            <a:off x="0" y="0"/>
            <a:ext cx="3554569" cy="6858000"/>
            <a:chOff x="0" y="0"/>
            <a:chExt cx="3554569" cy="6858000"/>
          </a:xfrm>
        </p:grpSpPr>
        <p:sp>
          <p:nvSpPr>
            <p:cNvPr id="44" name="Rounded Rectangle 4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5" name="Rounded Rectangle 4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6" name="Rounded Rectangle 4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7" name="Rounded Rectangle 4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8" name="Rounded Rectangle 4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9" name="Rounded Rectangle 4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0" name="Rounded Rectangle 49"/>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1" name="Rounded Rectangle 50"/>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2" name="Rounded Rectangle 51"/>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3" name="Rounded Rectangle 5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4" name="Rounded Rectangle 5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5" name="Rounded Rectangle 5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6" name="Rounded Rectangle 5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7" name="Rounded Rectangle 5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Elbow Connector 67"/>
            <p:cNvCxnSpPr>
              <a:stCxn id="4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53" idx="2"/>
              <a:endCxn id="5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50" idx="2"/>
              <a:endCxn id="5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Connector 7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a:blip r:embed="rId2"/>
          <a:stretch>
            <a:fillRect/>
          </a:stretch>
        </p:blipFill>
        <p:spPr>
          <a:xfrm>
            <a:off x="5765294" y="950897"/>
            <a:ext cx="4267200" cy="4952361"/>
          </a:xfrm>
          <a:prstGeom prst="rect">
            <a:avLst/>
          </a:prstGeom>
        </p:spPr>
      </p:pic>
      <p:sp>
        <p:nvSpPr>
          <p:cNvPr id="39" name="Rectangle 38"/>
          <p:cNvSpPr/>
          <p:nvPr/>
        </p:nvSpPr>
        <p:spPr>
          <a:xfrm>
            <a:off x="9086372" y="3090884"/>
            <a:ext cx="797215" cy="78760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02939349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766481" y="2776444"/>
            <a:ext cx="10784541"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PERFORMANCE EVALUATION (PE)</a:t>
            </a:r>
          </a:p>
        </p:txBody>
      </p:sp>
    </p:spTree>
    <p:extLst>
      <p:ext uri="{BB962C8B-B14F-4D97-AF65-F5344CB8AC3E}">
        <p14:creationId xmlns:p14="http://schemas.microsoft.com/office/powerpoint/2010/main" val="18080429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96" name="Rectangle 95"/>
          <p:cNvSpPr/>
          <p:nvPr/>
        </p:nvSpPr>
        <p:spPr>
          <a:xfrm>
            <a:off x="3625404" y="949534"/>
            <a:ext cx="8526157" cy="75072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schemeClr val="tx1"/>
                </a:solidFill>
              </a:rPr>
              <a:t>Evaluating the performance of the road by giving marks out of 100 based on the grading and photographs captured during the Routine Inspection</a:t>
            </a:r>
          </a:p>
          <a:p>
            <a:pPr marL="285750" indent="-285750">
              <a:buFont typeface="Arial" panose="020B0604020202020204" pitchFamily="34" charset="0"/>
              <a:buChar char="•"/>
            </a:pPr>
            <a:r>
              <a:rPr lang="en-US" sz="1600" dirty="0" smtClean="0">
                <a:solidFill>
                  <a:schemeClr val="tx1"/>
                </a:solidFill>
              </a:rPr>
              <a:t>Parameters for which marks will be given are:</a:t>
            </a:r>
          </a:p>
        </p:txBody>
      </p:sp>
      <p:pic>
        <p:nvPicPr>
          <p:cNvPr id="97" name="Picture 9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03246" y="496382"/>
            <a:ext cx="402448" cy="413388"/>
          </a:xfrm>
          <a:prstGeom prst="rect">
            <a:avLst/>
          </a:prstGeom>
        </p:spPr>
      </p:pic>
      <p:sp>
        <p:nvSpPr>
          <p:cNvPr id="98" name="Rectangle 97"/>
          <p:cNvSpPr/>
          <p:nvPr/>
        </p:nvSpPr>
        <p:spPr>
          <a:xfrm>
            <a:off x="3936882" y="493796"/>
            <a:ext cx="8160892" cy="400110"/>
          </a:xfrm>
          <a:prstGeom prst="rect">
            <a:avLst/>
          </a:prstGeom>
        </p:spPr>
        <p:txBody>
          <a:bodyPr wrap="square">
            <a:spAutoFit/>
          </a:bodyPr>
          <a:lstStyle/>
          <a:p>
            <a:r>
              <a:rPr lang="en-US" sz="2000" b="1" dirty="0" smtClean="0"/>
              <a:t>What is Performance Evaluation (PE)?</a:t>
            </a:r>
            <a:endParaRPr lang="en-IN" sz="2000" b="1" dirty="0"/>
          </a:p>
        </p:txBody>
      </p:sp>
      <p:graphicFrame>
        <p:nvGraphicFramePr>
          <p:cNvPr id="106" name="Table 105"/>
          <p:cNvGraphicFramePr>
            <a:graphicFrameLocks noGrp="1"/>
          </p:cNvGraphicFramePr>
          <p:nvPr>
            <p:extLst>
              <p:ext uri="{D42A27DB-BD31-4B8C-83A1-F6EECF244321}">
                <p14:modId xmlns:p14="http://schemas.microsoft.com/office/powerpoint/2010/main" val="3395347509"/>
              </p:ext>
            </p:extLst>
          </p:nvPr>
        </p:nvGraphicFramePr>
        <p:xfrm>
          <a:off x="4029383" y="1714465"/>
          <a:ext cx="3503169" cy="2387601"/>
        </p:xfrm>
        <a:graphic>
          <a:graphicData uri="http://schemas.openxmlformats.org/drawingml/2006/table">
            <a:tbl>
              <a:tblPr firstRow="1" firstCol="1" bandRow="1">
                <a:tableStyleId>{7E9639D4-E3E2-4D34-9284-5A2195B3D0D7}</a:tableStyleId>
              </a:tblPr>
              <a:tblGrid>
                <a:gridCol w="459462">
                  <a:extLst>
                    <a:ext uri="{9D8B030D-6E8A-4147-A177-3AD203B41FA5}">
                      <a16:colId xmlns:a16="http://schemas.microsoft.com/office/drawing/2014/main" xmlns="" val="20000"/>
                    </a:ext>
                  </a:extLst>
                </a:gridCol>
                <a:gridCol w="2540957">
                  <a:extLst>
                    <a:ext uri="{9D8B030D-6E8A-4147-A177-3AD203B41FA5}">
                      <a16:colId xmlns:a16="http://schemas.microsoft.com/office/drawing/2014/main" xmlns="" val="20001"/>
                    </a:ext>
                  </a:extLst>
                </a:gridCol>
                <a:gridCol w="502750">
                  <a:extLst>
                    <a:ext uri="{9D8B030D-6E8A-4147-A177-3AD203B41FA5}">
                      <a16:colId xmlns:a16="http://schemas.microsoft.com/office/drawing/2014/main" xmlns="" val="20002"/>
                    </a:ext>
                  </a:extLst>
                </a:gridCol>
              </a:tblGrid>
              <a:tr h="238761">
                <a:tc>
                  <a:txBody>
                    <a:bodyPr/>
                    <a:lstStyle/>
                    <a:p>
                      <a:pPr>
                        <a:lnSpc>
                          <a:spcPct val="107000"/>
                        </a:lnSpc>
                        <a:spcAft>
                          <a:spcPts val="0"/>
                        </a:spcAft>
                      </a:pPr>
                      <a:r>
                        <a:rPr lang="en-IN" sz="1100" dirty="0" err="1">
                          <a:effectLst/>
                        </a:rPr>
                        <a:t>S.No</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N" sz="1100" dirty="0">
                          <a:effectLst/>
                        </a:rPr>
                        <a:t>Parameters</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dirty="0">
                          <a:effectLst/>
                        </a:rPr>
                        <a:t>Marks</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77519">
                <a:tc>
                  <a:txBody>
                    <a:bodyPr/>
                    <a:lstStyle/>
                    <a:p>
                      <a:pPr algn="ctr">
                        <a:lnSpc>
                          <a:spcPct val="107000"/>
                        </a:lnSpc>
                        <a:spcAft>
                          <a:spcPts val="0"/>
                        </a:spcAft>
                      </a:pPr>
                      <a:r>
                        <a:rPr lang="en-IN" sz="1100" dirty="0">
                          <a:effectLst/>
                        </a:rPr>
                        <a:t>1</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dirty="0">
                          <a:effectLst/>
                        </a:rPr>
                        <a:t>Maintenance of surface of </a:t>
                      </a:r>
                      <a:r>
                        <a:rPr lang="en-IN" sz="1100" dirty="0" smtClean="0">
                          <a:effectLst/>
                        </a:rPr>
                        <a:t>Road </a:t>
                      </a:r>
                      <a:r>
                        <a:rPr lang="en-IN" sz="1100" dirty="0">
                          <a:effectLst/>
                        </a:rPr>
                        <a:t>including filling potholes and patch repairs etc.</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a:effectLst/>
                        </a:rPr>
                        <a:t>50</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38761">
                <a:tc>
                  <a:txBody>
                    <a:bodyPr/>
                    <a:lstStyle/>
                    <a:p>
                      <a:pPr algn="ctr">
                        <a:lnSpc>
                          <a:spcPct val="107000"/>
                        </a:lnSpc>
                        <a:spcAft>
                          <a:spcPts val="0"/>
                        </a:spcAft>
                      </a:pPr>
                      <a:r>
                        <a:rPr lang="en-IN" sz="1100">
                          <a:effectLst/>
                        </a:rPr>
                        <a:t>2</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dirty="0">
                          <a:effectLst/>
                        </a:rPr>
                        <a:t>Making</a:t>
                      </a:r>
                      <a:r>
                        <a:rPr lang="en-IN" sz="1100" baseline="0" dirty="0">
                          <a:effectLst/>
                        </a:rPr>
                        <a:t> </a:t>
                      </a:r>
                      <a:r>
                        <a:rPr lang="en-IN" sz="1100" dirty="0">
                          <a:effectLst/>
                        </a:rPr>
                        <a:t>up of berms/shoulders</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a:effectLst/>
                        </a:rPr>
                        <a:t>20</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77519">
                <a:tc>
                  <a:txBody>
                    <a:bodyPr/>
                    <a:lstStyle/>
                    <a:p>
                      <a:pPr algn="ctr">
                        <a:lnSpc>
                          <a:spcPct val="107000"/>
                        </a:lnSpc>
                        <a:spcAft>
                          <a:spcPts val="0"/>
                        </a:spcAft>
                      </a:pPr>
                      <a:r>
                        <a:rPr lang="en-IN" sz="1100">
                          <a:effectLst/>
                        </a:rPr>
                        <a:t>3</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dirty="0">
                          <a:effectLst/>
                        </a:rPr>
                        <a:t>Restoration of rain cuts and dressing of side slopes/berms</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a:effectLst/>
                        </a:rPr>
                        <a:t>10</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38761">
                <a:tc>
                  <a:txBody>
                    <a:bodyPr/>
                    <a:lstStyle/>
                    <a:p>
                      <a:pPr algn="ctr">
                        <a:lnSpc>
                          <a:spcPct val="107000"/>
                        </a:lnSpc>
                        <a:spcAft>
                          <a:spcPts val="0"/>
                        </a:spcAft>
                      </a:pPr>
                      <a:r>
                        <a:rPr lang="en-IN" sz="1100">
                          <a:effectLst/>
                        </a:rPr>
                        <a:t>4</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a:effectLst/>
                        </a:rPr>
                        <a:t>Maintenance of drains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a:effectLst/>
                        </a:rPr>
                        <a:t>3</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38761">
                <a:tc>
                  <a:txBody>
                    <a:bodyPr/>
                    <a:lstStyle/>
                    <a:p>
                      <a:pPr algn="ctr">
                        <a:lnSpc>
                          <a:spcPct val="107000"/>
                        </a:lnSpc>
                        <a:spcAft>
                          <a:spcPts val="0"/>
                        </a:spcAft>
                      </a:pPr>
                      <a:r>
                        <a:rPr lang="en-IN" sz="1100">
                          <a:effectLst/>
                        </a:rPr>
                        <a:t>5</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a:effectLst/>
                        </a:rPr>
                        <a:t>Maintenance of culverts and cause ways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a:effectLst/>
                        </a:rPr>
                        <a:t>4</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77519">
                <a:tc>
                  <a:txBody>
                    <a:bodyPr/>
                    <a:lstStyle/>
                    <a:p>
                      <a:pPr algn="ctr">
                        <a:lnSpc>
                          <a:spcPct val="107000"/>
                        </a:lnSpc>
                        <a:spcAft>
                          <a:spcPts val="0"/>
                        </a:spcAft>
                      </a:pPr>
                      <a:r>
                        <a:rPr lang="en-IN" sz="1100" dirty="0">
                          <a:effectLst/>
                        </a:rPr>
                        <a:t>6</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dirty="0">
                          <a:effectLst/>
                        </a:rPr>
                        <a:t>Maintenance of  </a:t>
                      </a:r>
                      <a:r>
                        <a:rPr lang="en-IN" sz="1100" spc="-20" dirty="0">
                          <a:effectLst/>
                        </a:rPr>
                        <a:t>guard </a:t>
                      </a:r>
                      <a:r>
                        <a:rPr lang="en-IN" sz="1100" dirty="0">
                          <a:effectLst/>
                        </a:rPr>
                        <a:t>rails and parapet rails</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dirty="0">
                          <a:effectLst/>
                        </a:rPr>
                        <a:t>1</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graphicFrame>
        <p:nvGraphicFramePr>
          <p:cNvPr id="107" name="Table 106"/>
          <p:cNvGraphicFramePr>
            <a:graphicFrameLocks noGrp="1"/>
          </p:cNvGraphicFramePr>
          <p:nvPr>
            <p:extLst>
              <p:ext uri="{D42A27DB-BD31-4B8C-83A1-F6EECF244321}">
                <p14:modId xmlns:p14="http://schemas.microsoft.com/office/powerpoint/2010/main" val="3075063945"/>
              </p:ext>
            </p:extLst>
          </p:nvPr>
        </p:nvGraphicFramePr>
        <p:xfrm>
          <a:off x="7608714" y="1714463"/>
          <a:ext cx="3597275" cy="2387602"/>
        </p:xfrm>
        <a:graphic>
          <a:graphicData uri="http://schemas.openxmlformats.org/drawingml/2006/table">
            <a:tbl>
              <a:tblPr firstRow="1" firstCol="1" bandRow="1">
                <a:tableStyleId>{7E9639D4-E3E2-4D34-9284-5A2195B3D0D7}</a:tableStyleId>
              </a:tblPr>
              <a:tblGrid>
                <a:gridCol w="471805">
                  <a:extLst>
                    <a:ext uri="{9D8B030D-6E8A-4147-A177-3AD203B41FA5}">
                      <a16:colId xmlns:a16="http://schemas.microsoft.com/office/drawing/2014/main" xmlns="" val="20000"/>
                    </a:ext>
                  </a:extLst>
                </a:gridCol>
                <a:gridCol w="2609215">
                  <a:extLst>
                    <a:ext uri="{9D8B030D-6E8A-4147-A177-3AD203B41FA5}">
                      <a16:colId xmlns:a16="http://schemas.microsoft.com/office/drawing/2014/main" xmlns="" val="20001"/>
                    </a:ext>
                  </a:extLst>
                </a:gridCol>
                <a:gridCol w="516255">
                  <a:extLst>
                    <a:ext uri="{9D8B030D-6E8A-4147-A177-3AD203B41FA5}">
                      <a16:colId xmlns:a16="http://schemas.microsoft.com/office/drawing/2014/main" xmlns="" val="20002"/>
                    </a:ext>
                  </a:extLst>
                </a:gridCol>
              </a:tblGrid>
              <a:tr h="232494">
                <a:tc>
                  <a:txBody>
                    <a:bodyPr/>
                    <a:lstStyle/>
                    <a:p>
                      <a:pPr>
                        <a:lnSpc>
                          <a:spcPct val="107000"/>
                        </a:lnSpc>
                        <a:spcAft>
                          <a:spcPts val="0"/>
                        </a:spcAft>
                      </a:pPr>
                      <a:r>
                        <a:rPr lang="en-IN" sz="1100" dirty="0" err="1">
                          <a:effectLst/>
                        </a:rPr>
                        <a:t>S.No</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N" sz="1100" dirty="0">
                          <a:effectLst/>
                        </a:rPr>
                        <a:t>Parameters</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dirty="0">
                          <a:effectLst/>
                        </a:rPr>
                        <a:t>Marks</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538777">
                <a:tc>
                  <a:txBody>
                    <a:bodyPr/>
                    <a:lstStyle/>
                    <a:p>
                      <a:pPr algn="ctr">
                        <a:lnSpc>
                          <a:spcPct val="107000"/>
                        </a:lnSpc>
                        <a:spcAft>
                          <a:spcPts val="0"/>
                        </a:spcAft>
                      </a:pPr>
                      <a:r>
                        <a:rPr lang="en-IN" sz="1100" dirty="0">
                          <a:effectLst/>
                        </a:rPr>
                        <a:t>7</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dirty="0">
                          <a:effectLst/>
                        </a:rPr>
                        <a:t>Maintenance of </a:t>
                      </a:r>
                      <a:r>
                        <a:rPr lang="en-IN" sz="1100" dirty="0" smtClean="0">
                          <a:effectLst/>
                        </a:rPr>
                        <a:t>Road </a:t>
                      </a:r>
                      <a:r>
                        <a:rPr lang="en-IN" sz="1100" dirty="0">
                          <a:effectLst/>
                        </a:rPr>
                        <a:t>signs, speed breakers, standing trees adjacent to </a:t>
                      </a:r>
                      <a:r>
                        <a:rPr lang="en-IN" sz="1100" dirty="0" smtClean="0">
                          <a:effectLst/>
                        </a:rPr>
                        <a:t>Road </a:t>
                      </a:r>
                      <a:r>
                        <a:rPr lang="en-IN" sz="1100" dirty="0">
                          <a:effectLst/>
                        </a:rPr>
                        <a:t>wherever required</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dirty="0">
                          <a:effectLst/>
                        </a:rPr>
                        <a:t>2</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59184">
                <a:tc>
                  <a:txBody>
                    <a:bodyPr/>
                    <a:lstStyle/>
                    <a:p>
                      <a:pPr algn="ctr">
                        <a:lnSpc>
                          <a:spcPct val="107000"/>
                        </a:lnSpc>
                        <a:spcAft>
                          <a:spcPts val="0"/>
                        </a:spcAft>
                      </a:pPr>
                      <a:r>
                        <a:rPr lang="en-IN" sz="1100" dirty="0">
                          <a:effectLst/>
                        </a:rPr>
                        <a:t>8</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dirty="0">
                          <a:effectLst/>
                        </a:rPr>
                        <a:t>Maintenance of 200 </a:t>
                      </a:r>
                      <a:r>
                        <a:rPr lang="en-IN" sz="1100" spc="-65" dirty="0">
                          <a:effectLst/>
                        </a:rPr>
                        <a:t>m  </a:t>
                      </a:r>
                      <a:r>
                        <a:rPr lang="en-IN" sz="1100" dirty="0">
                          <a:effectLst/>
                        </a:rPr>
                        <a:t>and Kilo Meter stones</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dirty="0">
                          <a:effectLst/>
                        </a:rPr>
                        <a:t>2</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59184">
                <a:tc>
                  <a:txBody>
                    <a:bodyPr/>
                    <a:lstStyle/>
                    <a:p>
                      <a:pPr algn="ctr">
                        <a:lnSpc>
                          <a:spcPct val="107000"/>
                        </a:lnSpc>
                        <a:spcAft>
                          <a:spcPts val="0"/>
                        </a:spcAft>
                      </a:pPr>
                      <a:r>
                        <a:rPr lang="en-IN" sz="1100">
                          <a:effectLst/>
                        </a:rPr>
                        <a:t>9</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dirty="0">
                          <a:effectLst/>
                        </a:rPr>
                        <a:t>Cutting of branches of trees, shrubs  and trimming of grass and weeds </a:t>
                      </a:r>
                      <a:r>
                        <a:rPr lang="en-IN" sz="1100" dirty="0" err="1">
                          <a:effectLst/>
                        </a:rPr>
                        <a:t>etc</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a:effectLst/>
                        </a:rPr>
                        <a:t>3</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59184">
                <a:tc>
                  <a:txBody>
                    <a:bodyPr/>
                    <a:lstStyle/>
                    <a:p>
                      <a:pPr algn="ctr">
                        <a:lnSpc>
                          <a:spcPct val="107000"/>
                        </a:lnSpc>
                        <a:spcAft>
                          <a:spcPts val="0"/>
                        </a:spcAft>
                      </a:pPr>
                      <a:r>
                        <a:rPr lang="en-IN" sz="1100">
                          <a:effectLst/>
                        </a:rPr>
                        <a:t>10</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dirty="0">
                          <a:effectLst/>
                        </a:rPr>
                        <a:t>White washing  parapets of Works including CD</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a:effectLst/>
                        </a:rPr>
                        <a:t>2</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79593">
                <a:tc>
                  <a:txBody>
                    <a:bodyPr/>
                    <a:lstStyle/>
                    <a:p>
                      <a:pPr algn="ctr">
                        <a:lnSpc>
                          <a:spcPct val="107000"/>
                        </a:lnSpc>
                        <a:spcAft>
                          <a:spcPts val="0"/>
                        </a:spcAft>
                      </a:pPr>
                      <a:r>
                        <a:rPr lang="en-IN" sz="1100">
                          <a:effectLst/>
                        </a:rPr>
                        <a:t>11</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dirty="0">
                          <a:effectLst/>
                        </a:rPr>
                        <a:t>Painting of guard stones</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dirty="0">
                          <a:effectLst/>
                        </a:rPr>
                        <a:t>2</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179593">
                <a:tc>
                  <a:txBody>
                    <a:bodyPr/>
                    <a:lstStyle/>
                    <a:p>
                      <a:pPr algn="ctr">
                        <a:lnSpc>
                          <a:spcPct val="107000"/>
                        </a:lnSpc>
                        <a:spcAft>
                          <a:spcPts val="0"/>
                        </a:spcAft>
                      </a:pPr>
                      <a:r>
                        <a:rPr lang="en-IN" sz="1100">
                          <a:effectLst/>
                        </a:rPr>
                        <a:t>12</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1100">
                          <a:effectLst/>
                        </a:rPr>
                        <a:t>Re-fixing displaced guard stones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dirty="0">
                          <a:effectLst/>
                        </a:rPr>
                        <a:t>1</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179593">
                <a:tc>
                  <a:txBody>
                    <a:bodyPr/>
                    <a:lstStyle/>
                    <a:p>
                      <a:pPr>
                        <a:lnSpc>
                          <a:spcPct val="107000"/>
                        </a:lnSpc>
                        <a:spcAft>
                          <a:spcPts val="0"/>
                        </a:spcAft>
                      </a:pPr>
                      <a:r>
                        <a:rPr lang="en-IN" sz="1100" dirty="0">
                          <a:effectLst/>
                        </a:rPr>
                        <a:t> </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dirty="0">
                          <a:effectLst/>
                        </a:rPr>
                        <a:t>Total</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en-IN" sz="1100" dirty="0">
                          <a:effectLst/>
                        </a:rPr>
                        <a:t>100</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109" name="Rectangle 108"/>
          <p:cNvSpPr/>
          <p:nvPr/>
        </p:nvSpPr>
        <p:spPr>
          <a:xfrm>
            <a:off x="3625404" y="4180229"/>
            <a:ext cx="8526157" cy="1924735"/>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rPr>
              <a:t>Performance Evaluation is Desk Based and has to be done on </a:t>
            </a:r>
            <a:r>
              <a:rPr lang="en-US" sz="1600" dirty="0" smtClean="0">
                <a:solidFill>
                  <a:schemeClr val="tx1"/>
                </a:solidFill>
              </a:rPr>
              <a:t>computer</a:t>
            </a:r>
          </a:p>
          <a:p>
            <a:pPr marL="285750" indent="-285750">
              <a:buFont typeface="Arial" panose="020B0604020202020204" pitchFamily="34" charset="0"/>
              <a:buChar char="•"/>
            </a:pPr>
            <a:r>
              <a:rPr lang="en-US" sz="1600" dirty="0" smtClean="0">
                <a:solidFill>
                  <a:schemeClr val="tx1"/>
                </a:solidFill>
              </a:rPr>
              <a:t>At least one RI(M) should be conducted for doing Performance Evaluation. PE can not be done for only the RI(O)</a:t>
            </a:r>
          </a:p>
          <a:p>
            <a:pPr marL="285750" indent="-285750">
              <a:buFont typeface="Arial" panose="020B0604020202020204" pitchFamily="34" charset="0"/>
              <a:buChar char="•"/>
            </a:pPr>
            <a:r>
              <a:rPr lang="en-US" sz="1600" dirty="0" smtClean="0">
                <a:solidFill>
                  <a:schemeClr val="tx1"/>
                </a:solidFill>
              </a:rPr>
              <a:t>Since the RI(M) has been conducted for every km, so PE will also be conducted for every km and marks will be given to every km of the road</a:t>
            </a:r>
          </a:p>
          <a:p>
            <a:pPr marL="285750" indent="-285750">
              <a:buFont typeface="Arial" panose="020B0604020202020204" pitchFamily="34" charset="0"/>
              <a:buChar char="•"/>
            </a:pPr>
            <a:r>
              <a:rPr lang="en-US" sz="1600" dirty="0" smtClean="0">
                <a:solidFill>
                  <a:schemeClr val="tx1"/>
                </a:solidFill>
              </a:rPr>
              <a:t>Since RI(M) is conducted bi-monthly, so PE should also be done bi-monthly as soon as the RI(M) is conducted</a:t>
            </a:r>
          </a:p>
        </p:txBody>
      </p:sp>
      <p:grpSp>
        <p:nvGrpSpPr>
          <p:cNvPr id="111" name="Group 110"/>
          <p:cNvGrpSpPr/>
          <p:nvPr/>
        </p:nvGrpSpPr>
        <p:grpSpPr>
          <a:xfrm>
            <a:off x="0" y="0"/>
            <a:ext cx="3554569" cy="6858000"/>
            <a:chOff x="0" y="0"/>
            <a:chExt cx="3554569" cy="6858000"/>
          </a:xfrm>
        </p:grpSpPr>
        <p:sp>
          <p:nvSpPr>
            <p:cNvPr id="113" name="Rounded Rectangle 11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114" name="Rounded Rectangle 11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115" name="Rounded Rectangle 114"/>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116" name="Rounded Rectangle 115"/>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117" name="Rounded Rectangle 116"/>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118" name="Rounded Rectangle 117"/>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119" name="Rounded Rectangle 118"/>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120" name="Rounded Rectangle 119"/>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121" name="Rounded Rectangle 12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122" name="Rounded Rectangle 121"/>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123" name="Rounded Rectangle 12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124" name="Rounded Rectangle 12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125" name="Rounded Rectangle 12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126" name="Rounded Rectangle 12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127" name="Straight Arrow Connector 12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9" name="Straight Arrow Connector 12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1" name="Straight Arrow Connector 13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3" name="Straight Arrow Connector 132">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5" name="Straight Arrow Connector 134">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Elbow Connector 136"/>
            <p:cNvCxnSpPr>
              <a:stCxn id="116"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38" name="Elbow Connector 137"/>
            <p:cNvCxnSpPr>
              <a:stCxn id="116"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39" name="Elbow Connector 138"/>
            <p:cNvCxnSpPr>
              <a:stCxn id="122" idx="2"/>
              <a:endCxn id="12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40" name="Elbow Connector 139"/>
            <p:cNvCxnSpPr>
              <a:stCxn id="119" idx="2"/>
              <a:endCxn id="12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41" name="Straight Connector 14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1" name="Elbow Connector 4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646177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pic>
        <p:nvPicPr>
          <p:cNvPr id="101" name="Picture 10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11957" y="463005"/>
            <a:ext cx="350473" cy="360000"/>
          </a:xfrm>
          <a:prstGeom prst="rect">
            <a:avLst/>
          </a:prstGeom>
        </p:spPr>
      </p:pic>
      <p:sp>
        <p:nvSpPr>
          <p:cNvPr id="102" name="Rectangle 101"/>
          <p:cNvSpPr/>
          <p:nvPr/>
        </p:nvSpPr>
        <p:spPr>
          <a:xfrm>
            <a:off x="3885491" y="456397"/>
            <a:ext cx="8160892" cy="400110"/>
          </a:xfrm>
          <a:prstGeom prst="rect">
            <a:avLst/>
          </a:prstGeom>
        </p:spPr>
        <p:txBody>
          <a:bodyPr wrap="square">
            <a:spAutoFit/>
          </a:bodyPr>
          <a:lstStyle/>
          <a:p>
            <a:r>
              <a:rPr lang="en-US" sz="2000" b="1" dirty="0" smtClean="0"/>
              <a:t>Who will do the Performance Evaluation (PE)?</a:t>
            </a:r>
            <a:endParaRPr lang="en-IN" sz="2000" b="1" dirty="0"/>
          </a:p>
        </p:txBody>
      </p:sp>
      <p:sp>
        <p:nvSpPr>
          <p:cNvPr id="2" name="TextBox 1"/>
          <p:cNvSpPr txBox="1"/>
          <p:nvPr/>
        </p:nvSpPr>
        <p:spPr>
          <a:xfrm>
            <a:off x="3625516" y="823005"/>
            <a:ext cx="8472257" cy="1200329"/>
          </a:xfrm>
          <a:prstGeom prst="rect">
            <a:avLst/>
          </a:prstGeom>
          <a:noFill/>
        </p:spPr>
        <p:txBody>
          <a:bodyPr wrap="square" rtlCol="0">
            <a:spAutoFit/>
          </a:bodyPr>
          <a:lstStyle/>
          <a:p>
            <a:pPr marL="285750" indent="-285750">
              <a:buFont typeface="Arial" panose="020B0604020202020204" pitchFamily="34" charset="0"/>
              <a:buChar char="•"/>
            </a:pPr>
            <a:r>
              <a:rPr lang="en-IN" dirty="0" smtClean="0"/>
              <a:t>PIU staff (AE/AM/JE) will initiate the process and will give marks out of 100</a:t>
            </a:r>
          </a:p>
          <a:p>
            <a:pPr marL="285750" indent="-285750">
              <a:buFont typeface="Arial" panose="020B0604020202020204" pitchFamily="34" charset="0"/>
              <a:buChar char="•"/>
            </a:pPr>
            <a:r>
              <a:rPr lang="en-IN" dirty="0" smtClean="0"/>
              <a:t>The marks given by PIU staff will be forwarded to PIU In-charge for finalizing it, he has the option to change the marks given PIU staff</a:t>
            </a:r>
          </a:p>
          <a:p>
            <a:pPr marL="285750" indent="-285750">
              <a:buFont typeface="Arial" panose="020B0604020202020204" pitchFamily="34" charset="0"/>
              <a:buChar char="•"/>
            </a:pPr>
            <a:r>
              <a:rPr lang="en-IN" dirty="0" smtClean="0"/>
              <a:t>The final marks approved by the PIU In-charge will be used for bill processing </a:t>
            </a:r>
            <a:endParaRPr lang="en-IN" dirty="0"/>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889833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a:stretch>
            <a:fillRect/>
          </a:stretch>
        </p:blipFill>
        <p:spPr>
          <a:xfrm>
            <a:off x="3616570" y="1551793"/>
            <a:ext cx="8492190" cy="4613578"/>
          </a:xfrm>
          <a:prstGeom prst="rect">
            <a:avLst/>
          </a:prstGeom>
        </p:spPr>
      </p:pic>
      <p:sp>
        <p:nvSpPr>
          <p:cNvPr id="38" name="Rectangle 37"/>
          <p:cNvSpPr/>
          <p:nvPr/>
        </p:nvSpPr>
        <p:spPr>
          <a:xfrm>
            <a:off x="3575672" y="1007733"/>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 Log in to </a:t>
            </a:r>
            <a:r>
              <a:rPr lang="en-IN" b="1" dirty="0" err="1" smtClean="0"/>
              <a:t>eMARG</a:t>
            </a:r>
            <a:r>
              <a:rPr lang="en-IN" b="1" dirty="0" smtClean="0"/>
              <a:t> with PIU Staff/PIU In-charge Login</a:t>
            </a:r>
            <a:endParaRPr lang="en-IN" b="1" dirty="0"/>
          </a:p>
        </p:txBody>
      </p:sp>
      <p:sp>
        <p:nvSpPr>
          <p:cNvPr id="39" name="Rectangle 38"/>
          <p:cNvSpPr/>
          <p:nvPr/>
        </p:nvSpPr>
        <p:spPr>
          <a:xfrm>
            <a:off x="8336493" y="4325544"/>
            <a:ext cx="497272" cy="34787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40" name="Rectangle 39"/>
          <p:cNvSpPr/>
          <p:nvPr/>
        </p:nvSpPr>
        <p:spPr>
          <a:xfrm>
            <a:off x="3993409" y="620529"/>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1" name="Picture 40"/>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03122" y="607990"/>
            <a:ext cx="402448" cy="413388"/>
          </a:xfrm>
          <a:prstGeom prst="rect">
            <a:avLst/>
          </a:prstGeom>
        </p:spPr>
      </p:pic>
    </p:spTree>
    <p:extLst>
      <p:ext uri="{BB962C8B-B14F-4D97-AF65-F5344CB8AC3E}">
        <p14:creationId xmlns:p14="http://schemas.microsoft.com/office/powerpoint/2010/main" val="301336696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2" name="Rectangle 41"/>
          <p:cNvSpPr/>
          <p:nvPr/>
        </p:nvSpPr>
        <p:spPr>
          <a:xfrm>
            <a:off x="3620835" y="1350737"/>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Step-2: Go to “Inspection”</a:t>
            </a:r>
            <a:endParaRPr lang="en-IN" b="1" dirty="0"/>
          </a:p>
        </p:txBody>
      </p:sp>
      <p:sp>
        <p:nvSpPr>
          <p:cNvPr id="44" name="Rectangle 43"/>
          <p:cNvSpPr/>
          <p:nvPr/>
        </p:nvSpPr>
        <p:spPr>
          <a:xfrm>
            <a:off x="4038572"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5" name="Picture 44"/>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48285" y="493796"/>
            <a:ext cx="402448" cy="413388"/>
          </a:xfrm>
          <a:prstGeom prst="rect">
            <a:avLst/>
          </a:prstGeom>
        </p:spPr>
      </p:pic>
      <p:pic>
        <p:nvPicPr>
          <p:cNvPr id="46" name="Picture 45"/>
          <p:cNvPicPr>
            <a:picLocks noChangeAspect="1"/>
          </p:cNvPicPr>
          <p:nvPr/>
        </p:nvPicPr>
        <p:blipFill>
          <a:blip r:embed="rId3"/>
          <a:stretch>
            <a:fillRect/>
          </a:stretch>
        </p:blipFill>
        <p:spPr>
          <a:xfrm>
            <a:off x="3621391" y="1830178"/>
            <a:ext cx="8561503" cy="3980697"/>
          </a:xfrm>
          <a:prstGeom prst="rect">
            <a:avLst/>
          </a:prstGeom>
        </p:spPr>
      </p:pic>
      <p:sp>
        <p:nvSpPr>
          <p:cNvPr id="47" name="Rectangle 46"/>
          <p:cNvSpPr/>
          <p:nvPr/>
        </p:nvSpPr>
        <p:spPr>
          <a:xfrm>
            <a:off x="3541300" y="3526436"/>
            <a:ext cx="1804423" cy="34787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631466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3634931" y="1744529"/>
            <a:ext cx="8398935" cy="3428970"/>
            <a:chOff x="3605726" y="808686"/>
            <a:chExt cx="8586274" cy="2816216"/>
          </a:xfrm>
        </p:grpSpPr>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726" y="808686"/>
              <a:ext cx="8586274" cy="2816216"/>
            </a:xfrm>
            <a:prstGeom prst="rect">
              <a:avLst/>
            </a:prstGeom>
          </p:spPr>
        </p:pic>
        <p:sp>
          <p:nvSpPr>
            <p:cNvPr id="38" name="Rectangle 37"/>
            <p:cNvSpPr/>
            <p:nvPr/>
          </p:nvSpPr>
          <p:spPr>
            <a:xfrm>
              <a:off x="5447761" y="1615352"/>
              <a:ext cx="1455313" cy="2404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sp>
        <p:nvSpPr>
          <p:cNvPr id="102" name="Rectangle 101">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NIT CREATION (by NMO)</a:t>
            </a:r>
            <a:endParaRPr lang="en-US" sz="2000" b="1" dirty="0">
              <a:solidFill>
                <a:prstClr val="white"/>
              </a:solidFill>
            </a:endParaRPr>
          </a:p>
        </p:txBody>
      </p:sp>
      <p:sp>
        <p:nvSpPr>
          <p:cNvPr id="104" name="TextBox 103"/>
          <p:cNvSpPr txBox="1"/>
          <p:nvPr/>
        </p:nvSpPr>
        <p:spPr>
          <a:xfrm>
            <a:off x="3737027" y="1408020"/>
            <a:ext cx="8296839" cy="369332"/>
          </a:xfrm>
          <a:prstGeom prst="rect">
            <a:avLst/>
          </a:prstGeom>
          <a:noFill/>
        </p:spPr>
        <p:txBody>
          <a:bodyPr wrap="square" rtlCol="0">
            <a:spAutoFit/>
          </a:bodyPr>
          <a:lstStyle/>
          <a:p>
            <a:r>
              <a:rPr lang="en-IN" b="1" dirty="0" smtClean="0"/>
              <a:t>1. </a:t>
            </a:r>
            <a:r>
              <a:rPr lang="en-IN" b="1" dirty="0" err="1" smtClean="0"/>
              <a:t>eMARG</a:t>
            </a:r>
            <a:r>
              <a:rPr lang="en-IN" b="1" dirty="0" smtClean="0"/>
              <a:t> Login of NMO-------&gt;Go to “NIT”-------&gt;Select “Update Maintenance Rates”</a:t>
            </a:r>
            <a:endParaRPr lang="en-IN" b="1" dirty="0"/>
          </a:p>
        </p:txBody>
      </p:sp>
      <p:sp>
        <p:nvSpPr>
          <p:cNvPr id="105" name="Rectangle 104"/>
          <p:cNvSpPr/>
          <p:nvPr/>
        </p:nvSpPr>
        <p:spPr>
          <a:xfrm>
            <a:off x="3644724" y="512448"/>
            <a:ext cx="5996818" cy="723399"/>
          </a:xfrm>
          <a:prstGeom prst="rect">
            <a:avLst/>
          </a:prstGeom>
          <a:solidFill>
            <a:schemeClr val="bg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smtClean="0"/>
              <a:t>STEP </a:t>
            </a:r>
            <a:r>
              <a:rPr lang="en-US" sz="2800" dirty="0"/>
              <a:t>2</a:t>
            </a:r>
            <a:r>
              <a:rPr lang="en-US" sz="2800" dirty="0" smtClean="0"/>
              <a:t>: ENTRY OF MAINTENANCE RATES</a:t>
            </a:r>
          </a:p>
          <a:p>
            <a:pPr marL="342900" indent="-342900">
              <a:buFont typeface="Arial" panose="020B0604020202020204" pitchFamily="34" charset="0"/>
              <a:buChar char="•"/>
            </a:pPr>
            <a:r>
              <a:rPr lang="en-US" sz="2000" dirty="0" smtClean="0"/>
              <a:t>Entering the per km per year rates for 5 years</a:t>
            </a:r>
            <a:endParaRPr lang="en-US" sz="2000" dirty="0"/>
          </a:p>
        </p:txBody>
      </p:sp>
      <p:grpSp>
        <p:nvGrpSpPr>
          <p:cNvPr id="41" name="Group 40"/>
          <p:cNvGrpSpPr/>
          <p:nvPr/>
        </p:nvGrpSpPr>
        <p:grpSpPr>
          <a:xfrm>
            <a:off x="0" y="0"/>
            <a:ext cx="3554569" cy="6858000"/>
            <a:chOff x="0" y="0"/>
            <a:chExt cx="3554569" cy="6858000"/>
          </a:xfrm>
        </p:grpSpPr>
        <p:sp>
          <p:nvSpPr>
            <p:cNvPr id="53" name="Rounded Rectangle 5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5" name="Rounded Rectangle 54"/>
            <p:cNvSpPr/>
            <p:nvPr/>
          </p:nvSpPr>
          <p:spPr>
            <a:xfrm>
              <a:off x="1068945" y="617534"/>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FREEZING</a:t>
              </a:r>
              <a:endParaRPr lang="en-US" sz="1200" dirty="0"/>
            </a:p>
          </p:txBody>
        </p:sp>
        <p:sp>
          <p:nvSpPr>
            <p:cNvPr id="56" name="Rounded Rectangle 55"/>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7" name="Rounded Rectangle 56"/>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58" name="Rounded Rectangle 57"/>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59" name="Rounded Rectangle 58"/>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0" name="Rounded Rectangle 59"/>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1" name="Rounded Rectangle 60"/>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2" name="Rounded Rectangle 61"/>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3" name="Rounded Rectangle 6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4" name="Rounded Rectangle 6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8" name="Rounded Rectangle 67"/>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1" name="Rounded Rectangle 7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3" name="Rounded Rectangle 7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Elbow Connector 88"/>
            <p:cNvCxnSpPr>
              <a:stCxn id="5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5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63" idx="2"/>
              <a:endCxn id="6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60" idx="2"/>
              <a:endCxn id="6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6" name="Straight Connector 105"/>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2" name="Elbow Connector 41"/>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456533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9" name="Rectangle 38"/>
          <p:cNvSpPr/>
          <p:nvPr/>
        </p:nvSpPr>
        <p:spPr>
          <a:xfrm>
            <a:off x="3682691" y="112213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Step-3: Go to “performance Evaluation------&gt;DLP Maintenance”</a:t>
            </a:r>
            <a:endParaRPr lang="en-IN" b="1" dirty="0"/>
          </a:p>
        </p:txBody>
      </p:sp>
      <p:sp>
        <p:nvSpPr>
          <p:cNvPr id="40" name="Rectangle 39"/>
          <p:cNvSpPr/>
          <p:nvPr/>
        </p:nvSpPr>
        <p:spPr>
          <a:xfrm>
            <a:off x="4100428"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1" name="Picture 4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710141" y="493796"/>
            <a:ext cx="402448" cy="413388"/>
          </a:xfrm>
          <a:prstGeom prst="rect">
            <a:avLst/>
          </a:prstGeom>
        </p:spPr>
      </p:pic>
      <p:pic>
        <p:nvPicPr>
          <p:cNvPr id="48" name="Picture 47"/>
          <p:cNvPicPr>
            <a:picLocks noChangeAspect="1"/>
          </p:cNvPicPr>
          <p:nvPr/>
        </p:nvPicPr>
        <p:blipFill rotWithShape="1">
          <a:blip r:embed="rId3"/>
          <a:srcRect t="12924" b="30971"/>
          <a:stretch/>
        </p:blipFill>
        <p:spPr>
          <a:xfrm>
            <a:off x="3683247" y="1601579"/>
            <a:ext cx="8386833" cy="3845859"/>
          </a:xfrm>
          <a:prstGeom prst="rect">
            <a:avLst/>
          </a:prstGeom>
        </p:spPr>
      </p:pic>
      <p:sp>
        <p:nvSpPr>
          <p:cNvPr id="49" name="Rectangle 48"/>
          <p:cNvSpPr/>
          <p:nvPr/>
        </p:nvSpPr>
        <p:spPr>
          <a:xfrm>
            <a:off x="3636192" y="1926593"/>
            <a:ext cx="2500562" cy="827319"/>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9666197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2" name="Rectangle 41"/>
          <p:cNvSpPr/>
          <p:nvPr/>
        </p:nvSpPr>
        <p:spPr>
          <a:xfrm>
            <a:off x="3624566" y="112213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Step-4: Select “State”</a:t>
            </a:r>
            <a:endParaRPr lang="en-IN" b="1" dirty="0"/>
          </a:p>
        </p:txBody>
      </p:sp>
      <p:sp>
        <p:nvSpPr>
          <p:cNvPr id="44" name="Rectangle 43"/>
          <p:cNvSpPr/>
          <p:nvPr/>
        </p:nvSpPr>
        <p:spPr>
          <a:xfrm>
            <a:off x="4042303"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5" name="Picture 44"/>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52016" y="493796"/>
            <a:ext cx="402448" cy="413388"/>
          </a:xfrm>
          <a:prstGeom prst="rect">
            <a:avLst/>
          </a:prstGeom>
        </p:spPr>
      </p:pic>
      <p:pic>
        <p:nvPicPr>
          <p:cNvPr id="46" name="Picture 45"/>
          <p:cNvPicPr>
            <a:picLocks noChangeAspect="1"/>
          </p:cNvPicPr>
          <p:nvPr/>
        </p:nvPicPr>
        <p:blipFill>
          <a:blip r:embed="rId3"/>
          <a:stretch>
            <a:fillRect/>
          </a:stretch>
        </p:blipFill>
        <p:spPr>
          <a:xfrm>
            <a:off x="3894063" y="1579338"/>
            <a:ext cx="8161950" cy="4579873"/>
          </a:xfrm>
          <a:prstGeom prst="rect">
            <a:avLst/>
          </a:prstGeom>
        </p:spPr>
      </p:pic>
      <p:sp>
        <p:nvSpPr>
          <p:cNvPr id="47" name="Rectangle 46"/>
          <p:cNvSpPr/>
          <p:nvPr/>
        </p:nvSpPr>
        <p:spPr>
          <a:xfrm>
            <a:off x="4190490" y="3203707"/>
            <a:ext cx="2332298" cy="38665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62252526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9" name="Rectangle 38"/>
          <p:cNvSpPr/>
          <p:nvPr/>
        </p:nvSpPr>
        <p:spPr>
          <a:xfrm>
            <a:off x="4044777"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0" name="Picture 39"/>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54490" y="493796"/>
            <a:ext cx="402448" cy="413388"/>
          </a:xfrm>
          <a:prstGeom prst="rect">
            <a:avLst/>
          </a:prstGeom>
        </p:spPr>
      </p:pic>
      <p:pic>
        <p:nvPicPr>
          <p:cNvPr id="41" name="Picture 40"/>
          <p:cNvPicPr>
            <a:picLocks noChangeAspect="1"/>
          </p:cNvPicPr>
          <p:nvPr/>
        </p:nvPicPr>
        <p:blipFill rotWithShape="1">
          <a:blip r:embed="rId3"/>
          <a:srcRect t="13709" b="14688"/>
          <a:stretch/>
        </p:blipFill>
        <p:spPr>
          <a:xfrm>
            <a:off x="3788961" y="1579338"/>
            <a:ext cx="8281120" cy="4982827"/>
          </a:xfrm>
          <a:prstGeom prst="rect">
            <a:avLst/>
          </a:prstGeom>
        </p:spPr>
      </p:pic>
    </p:spTree>
    <p:extLst>
      <p:ext uri="{BB962C8B-B14F-4D97-AF65-F5344CB8AC3E}">
        <p14:creationId xmlns:p14="http://schemas.microsoft.com/office/powerpoint/2010/main" val="9271393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7" name="Rectangle 36"/>
          <p:cNvSpPr/>
          <p:nvPr/>
        </p:nvSpPr>
        <p:spPr>
          <a:xfrm>
            <a:off x="3646694" y="112213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Step-5: Select “District”</a:t>
            </a:r>
            <a:endParaRPr lang="en-IN" b="1" dirty="0"/>
          </a:p>
        </p:txBody>
      </p:sp>
      <p:sp>
        <p:nvSpPr>
          <p:cNvPr id="38" name="Rectangle 37"/>
          <p:cNvSpPr/>
          <p:nvPr/>
        </p:nvSpPr>
        <p:spPr>
          <a:xfrm>
            <a:off x="4064431"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2" name="Picture 41"/>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4144" y="493796"/>
            <a:ext cx="402448" cy="413388"/>
          </a:xfrm>
          <a:prstGeom prst="rect">
            <a:avLst/>
          </a:prstGeom>
        </p:spPr>
      </p:pic>
      <p:pic>
        <p:nvPicPr>
          <p:cNvPr id="44" name="Picture 43"/>
          <p:cNvPicPr>
            <a:picLocks noChangeAspect="1"/>
          </p:cNvPicPr>
          <p:nvPr/>
        </p:nvPicPr>
        <p:blipFill>
          <a:blip r:embed="rId3"/>
          <a:stretch>
            <a:fillRect/>
          </a:stretch>
        </p:blipFill>
        <p:spPr>
          <a:xfrm>
            <a:off x="3689454" y="1568749"/>
            <a:ext cx="8380627" cy="4173766"/>
          </a:xfrm>
          <a:prstGeom prst="rect">
            <a:avLst/>
          </a:prstGeom>
        </p:spPr>
      </p:pic>
      <p:sp>
        <p:nvSpPr>
          <p:cNvPr id="45" name="Rectangle 44"/>
          <p:cNvSpPr/>
          <p:nvPr/>
        </p:nvSpPr>
        <p:spPr>
          <a:xfrm>
            <a:off x="6822831" y="3367553"/>
            <a:ext cx="2025747" cy="38665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3877452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9" name="Rectangle 38"/>
          <p:cNvSpPr/>
          <p:nvPr/>
        </p:nvSpPr>
        <p:spPr>
          <a:xfrm>
            <a:off x="4060088"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0" name="Picture 39"/>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69801" y="493796"/>
            <a:ext cx="402448" cy="413388"/>
          </a:xfrm>
          <a:prstGeom prst="rect">
            <a:avLst/>
          </a:prstGeom>
        </p:spPr>
      </p:pic>
      <p:pic>
        <p:nvPicPr>
          <p:cNvPr id="41" name="Picture 40"/>
          <p:cNvPicPr>
            <a:picLocks noChangeAspect="1"/>
          </p:cNvPicPr>
          <p:nvPr/>
        </p:nvPicPr>
        <p:blipFill rotWithShape="1">
          <a:blip r:embed="rId3"/>
          <a:srcRect t="13511" b="14689"/>
          <a:stretch/>
        </p:blipFill>
        <p:spPr>
          <a:xfrm>
            <a:off x="3642907" y="1579338"/>
            <a:ext cx="8441241" cy="4921624"/>
          </a:xfrm>
          <a:prstGeom prst="rect">
            <a:avLst/>
          </a:prstGeom>
        </p:spPr>
      </p:pic>
    </p:spTree>
    <p:extLst>
      <p:ext uri="{BB962C8B-B14F-4D97-AF65-F5344CB8AC3E}">
        <p14:creationId xmlns:p14="http://schemas.microsoft.com/office/powerpoint/2010/main" val="328812630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7" name="Rectangle 36"/>
          <p:cNvSpPr/>
          <p:nvPr/>
        </p:nvSpPr>
        <p:spPr>
          <a:xfrm>
            <a:off x="3618556" y="112213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Step-6: Select “Package No.”</a:t>
            </a:r>
            <a:endParaRPr lang="en-IN" b="1" dirty="0"/>
          </a:p>
        </p:txBody>
      </p:sp>
      <p:sp>
        <p:nvSpPr>
          <p:cNvPr id="38" name="Rectangle 37"/>
          <p:cNvSpPr/>
          <p:nvPr/>
        </p:nvSpPr>
        <p:spPr>
          <a:xfrm>
            <a:off x="4036293"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2" name="Picture 41"/>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46006" y="493796"/>
            <a:ext cx="402448" cy="413388"/>
          </a:xfrm>
          <a:prstGeom prst="rect">
            <a:avLst/>
          </a:prstGeom>
        </p:spPr>
      </p:pic>
      <p:pic>
        <p:nvPicPr>
          <p:cNvPr id="44" name="Picture 43"/>
          <p:cNvPicPr>
            <a:picLocks noChangeAspect="1"/>
          </p:cNvPicPr>
          <p:nvPr/>
        </p:nvPicPr>
        <p:blipFill>
          <a:blip r:embed="rId3"/>
          <a:stretch>
            <a:fillRect/>
          </a:stretch>
        </p:blipFill>
        <p:spPr>
          <a:xfrm>
            <a:off x="3646006" y="1601579"/>
            <a:ext cx="8505637" cy="4199264"/>
          </a:xfrm>
          <a:prstGeom prst="rect">
            <a:avLst/>
          </a:prstGeom>
        </p:spPr>
      </p:pic>
      <p:sp>
        <p:nvSpPr>
          <p:cNvPr id="45" name="Rectangle 44"/>
          <p:cNvSpPr/>
          <p:nvPr/>
        </p:nvSpPr>
        <p:spPr>
          <a:xfrm>
            <a:off x="9202630" y="3234946"/>
            <a:ext cx="2459488" cy="38665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0248823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9" name="Rectangle 38"/>
          <p:cNvSpPr/>
          <p:nvPr/>
        </p:nvSpPr>
        <p:spPr>
          <a:xfrm>
            <a:off x="4065677"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0" name="Picture 39"/>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5390" y="493796"/>
            <a:ext cx="402448" cy="413388"/>
          </a:xfrm>
          <a:prstGeom prst="rect">
            <a:avLst/>
          </a:prstGeom>
        </p:spPr>
      </p:pic>
      <p:pic>
        <p:nvPicPr>
          <p:cNvPr id="41" name="Picture 40"/>
          <p:cNvPicPr>
            <a:picLocks noChangeAspect="1"/>
          </p:cNvPicPr>
          <p:nvPr/>
        </p:nvPicPr>
        <p:blipFill rotWithShape="1">
          <a:blip r:embed="rId3"/>
          <a:srcRect t="13511" b="10765"/>
          <a:stretch/>
        </p:blipFill>
        <p:spPr>
          <a:xfrm>
            <a:off x="3676632" y="1391080"/>
            <a:ext cx="8421584" cy="5190565"/>
          </a:xfrm>
          <a:prstGeom prst="rect">
            <a:avLst/>
          </a:prstGeom>
        </p:spPr>
      </p:pic>
    </p:spTree>
    <p:extLst>
      <p:ext uri="{BB962C8B-B14F-4D97-AF65-F5344CB8AC3E}">
        <p14:creationId xmlns:p14="http://schemas.microsoft.com/office/powerpoint/2010/main" val="109706948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7" name="Rectangle 36"/>
          <p:cNvSpPr/>
          <p:nvPr/>
        </p:nvSpPr>
        <p:spPr>
          <a:xfrm>
            <a:off x="3679031" y="1068449"/>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Step-7: Select “Road Name”</a:t>
            </a:r>
            <a:endParaRPr lang="en-IN" b="1" dirty="0"/>
          </a:p>
        </p:txBody>
      </p:sp>
      <p:sp>
        <p:nvSpPr>
          <p:cNvPr id="38" name="Rectangle 37"/>
          <p:cNvSpPr/>
          <p:nvPr/>
        </p:nvSpPr>
        <p:spPr>
          <a:xfrm>
            <a:off x="4096768" y="600563"/>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2" name="Picture 41"/>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706481" y="588024"/>
            <a:ext cx="402448" cy="413388"/>
          </a:xfrm>
          <a:prstGeom prst="rect">
            <a:avLst/>
          </a:prstGeom>
        </p:spPr>
      </p:pic>
      <p:pic>
        <p:nvPicPr>
          <p:cNvPr id="44" name="Picture 43"/>
          <p:cNvPicPr>
            <a:picLocks noChangeAspect="1"/>
          </p:cNvPicPr>
          <p:nvPr/>
        </p:nvPicPr>
        <p:blipFill>
          <a:blip r:embed="rId3"/>
          <a:stretch>
            <a:fillRect/>
          </a:stretch>
        </p:blipFill>
        <p:spPr>
          <a:xfrm>
            <a:off x="3670481" y="1592686"/>
            <a:ext cx="8413667" cy="4563434"/>
          </a:xfrm>
          <a:prstGeom prst="rect">
            <a:avLst/>
          </a:prstGeom>
        </p:spPr>
      </p:pic>
      <p:sp>
        <p:nvSpPr>
          <p:cNvPr id="45" name="Rectangle 44"/>
          <p:cNvSpPr/>
          <p:nvPr/>
        </p:nvSpPr>
        <p:spPr>
          <a:xfrm>
            <a:off x="4062210" y="3669397"/>
            <a:ext cx="2782343" cy="38665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72869004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9" name="Rectangle 38"/>
          <p:cNvSpPr/>
          <p:nvPr/>
        </p:nvSpPr>
        <p:spPr>
          <a:xfrm>
            <a:off x="4087662" y="527479"/>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0" name="Picture 39"/>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97375" y="514940"/>
            <a:ext cx="402448" cy="413388"/>
          </a:xfrm>
          <a:prstGeom prst="rect">
            <a:avLst/>
          </a:prstGeom>
        </p:spPr>
      </p:pic>
      <p:pic>
        <p:nvPicPr>
          <p:cNvPr id="41" name="Picture 40"/>
          <p:cNvPicPr>
            <a:picLocks noChangeAspect="1"/>
          </p:cNvPicPr>
          <p:nvPr/>
        </p:nvPicPr>
        <p:blipFill rotWithShape="1">
          <a:blip r:embed="rId3"/>
          <a:srcRect t="13315" b="15277"/>
          <a:stretch/>
        </p:blipFill>
        <p:spPr>
          <a:xfrm>
            <a:off x="3670481" y="1519602"/>
            <a:ext cx="8399599" cy="4894729"/>
          </a:xfrm>
          <a:prstGeom prst="rect">
            <a:avLst/>
          </a:prstGeom>
        </p:spPr>
      </p:pic>
    </p:spTree>
    <p:extLst>
      <p:ext uri="{BB962C8B-B14F-4D97-AF65-F5344CB8AC3E}">
        <p14:creationId xmlns:p14="http://schemas.microsoft.com/office/powerpoint/2010/main" val="76518854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7" name="Rectangle 36"/>
          <p:cNvSpPr/>
          <p:nvPr/>
        </p:nvSpPr>
        <p:spPr>
          <a:xfrm>
            <a:off x="3644167" y="911810"/>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Step-8: Select “Bill Period”</a:t>
            </a:r>
            <a:endParaRPr lang="en-IN" b="1" dirty="0"/>
          </a:p>
        </p:txBody>
      </p:sp>
      <p:sp>
        <p:nvSpPr>
          <p:cNvPr id="38" name="Rectangle 37"/>
          <p:cNvSpPr/>
          <p:nvPr/>
        </p:nvSpPr>
        <p:spPr>
          <a:xfrm>
            <a:off x="4061904" y="524606"/>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2" name="Picture 41"/>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1617" y="512067"/>
            <a:ext cx="402448" cy="413388"/>
          </a:xfrm>
          <a:prstGeom prst="rect">
            <a:avLst/>
          </a:prstGeom>
        </p:spPr>
      </p:pic>
      <p:pic>
        <p:nvPicPr>
          <p:cNvPr id="44" name="Picture 43"/>
          <p:cNvPicPr>
            <a:picLocks noChangeAspect="1"/>
          </p:cNvPicPr>
          <p:nvPr/>
        </p:nvPicPr>
        <p:blipFill rotWithShape="1">
          <a:blip r:embed="rId3"/>
          <a:srcRect b="24103"/>
          <a:stretch/>
        </p:blipFill>
        <p:spPr>
          <a:xfrm>
            <a:off x="3644723" y="1503569"/>
            <a:ext cx="8425357" cy="4203095"/>
          </a:xfrm>
          <a:prstGeom prst="rect">
            <a:avLst/>
          </a:prstGeom>
        </p:spPr>
      </p:pic>
      <p:sp>
        <p:nvSpPr>
          <p:cNvPr id="45" name="Rectangle 44"/>
          <p:cNvSpPr/>
          <p:nvPr/>
        </p:nvSpPr>
        <p:spPr>
          <a:xfrm>
            <a:off x="3816260" y="4317811"/>
            <a:ext cx="3660305" cy="38665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459903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NIT CREATION (by NMO)</a:t>
            </a:r>
            <a:endParaRPr lang="en-US" sz="2000" b="1" dirty="0">
              <a:solidFill>
                <a:prstClr val="white"/>
              </a:solidFill>
            </a:endParaRPr>
          </a:p>
        </p:txBody>
      </p:sp>
      <p:pic>
        <p:nvPicPr>
          <p:cNvPr id="5" name="Picture 4"/>
          <p:cNvPicPr>
            <a:picLocks noChangeAspect="1"/>
          </p:cNvPicPr>
          <p:nvPr/>
        </p:nvPicPr>
        <p:blipFill rotWithShape="1">
          <a:blip r:embed="rId2"/>
          <a:srcRect b="19261"/>
          <a:stretch/>
        </p:blipFill>
        <p:spPr>
          <a:xfrm>
            <a:off x="3715994" y="1035301"/>
            <a:ext cx="8001000" cy="3175008"/>
          </a:xfrm>
          <a:prstGeom prst="rect">
            <a:avLst/>
          </a:prstGeom>
        </p:spPr>
      </p:pic>
      <p:sp>
        <p:nvSpPr>
          <p:cNvPr id="6" name="Rectangle 5"/>
          <p:cNvSpPr/>
          <p:nvPr/>
        </p:nvSpPr>
        <p:spPr>
          <a:xfrm>
            <a:off x="5020495" y="713280"/>
            <a:ext cx="5643661" cy="400110"/>
          </a:xfrm>
          <a:prstGeom prst="rect">
            <a:avLst/>
          </a:prstGeom>
        </p:spPr>
        <p:txBody>
          <a:bodyPr wrap="none">
            <a:spAutoFit/>
          </a:bodyPr>
          <a:lstStyle/>
          <a:p>
            <a:pPr>
              <a:defRPr/>
            </a:pPr>
            <a:r>
              <a:rPr lang="en-US" sz="2000" b="1" dirty="0" smtClean="0">
                <a:latin typeface="Times New Roman" pitchFamily="18" charset="0"/>
                <a:cs typeface="Times New Roman" pitchFamily="18" charset="0"/>
              </a:rPr>
              <a:t>2. Select </a:t>
            </a:r>
            <a:r>
              <a:rPr lang="en-US" sz="2000" b="1" dirty="0">
                <a:latin typeface="Times New Roman" pitchFamily="18" charset="0"/>
                <a:cs typeface="Times New Roman" pitchFamily="18" charset="0"/>
              </a:rPr>
              <a:t>NIT No. from Drop down and enter rates</a:t>
            </a:r>
          </a:p>
        </p:txBody>
      </p:sp>
      <p:sp>
        <p:nvSpPr>
          <p:cNvPr id="7" name="Rectangle 6"/>
          <p:cNvSpPr/>
          <p:nvPr/>
        </p:nvSpPr>
        <p:spPr>
          <a:xfrm>
            <a:off x="3715994" y="4322899"/>
            <a:ext cx="8001000" cy="1200329"/>
          </a:xfrm>
          <a:prstGeom prst="rect">
            <a:avLst/>
          </a:prstGeom>
        </p:spPr>
        <p:txBody>
          <a:bodyPr wrap="square">
            <a:spAutoFit/>
          </a:bodyPr>
          <a:lstStyle/>
          <a:p>
            <a:pPr>
              <a:defRPr/>
            </a:pPr>
            <a:r>
              <a:rPr lang="en-US" b="1" dirty="0" smtClean="0">
                <a:latin typeface="Times New Roman" pitchFamily="18" charset="0"/>
                <a:cs typeface="Times New Roman" pitchFamily="18" charset="0"/>
              </a:rPr>
              <a:t>NOTE:</a:t>
            </a:r>
          </a:p>
          <a:p>
            <a:pPr>
              <a:defRPr/>
            </a:pPr>
            <a:r>
              <a:rPr lang="en-US" b="1" dirty="0" smtClean="0">
                <a:latin typeface="Times New Roman" pitchFamily="18" charset="0"/>
                <a:cs typeface="Times New Roman" pitchFamily="18" charset="0"/>
              </a:rPr>
              <a:t>If the per km rates are not fixed already in the contract and if only final lump sum amount for every year is fixed then please divide the lump sum rates by the sanctioned length of the package for which NIT is being entered</a:t>
            </a:r>
            <a:endParaRPr lang="en-US" b="1" dirty="0">
              <a:latin typeface="Times New Roman" pitchFamily="18" charset="0"/>
              <a:cs typeface="Times New Roman" pitchFamily="18" charset="0"/>
            </a:endParaRPr>
          </a:p>
        </p:txBody>
      </p:sp>
      <p:sp>
        <p:nvSpPr>
          <p:cNvPr id="98" name="Rectangle 97"/>
          <p:cNvSpPr/>
          <p:nvPr/>
        </p:nvSpPr>
        <p:spPr>
          <a:xfrm>
            <a:off x="5541487" y="2387568"/>
            <a:ext cx="1260000" cy="28800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9" name="Rectangle 98"/>
          <p:cNvSpPr/>
          <p:nvPr/>
        </p:nvSpPr>
        <p:spPr>
          <a:xfrm>
            <a:off x="5924282" y="3517889"/>
            <a:ext cx="4376165" cy="69242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2" name="Group 51"/>
          <p:cNvGrpSpPr/>
          <p:nvPr/>
        </p:nvGrpSpPr>
        <p:grpSpPr>
          <a:xfrm>
            <a:off x="0" y="0"/>
            <a:ext cx="3554569" cy="6858000"/>
            <a:chOff x="0" y="0"/>
            <a:chExt cx="3554569" cy="6858000"/>
          </a:xfrm>
        </p:grpSpPr>
        <p:sp>
          <p:nvSpPr>
            <p:cNvPr id="55" name="Rounded Rectangle 54"/>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6" name="Rounded Rectangle 55"/>
            <p:cNvSpPr/>
            <p:nvPr/>
          </p:nvSpPr>
          <p:spPr>
            <a:xfrm>
              <a:off x="1068945" y="617534"/>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FREEZING</a:t>
              </a:r>
              <a:endParaRPr lang="en-US" sz="1200" dirty="0"/>
            </a:p>
          </p:txBody>
        </p:sp>
        <p:sp>
          <p:nvSpPr>
            <p:cNvPr id="57" name="Rounded Rectangle 56"/>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8" name="Rounded Rectangle 57"/>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59" name="Rounded Rectangle 58"/>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0" name="Rounded Rectangle 59"/>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1" name="Rounded Rectangle 60"/>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2" name="Rounded Rectangle 61"/>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3" name="Rounded Rectangle 6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4" name="Rounded Rectangle 6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8" name="Rounded Rectangle 67"/>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1" name="Rounded Rectangle 7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3" name="Rounded Rectangle 7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4" name="Rounded Rectangle 7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p:cNvCxnSpPr>
              <a:stCxn id="58"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58"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4" idx="2"/>
              <a:endCxn id="68"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61" idx="2"/>
              <a:endCxn id="68"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Straight Connector 10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1" name="Elbow Connector 4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63577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9" name="Rectangle 38"/>
          <p:cNvSpPr/>
          <p:nvPr/>
        </p:nvSpPr>
        <p:spPr>
          <a:xfrm>
            <a:off x="3670481" y="1103905"/>
            <a:ext cx="8371464" cy="545297"/>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NOTE: By default Bi</a:t>
            </a:r>
            <a:r>
              <a:rPr lang="en-IN" b="1" dirty="0"/>
              <a:t>-</a:t>
            </a:r>
            <a:r>
              <a:rPr lang="en-IN" b="1" dirty="0" smtClean="0"/>
              <a:t>monthly bill periods will have to be selected one by one in sequential order</a:t>
            </a:r>
          </a:p>
        </p:txBody>
      </p:sp>
      <p:sp>
        <p:nvSpPr>
          <p:cNvPr id="40" name="Rectangle 39"/>
          <p:cNvSpPr/>
          <p:nvPr/>
        </p:nvSpPr>
        <p:spPr>
          <a:xfrm>
            <a:off x="4088218" y="528444"/>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41" name="Picture 4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97931" y="515905"/>
            <a:ext cx="402448" cy="413388"/>
          </a:xfrm>
          <a:prstGeom prst="rect">
            <a:avLst/>
          </a:prstGeom>
        </p:spPr>
      </p:pic>
      <p:pic>
        <p:nvPicPr>
          <p:cNvPr id="46" name="Picture 45"/>
          <p:cNvPicPr>
            <a:picLocks noChangeAspect="1"/>
          </p:cNvPicPr>
          <p:nvPr/>
        </p:nvPicPr>
        <p:blipFill rotWithShape="1">
          <a:blip r:embed="rId3"/>
          <a:srcRect t="27832" b="8607"/>
          <a:stretch/>
        </p:blipFill>
        <p:spPr>
          <a:xfrm>
            <a:off x="3684484" y="1810569"/>
            <a:ext cx="8357461" cy="4356847"/>
          </a:xfrm>
          <a:prstGeom prst="rect">
            <a:avLst/>
          </a:prstGeom>
        </p:spPr>
      </p:pic>
    </p:spTree>
    <p:extLst>
      <p:ext uri="{BB962C8B-B14F-4D97-AF65-F5344CB8AC3E}">
        <p14:creationId xmlns:p14="http://schemas.microsoft.com/office/powerpoint/2010/main" val="8336901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a:stretch>
            <a:fillRect/>
          </a:stretch>
        </p:blipFill>
        <p:spPr>
          <a:xfrm>
            <a:off x="3644723" y="865676"/>
            <a:ext cx="8404979" cy="2157046"/>
          </a:xfrm>
          <a:prstGeom prst="rect">
            <a:avLst/>
          </a:prstGeom>
        </p:spPr>
      </p:pic>
      <p:sp>
        <p:nvSpPr>
          <p:cNvPr id="42" name="Rectangle 41"/>
          <p:cNvSpPr/>
          <p:nvPr/>
        </p:nvSpPr>
        <p:spPr>
          <a:xfrm>
            <a:off x="3589798" y="463234"/>
            <a:ext cx="8189826" cy="330143"/>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There will be two possibilities for the selected bill period:</a:t>
            </a:r>
          </a:p>
        </p:txBody>
      </p:sp>
      <p:sp>
        <p:nvSpPr>
          <p:cNvPr id="44" name="Rectangle 43"/>
          <p:cNvSpPr/>
          <p:nvPr/>
        </p:nvSpPr>
        <p:spPr>
          <a:xfrm>
            <a:off x="7299049" y="2146635"/>
            <a:ext cx="2288704" cy="38665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45" name="Rectangle 44"/>
          <p:cNvSpPr/>
          <p:nvPr/>
        </p:nvSpPr>
        <p:spPr>
          <a:xfrm>
            <a:off x="6178605" y="3700802"/>
            <a:ext cx="1970830" cy="1542744"/>
          </a:xfrm>
          <a:prstGeom prst="rect">
            <a:avLst/>
          </a:prstGeom>
          <a:solidFill>
            <a:schemeClr val="bg1">
              <a:lumMod val="95000"/>
            </a:schemeClr>
          </a:solidFill>
          <a:ln w="2857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1. RI(M) is conducted in the scheduled date</a:t>
            </a:r>
          </a:p>
        </p:txBody>
      </p:sp>
      <p:sp>
        <p:nvSpPr>
          <p:cNvPr id="47" name="Rectangle 46"/>
          <p:cNvSpPr/>
          <p:nvPr/>
        </p:nvSpPr>
        <p:spPr>
          <a:xfrm>
            <a:off x="9450204" y="3661810"/>
            <a:ext cx="1970830" cy="1542744"/>
          </a:xfrm>
          <a:prstGeom prst="rect">
            <a:avLst/>
          </a:prstGeom>
          <a:solidFill>
            <a:schemeClr val="bg1">
              <a:lumMod val="95000"/>
            </a:schemeClr>
          </a:solidFill>
          <a:ln w="2857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2. RI(M) is not conducted in the scheduled date</a:t>
            </a:r>
          </a:p>
        </p:txBody>
      </p:sp>
      <p:cxnSp>
        <p:nvCxnSpPr>
          <p:cNvPr id="6" name="Straight Connector 5"/>
          <p:cNvCxnSpPr>
            <a:stCxn id="44" idx="2"/>
          </p:cNvCxnSpPr>
          <p:nvPr/>
        </p:nvCxnSpPr>
        <p:spPr>
          <a:xfrm>
            <a:off x="8443401" y="2533293"/>
            <a:ext cx="0" cy="876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164020" y="3410213"/>
            <a:ext cx="127938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8429953" y="3410213"/>
            <a:ext cx="187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177467" y="3412086"/>
            <a:ext cx="0" cy="2752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0301667" y="3401638"/>
            <a:ext cx="0" cy="2752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7201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a:stretch>
            <a:fillRect/>
          </a:stretch>
        </p:blipFill>
        <p:spPr>
          <a:xfrm>
            <a:off x="3696404" y="423565"/>
            <a:ext cx="8404979" cy="2157046"/>
          </a:xfrm>
          <a:prstGeom prst="rect">
            <a:avLst/>
          </a:prstGeom>
        </p:spPr>
      </p:pic>
      <p:sp>
        <p:nvSpPr>
          <p:cNvPr id="44" name="Rectangle 43"/>
          <p:cNvSpPr/>
          <p:nvPr/>
        </p:nvSpPr>
        <p:spPr>
          <a:xfrm>
            <a:off x="7366284" y="1733433"/>
            <a:ext cx="2288704" cy="38665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45" name="Rectangle 44"/>
          <p:cNvSpPr/>
          <p:nvPr/>
        </p:nvSpPr>
        <p:spPr>
          <a:xfrm>
            <a:off x="3696404" y="3023847"/>
            <a:ext cx="8404979" cy="2960094"/>
          </a:xfrm>
          <a:prstGeom prst="rect">
            <a:avLst/>
          </a:prstGeom>
          <a:solidFill>
            <a:schemeClr val="bg1">
              <a:lumMod val="95000"/>
            </a:schemeClr>
          </a:solidFill>
          <a:ln w="2857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6000" b="1" u="sng" dirty="0" smtClean="0"/>
              <a:t>Case-1</a:t>
            </a:r>
          </a:p>
          <a:p>
            <a:r>
              <a:rPr lang="en-IN" sz="6000" b="1" dirty="0" smtClean="0"/>
              <a:t>RI(M) is conducted in the scheduled date</a:t>
            </a:r>
          </a:p>
        </p:txBody>
      </p:sp>
      <p:cxnSp>
        <p:nvCxnSpPr>
          <p:cNvPr id="6" name="Straight Connector 5"/>
          <p:cNvCxnSpPr>
            <a:stCxn id="44" idx="2"/>
          </p:cNvCxnSpPr>
          <p:nvPr/>
        </p:nvCxnSpPr>
        <p:spPr>
          <a:xfrm>
            <a:off x="8510636" y="2120091"/>
            <a:ext cx="0" cy="876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97367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6" name="Rectangle 45"/>
          <p:cNvSpPr/>
          <p:nvPr/>
        </p:nvSpPr>
        <p:spPr>
          <a:xfrm>
            <a:off x="3602276" y="455462"/>
            <a:ext cx="8365608" cy="391703"/>
          </a:xfrm>
          <a:prstGeom prst="rect">
            <a:avLst/>
          </a:prstGeom>
          <a:solidFill>
            <a:schemeClr val="bg1">
              <a:lumMod val="95000"/>
            </a:schemeClr>
          </a:solidFill>
          <a:ln w="2857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Case-1: RI(M) is conducted in the scheduled date</a:t>
            </a:r>
          </a:p>
        </p:txBody>
      </p:sp>
      <p:pic>
        <p:nvPicPr>
          <p:cNvPr id="3" name="Picture 2"/>
          <p:cNvPicPr>
            <a:picLocks noChangeAspect="1"/>
          </p:cNvPicPr>
          <p:nvPr/>
        </p:nvPicPr>
        <p:blipFill>
          <a:blip r:embed="rId2"/>
          <a:stretch>
            <a:fillRect/>
          </a:stretch>
        </p:blipFill>
        <p:spPr>
          <a:xfrm>
            <a:off x="3710621" y="1842480"/>
            <a:ext cx="8364838" cy="4114577"/>
          </a:xfrm>
          <a:prstGeom prst="rect">
            <a:avLst/>
          </a:prstGeom>
        </p:spPr>
      </p:pic>
      <p:sp>
        <p:nvSpPr>
          <p:cNvPr id="48" name="Rectangle 47"/>
          <p:cNvSpPr/>
          <p:nvPr/>
        </p:nvSpPr>
        <p:spPr>
          <a:xfrm>
            <a:off x="3644167" y="1315220"/>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Step-9: Select “km”</a:t>
            </a:r>
            <a:endParaRPr lang="en-IN" b="1" dirty="0"/>
          </a:p>
        </p:txBody>
      </p:sp>
      <p:sp>
        <p:nvSpPr>
          <p:cNvPr id="50" name="Rectangle 49"/>
          <p:cNvSpPr/>
          <p:nvPr/>
        </p:nvSpPr>
        <p:spPr>
          <a:xfrm>
            <a:off x="9490912" y="3746828"/>
            <a:ext cx="1576017" cy="300737"/>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93854490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6" name="Rectangle 45"/>
          <p:cNvSpPr/>
          <p:nvPr/>
        </p:nvSpPr>
        <p:spPr>
          <a:xfrm>
            <a:off x="3602276" y="455462"/>
            <a:ext cx="8365608" cy="391703"/>
          </a:xfrm>
          <a:prstGeom prst="rect">
            <a:avLst/>
          </a:prstGeom>
          <a:solidFill>
            <a:schemeClr val="bg1">
              <a:lumMod val="95000"/>
            </a:schemeClr>
          </a:solidFill>
          <a:ln w="2857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Case-1: RI(M) is conducted in the scheduled date</a:t>
            </a:r>
          </a:p>
        </p:txBody>
      </p:sp>
      <p:pic>
        <p:nvPicPr>
          <p:cNvPr id="2" name="Picture 1"/>
          <p:cNvPicPr>
            <a:picLocks noChangeAspect="1"/>
          </p:cNvPicPr>
          <p:nvPr/>
        </p:nvPicPr>
        <p:blipFill rotWithShape="1">
          <a:blip r:embed="rId2"/>
          <a:srcRect l="1986" t="13708" r="4044" b="30383"/>
          <a:stretch/>
        </p:blipFill>
        <p:spPr>
          <a:xfrm>
            <a:off x="3707046" y="1718213"/>
            <a:ext cx="8417719" cy="3832412"/>
          </a:xfrm>
          <a:prstGeom prst="rect">
            <a:avLst/>
          </a:prstGeom>
        </p:spPr>
      </p:pic>
    </p:spTree>
    <p:extLst>
      <p:ext uri="{BB962C8B-B14F-4D97-AF65-F5344CB8AC3E}">
        <p14:creationId xmlns:p14="http://schemas.microsoft.com/office/powerpoint/2010/main" val="376480341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6" name="Rectangle 45"/>
          <p:cNvSpPr/>
          <p:nvPr/>
        </p:nvSpPr>
        <p:spPr>
          <a:xfrm>
            <a:off x="3602276" y="455462"/>
            <a:ext cx="8365608" cy="391703"/>
          </a:xfrm>
          <a:prstGeom prst="rect">
            <a:avLst/>
          </a:prstGeom>
          <a:solidFill>
            <a:schemeClr val="bg1">
              <a:lumMod val="95000"/>
            </a:schemeClr>
          </a:solidFill>
          <a:ln w="2857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Case-1: RI(M) is conducted in the scheduled date</a:t>
            </a:r>
          </a:p>
        </p:txBody>
      </p:sp>
      <p:pic>
        <p:nvPicPr>
          <p:cNvPr id="3" name="Picture 2"/>
          <p:cNvPicPr>
            <a:picLocks noChangeAspect="1"/>
          </p:cNvPicPr>
          <p:nvPr/>
        </p:nvPicPr>
        <p:blipFill>
          <a:blip r:embed="rId2"/>
          <a:stretch>
            <a:fillRect/>
          </a:stretch>
        </p:blipFill>
        <p:spPr>
          <a:xfrm>
            <a:off x="3638134" y="1686815"/>
            <a:ext cx="8521519" cy="2677175"/>
          </a:xfrm>
          <a:prstGeom prst="rect">
            <a:avLst/>
          </a:prstGeom>
        </p:spPr>
      </p:pic>
      <p:sp>
        <p:nvSpPr>
          <p:cNvPr id="37" name="Rectangle 36"/>
          <p:cNvSpPr/>
          <p:nvPr/>
        </p:nvSpPr>
        <p:spPr>
          <a:xfrm>
            <a:off x="3644167" y="1315220"/>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Step-10: Select “Routine Inspection”</a:t>
            </a:r>
            <a:endParaRPr lang="en-IN" b="1" dirty="0"/>
          </a:p>
        </p:txBody>
      </p:sp>
      <p:sp>
        <p:nvSpPr>
          <p:cNvPr id="38" name="Rectangle 37"/>
          <p:cNvSpPr/>
          <p:nvPr/>
        </p:nvSpPr>
        <p:spPr>
          <a:xfrm>
            <a:off x="4098639" y="3881298"/>
            <a:ext cx="1825643" cy="32901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64237716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6" name="Rectangle 45"/>
          <p:cNvSpPr/>
          <p:nvPr/>
        </p:nvSpPr>
        <p:spPr>
          <a:xfrm>
            <a:off x="3602276" y="455462"/>
            <a:ext cx="8365608" cy="391703"/>
          </a:xfrm>
          <a:prstGeom prst="rect">
            <a:avLst/>
          </a:prstGeom>
          <a:solidFill>
            <a:schemeClr val="bg1">
              <a:lumMod val="95000"/>
            </a:schemeClr>
          </a:solidFill>
          <a:ln w="2857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Case-1: RI(M) is conducted in the scheduled date</a:t>
            </a:r>
          </a:p>
        </p:txBody>
      </p:sp>
      <p:pic>
        <p:nvPicPr>
          <p:cNvPr id="2" name="Picture 1"/>
          <p:cNvPicPr>
            <a:picLocks noChangeAspect="1"/>
          </p:cNvPicPr>
          <p:nvPr/>
        </p:nvPicPr>
        <p:blipFill rotWithShape="1">
          <a:blip r:embed="rId2"/>
          <a:srcRect t="13315" b="35091"/>
          <a:stretch/>
        </p:blipFill>
        <p:spPr>
          <a:xfrm>
            <a:off x="3750192" y="1052155"/>
            <a:ext cx="8280000" cy="3563391"/>
          </a:xfrm>
          <a:prstGeom prst="rect">
            <a:avLst/>
          </a:prstGeom>
        </p:spPr>
      </p:pic>
    </p:spTree>
    <p:extLst>
      <p:ext uri="{BB962C8B-B14F-4D97-AF65-F5344CB8AC3E}">
        <p14:creationId xmlns:p14="http://schemas.microsoft.com/office/powerpoint/2010/main" val="350935734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6" name="Rectangle 45"/>
          <p:cNvSpPr/>
          <p:nvPr/>
        </p:nvSpPr>
        <p:spPr>
          <a:xfrm>
            <a:off x="3602276" y="455462"/>
            <a:ext cx="8365608" cy="391703"/>
          </a:xfrm>
          <a:prstGeom prst="rect">
            <a:avLst/>
          </a:prstGeom>
          <a:solidFill>
            <a:schemeClr val="bg1">
              <a:lumMod val="95000"/>
            </a:schemeClr>
          </a:solidFill>
          <a:ln w="2857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Case-1: RI(M) is conducted in the scheduled date</a:t>
            </a:r>
          </a:p>
        </p:txBody>
      </p:sp>
      <p:sp>
        <p:nvSpPr>
          <p:cNvPr id="36" name="Rectangle 35"/>
          <p:cNvSpPr/>
          <p:nvPr/>
        </p:nvSpPr>
        <p:spPr>
          <a:xfrm>
            <a:off x="3644167" y="1315220"/>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Step-11: Click on         to view the RI (M) conducted         </a:t>
            </a:r>
            <a:endParaRPr lang="en-IN" b="1" dirty="0"/>
          </a:p>
        </p:txBody>
      </p:sp>
      <p:pic>
        <p:nvPicPr>
          <p:cNvPr id="3" name="Picture 2"/>
          <p:cNvPicPr>
            <a:picLocks noChangeAspect="1"/>
          </p:cNvPicPr>
          <p:nvPr/>
        </p:nvPicPr>
        <p:blipFill>
          <a:blip r:embed="rId2"/>
          <a:stretch>
            <a:fillRect/>
          </a:stretch>
        </p:blipFill>
        <p:spPr>
          <a:xfrm>
            <a:off x="5398612" y="1399503"/>
            <a:ext cx="285750" cy="247650"/>
          </a:xfrm>
          <a:prstGeom prst="rect">
            <a:avLst/>
          </a:prstGeom>
        </p:spPr>
      </p:pic>
      <p:pic>
        <p:nvPicPr>
          <p:cNvPr id="4" name="Picture 3"/>
          <p:cNvPicPr>
            <a:picLocks noChangeAspect="1"/>
          </p:cNvPicPr>
          <p:nvPr/>
        </p:nvPicPr>
        <p:blipFill>
          <a:blip r:embed="rId3"/>
          <a:stretch>
            <a:fillRect/>
          </a:stretch>
        </p:blipFill>
        <p:spPr>
          <a:xfrm>
            <a:off x="3670481" y="2131690"/>
            <a:ext cx="8460000" cy="2645459"/>
          </a:xfrm>
          <a:prstGeom prst="rect">
            <a:avLst/>
          </a:prstGeom>
        </p:spPr>
      </p:pic>
      <p:sp>
        <p:nvSpPr>
          <p:cNvPr id="39" name="Rectangle 38"/>
          <p:cNvSpPr/>
          <p:nvPr/>
        </p:nvSpPr>
        <p:spPr>
          <a:xfrm>
            <a:off x="4098639" y="4307668"/>
            <a:ext cx="2100455" cy="32901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40" name="Rectangle 39"/>
          <p:cNvSpPr/>
          <p:nvPr/>
        </p:nvSpPr>
        <p:spPr>
          <a:xfrm>
            <a:off x="7303515" y="4298704"/>
            <a:ext cx="2100455" cy="32901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69821299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6" name="Rectangle 45"/>
          <p:cNvSpPr/>
          <p:nvPr/>
        </p:nvSpPr>
        <p:spPr>
          <a:xfrm>
            <a:off x="3602276" y="455462"/>
            <a:ext cx="8365608" cy="391703"/>
          </a:xfrm>
          <a:prstGeom prst="rect">
            <a:avLst/>
          </a:prstGeom>
          <a:solidFill>
            <a:schemeClr val="bg1">
              <a:lumMod val="95000"/>
            </a:schemeClr>
          </a:solidFill>
          <a:ln w="2857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Case-1: RI(M) is conducted in the scheduled date</a:t>
            </a:r>
          </a:p>
        </p:txBody>
      </p:sp>
      <p:pic>
        <p:nvPicPr>
          <p:cNvPr id="2" name="Picture 1"/>
          <p:cNvPicPr>
            <a:picLocks noChangeAspect="1"/>
          </p:cNvPicPr>
          <p:nvPr/>
        </p:nvPicPr>
        <p:blipFill>
          <a:blip r:embed="rId2"/>
          <a:stretch>
            <a:fillRect/>
          </a:stretch>
        </p:blipFill>
        <p:spPr>
          <a:xfrm>
            <a:off x="3695568" y="907079"/>
            <a:ext cx="8191500" cy="5749215"/>
          </a:xfrm>
          <a:prstGeom prst="rect">
            <a:avLst/>
          </a:prstGeom>
        </p:spPr>
      </p:pic>
    </p:spTree>
    <p:extLst>
      <p:ext uri="{BB962C8B-B14F-4D97-AF65-F5344CB8AC3E}">
        <p14:creationId xmlns:p14="http://schemas.microsoft.com/office/powerpoint/2010/main" val="398731940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6" name="Rectangle 45"/>
          <p:cNvSpPr/>
          <p:nvPr/>
        </p:nvSpPr>
        <p:spPr>
          <a:xfrm>
            <a:off x="3602276" y="455462"/>
            <a:ext cx="8365608" cy="391703"/>
          </a:xfrm>
          <a:prstGeom prst="rect">
            <a:avLst/>
          </a:prstGeom>
          <a:solidFill>
            <a:schemeClr val="bg1">
              <a:lumMod val="95000"/>
            </a:schemeClr>
          </a:solidFill>
          <a:ln w="2857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Case-1: RI(M) is conducted in the scheduled date</a:t>
            </a:r>
          </a:p>
        </p:txBody>
      </p:sp>
      <p:pic>
        <p:nvPicPr>
          <p:cNvPr id="3" name="Picture 2"/>
          <p:cNvPicPr>
            <a:picLocks noChangeAspect="1"/>
          </p:cNvPicPr>
          <p:nvPr/>
        </p:nvPicPr>
        <p:blipFill>
          <a:blip r:embed="rId2"/>
          <a:stretch>
            <a:fillRect/>
          </a:stretch>
        </p:blipFill>
        <p:spPr>
          <a:xfrm>
            <a:off x="3643586" y="1261779"/>
            <a:ext cx="8512413" cy="5520834"/>
          </a:xfrm>
          <a:prstGeom prst="rect">
            <a:avLst/>
          </a:prstGeom>
        </p:spPr>
      </p:pic>
      <p:sp>
        <p:nvSpPr>
          <p:cNvPr id="37" name="Rectangle 36"/>
          <p:cNvSpPr/>
          <p:nvPr/>
        </p:nvSpPr>
        <p:spPr>
          <a:xfrm>
            <a:off x="3617273" y="925257"/>
            <a:ext cx="8533087" cy="375193"/>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Step-12: Enter marks and forward to PIU </a:t>
            </a:r>
            <a:r>
              <a:rPr lang="en-IN" b="1" dirty="0" err="1" smtClean="0"/>
              <a:t>Incharge</a:t>
            </a:r>
            <a:endParaRPr lang="en-IN" b="1" dirty="0"/>
          </a:p>
        </p:txBody>
      </p:sp>
      <p:sp>
        <p:nvSpPr>
          <p:cNvPr id="38" name="Rectangle 37"/>
          <p:cNvSpPr/>
          <p:nvPr/>
        </p:nvSpPr>
        <p:spPr>
          <a:xfrm>
            <a:off x="6790765" y="6432297"/>
            <a:ext cx="1129546" cy="32901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868440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NIT CREATION (by NMO)</a:t>
            </a:r>
            <a:endParaRPr lang="en-US" sz="2000" b="1" dirty="0">
              <a:solidFill>
                <a:prstClr val="white"/>
              </a:solidFill>
            </a:endParaRPr>
          </a:p>
        </p:txBody>
      </p:sp>
      <p:sp>
        <p:nvSpPr>
          <p:cNvPr id="6" name="Rectangle 5"/>
          <p:cNvSpPr/>
          <p:nvPr/>
        </p:nvSpPr>
        <p:spPr>
          <a:xfrm>
            <a:off x="5488181" y="491463"/>
            <a:ext cx="4278992" cy="400110"/>
          </a:xfrm>
          <a:prstGeom prst="rect">
            <a:avLst/>
          </a:prstGeom>
        </p:spPr>
        <p:txBody>
          <a:bodyPr wrap="none">
            <a:spAutoFit/>
          </a:bodyPr>
          <a:lstStyle/>
          <a:p>
            <a:pPr>
              <a:defRPr/>
            </a:pPr>
            <a:r>
              <a:rPr lang="en-US" sz="2000" b="1" dirty="0">
                <a:latin typeface="Times New Roman" pitchFamily="18" charset="0"/>
                <a:cs typeface="Times New Roman" pitchFamily="18" charset="0"/>
              </a:rPr>
              <a:t>3</a:t>
            </a:r>
            <a:r>
              <a:rPr lang="en-US" sz="2000" b="1" dirty="0" smtClean="0">
                <a:latin typeface="Times New Roman" pitchFamily="18" charset="0"/>
                <a:cs typeface="Times New Roman" pitchFamily="18" charset="0"/>
              </a:rPr>
              <a:t>. Option of Add </a:t>
            </a:r>
            <a:r>
              <a:rPr lang="en-US" sz="2000" b="1" dirty="0" err="1" smtClean="0">
                <a:latin typeface="Times New Roman" pitchFamily="18" charset="0"/>
                <a:cs typeface="Times New Roman" pitchFamily="18" charset="0"/>
              </a:rPr>
              <a:t>Ons</a:t>
            </a:r>
            <a:r>
              <a:rPr lang="en-US" sz="2000" b="1" dirty="0" smtClean="0">
                <a:latin typeface="Times New Roman" pitchFamily="18" charset="0"/>
                <a:cs typeface="Times New Roman" pitchFamily="18" charset="0"/>
              </a:rPr>
              <a:t> and Deductions</a:t>
            </a:r>
            <a:endParaRPr lang="en-US" sz="2000" b="1" dirty="0">
              <a:latin typeface="Times New Roman" pitchFamily="18" charset="0"/>
              <a:cs typeface="Times New Roman" pitchFamily="18" charset="0"/>
            </a:endParaRPr>
          </a:p>
        </p:txBody>
      </p:sp>
      <p:pic>
        <p:nvPicPr>
          <p:cNvPr id="2" name="Picture 1"/>
          <p:cNvPicPr>
            <a:picLocks noChangeAspect="1"/>
          </p:cNvPicPr>
          <p:nvPr/>
        </p:nvPicPr>
        <p:blipFill rotWithShape="1">
          <a:blip r:embed="rId2"/>
          <a:srcRect b="17490"/>
          <a:stretch/>
        </p:blipFill>
        <p:spPr>
          <a:xfrm>
            <a:off x="3670481" y="905020"/>
            <a:ext cx="8498965" cy="2994624"/>
          </a:xfrm>
          <a:prstGeom prst="rect">
            <a:avLst/>
          </a:prstGeom>
        </p:spPr>
      </p:pic>
      <p:sp>
        <p:nvSpPr>
          <p:cNvPr id="39" name="Rectangle 38"/>
          <p:cNvSpPr/>
          <p:nvPr/>
        </p:nvSpPr>
        <p:spPr>
          <a:xfrm>
            <a:off x="4146996" y="4463332"/>
            <a:ext cx="2998086" cy="338554"/>
          </a:xfrm>
          <a:prstGeom prst="rect">
            <a:avLst/>
          </a:prstGeom>
        </p:spPr>
        <p:txBody>
          <a:bodyPr wrap="square">
            <a:spAutoFit/>
          </a:bodyPr>
          <a:lstStyle/>
          <a:p>
            <a:pPr>
              <a:defRPr/>
            </a:pPr>
            <a:r>
              <a:rPr lang="en-US" sz="1600" b="1" dirty="0" smtClean="0">
                <a:latin typeface="Times New Roman" pitchFamily="18" charset="0"/>
                <a:cs typeface="Times New Roman" pitchFamily="18" charset="0"/>
              </a:rPr>
              <a:t>(+</a:t>
            </a:r>
            <a:r>
              <a:rPr lang="en-US" sz="1600" b="1" dirty="0" err="1" smtClean="0">
                <a:latin typeface="Times New Roman" pitchFamily="18" charset="0"/>
                <a:cs typeface="Times New Roman" pitchFamily="18" charset="0"/>
              </a:rPr>
              <a:t>ve</a:t>
            </a:r>
            <a:r>
              <a:rPr lang="en-US" sz="1600" b="1" dirty="0" smtClean="0">
                <a:latin typeface="Times New Roman" pitchFamily="18" charset="0"/>
                <a:cs typeface="Times New Roman" pitchFamily="18" charset="0"/>
              </a:rPr>
              <a:t>) Add </a:t>
            </a:r>
            <a:r>
              <a:rPr lang="en-US" sz="1600" b="1" dirty="0" err="1" smtClean="0">
                <a:latin typeface="Times New Roman" pitchFamily="18" charset="0"/>
                <a:cs typeface="Times New Roman" pitchFamily="18" charset="0"/>
              </a:rPr>
              <a:t>Ons</a:t>
            </a:r>
            <a:r>
              <a:rPr lang="en-US" sz="1600" b="1" dirty="0" smtClean="0">
                <a:latin typeface="Times New Roman" pitchFamily="18" charset="0"/>
                <a:cs typeface="Times New Roman" pitchFamily="18" charset="0"/>
              </a:rPr>
              <a:t>: CGST &amp; SGST</a:t>
            </a:r>
            <a:endParaRPr lang="en-US" sz="1600" b="1" dirty="0">
              <a:latin typeface="Times New Roman" pitchFamily="18" charset="0"/>
              <a:cs typeface="Times New Roman" pitchFamily="18" charset="0"/>
            </a:endParaRPr>
          </a:p>
        </p:txBody>
      </p:sp>
      <p:sp>
        <p:nvSpPr>
          <p:cNvPr id="40" name="Rectangle 39"/>
          <p:cNvSpPr/>
          <p:nvPr/>
        </p:nvSpPr>
        <p:spPr>
          <a:xfrm>
            <a:off x="8221733" y="4377660"/>
            <a:ext cx="3826689" cy="584775"/>
          </a:xfrm>
          <a:prstGeom prst="rect">
            <a:avLst/>
          </a:prstGeom>
        </p:spPr>
        <p:txBody>
          <a:bodyPr wrap="none">
            <a:spAutoFit/>
          </a:bodyPr>
          <a:lstStyle/>
          <a:p>
            <a:pPr>
              <a:defRPr/>
            </a:pPr>
            <a:r>
              <a:rPr lang="en-US" sz="1600" b="1" dirty="0" smtClean="0">
                <a:latin typeface="Times New Roman" pitchFamily="18" charset="0"/>
                <a:cs typeface="Times New Roman" pitchFamily="18" charset="0"/>
              </a:rPr>
              <a:t>(-</a:t>
            </a:r>
            <a:r>
              <a:rPr lang="en-US" sz="1600" b="1" dirty="0" err="1" smtClean="0">
                <a:latin typeface="Times New Roman" pitchFamily="18" charset="0"/>
                <a:cs typeface="Times New Roman" pitchFamily="18" charset="0"/>
              </a:rPr>
              <a:t>ve</a:t>
            </a:r>
            <a:r>
              <a:rPr lang="en-US" sz="1600" b="1" dirty="0" smtClean="0">
                <a:latin typeface="Times New Roman" pitchFamily="18" charset="0"/>
                <a:cs typeface="Times New Roman" pitchFamily="18" charset="0"/>
              </a:rPr>
              <a:t>) Deductions: </a:t>
            </a:r>
          </a:p>
          <a:p>
            <a:pPr>
              <a:defRPr/>
            </a:pPr>
            <a:r>
              <a:rPr lang="en-US" sz="1600" b="1" dirty="0" smtClean="0">
                <a:latin typeface="Times New Roman" pitchFamily="18" charset="0"/>
                <a:cs typeface="Times New Roman" pitchFamily="18" charset="0"/>
              </a:rPr>
              <a:t>Security Deposit &amp; Performance Security</a:t>
            </a:r>
            <a:endParaRPr lang="en-US" sz="1600" b="1" dirty="0">
              <a:latin typeface="Times New Roman" pitchFamily="18" charset="0"/>
              <a:cs typeface="Times New Roman" pitchFamily="18" charset="0"/>
            </a:endParaRPr>
          </a:p>
        </p:txBody>
      </p:sp>
      <p:cxnSp>
        <p:nvCxnSpPr>
          <p:cNvPr id="9" name="Straight Connector 8"/>
          <p:cNvCxnSpPr/>
          <p:nvPr/>
        </p:nvCxnSpPr>
        <p:spPr>
          <a:xfrm>
            <a:off x="7869723" y="4498682"/>
            <a:ext cx="0" cy="2232000"/>
          </a:xfrm>
          <a:prstGeom prst="line">
            <a:avLst/>
          </a:prstGeom>
          <a:ln w="57150">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sp>
        <p:nvSpPr>
          <p:cNvPr id="52" name="Rectangle 51"/>
          <p:cNvSpPr/>
          <p:nvPr/>
        </p:nvSpPr>
        <p:spPr>
          <a:xfrm>
            <a:off x="3697375" y="4840002"/>
            <a:ext cx="3859872" cy="954107"/>
          </a:xfrm>
          <a:prstGeom prst="rect">
            <a:avLst/>
          </a:prstGeom>
        </p:spPr>
        <p:txBody>
          <a:bodyPr wrap="square">
            <a:spAutoFit/>
          </a:bodyPr>
          <a:lstStyle/>
          <a:p>
            <a:pPr marL="285750" indent="-285750">
              <a:buFont typeface="Arial" panose="020B0604020202020204" pitchFamily="34" charset="0"/>
              <a:buChar char="•"/>
              <a:defRPr/>
            </a:pPr>
            <a:r>
              <a:rPr lang="en-US" sz="1400" dirty="0" smtClean="0">
                <a:latin typeface="Times New Roman" pitchFamily="18" charset="0"/>
                <a:cs typeface="Times New Roman" pitchFamily="18" charset="0"/>
              </a:rPr>
              <a:t>If the CGST and SGST are not included in the rates entered above and they need to be entered on the overall rate in terms of %, then use the option of (+</a:t>
            </a:r>
            <a:r>
              <a:rPr lang="en-US" sz="1400" dirty="0" err="1" smtClean="0">
                <a:latin typeface="Times New Roman" pitchFamily="18" charset="0"/>
                <a:cs typeface="Times New Roman" pitchFamily="18" charset="0"/>
              </a:rPr>
              <a:t>ve</a:t>
            </a:r>
            <a:r>
              <a:rPr lang="en-US" sz="1400" dirty="0" smtClean="0">
                <a:latin typeface="Times New Roman" pitchFamily="18" charset="0"/>
                <a:cs typeface="Times New Roman" pitchFamily="18" charset="0"/>
              </a:rPr>
              <a:t>) Add </a:t>
            </a:r>
            <a:r>
              <a:rPr lang="en-US" sz="1400" dirty="0" err="1" smtClean="0">
                <a:latin typeface="Times New Roman" pitchFamily="18" charset="0"/>
                <a:cs typeface="Times New Roman" pitchFamily="18" charset="0"/>
              </a:rPr>
              <a:t>ons</a:t>
            </a:r>
            <a:endParaRPr lang="en-US" sz="1400" dirty="0">
              <a:latin typeface="Times New Roman" pitchFamily="18" charset="0"/>
              <a:cs typeface="Times New Roman" pitchFamily="18" charset="0"/>
            </a:endParaRPr>
          </a:p>
        </p:txBody>
      </p:sp>
      <p:sp>
        <p:nvSpPr>
          <p:cNvPr id="53" name="Rectangle 52"/>
          <p:cNvSpPr/>
          <p:nvPr/>
        </p:nvSpPr>
        <p:spPr>
          <a:xfrm>
            <a:off x="8188550" y="4896812"/>
            <a:ext cx="3859872" cy="954107"/>
          </a:xfrm>
          <a:prstGeom prst="rect">
            <a:avLst/>
          </a:prstGeom>
        </p:spPr>
        <p:txBody>
          <a:bodyPr wrap="square">
            <a:spAutoFit/>
          </a:bodyPr>
          <a:lstStyle/>
          <a:p>
            <a:pPr marL="285750" indent="-285750">
              <a:buFont typeface="Arial" panose="020B0604020202020204" pitchFamily="34" charset="0"/>
              <a:buChar char="•"/>
              <a:defRPr/>
            </a:pPr>
            <a:r>
              <a:rPr lang="en-US" sz="1400" dirty="0" smtClean="0">
                <a:latin typeface="Times New Roman" pitchFamily="18" charset="0"/>
                <a:cs typeface="Times New Roman" pitchFamily="18" charset="0"/>
              </a:rPr>
              <a:t>Not applicable for the on going DLP Packages and to be left blank (even if any value is entered then also will not affect the bill amount)</a:t>
            </a:r>
            <a:endParaRPr lang="en-US" sz="1400" dirty="0">
              <a:latin typeface="Times New Roman" pitchFamily="18" charset="0"/>
              <a:cs typeface="Times New Roman" pitchFamily="18" charset="0"/>
            </a:endParaRPr>
          </a:p>
        </p:txBody>
      </p:sp>
      <p:sp>
        <p:nvSpPr>
          <p:cNvPr id="55" name="Rectangle 54"/>
          <p:cNvSpPr/>
          <p:nvPr/>
        </p:nvSpPr>
        <p:spPr>
          <a:xfrm>
            <a:off x="5627311" y="1441811"/>
            <a:ext cx="1929936" cy="94561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7" name="Group 56"/>
          <p:cNvGrpSpPr/>
          <p:nvPr/>
        </p:nvGrpSpPr>
        <p:grpSpPr>
          <a:xfrm>
            <a:off x="0" y="0"/>
            <a:ext cx="3554569" cy="6858000"/>
            <a:chOff x="0" y="0"/>
            <a:chExt cx="3554569" cy="6858000"/>
          </a:xfrm>
        </p:grpSpPr>
        <p:sp>
          <p:nvSpPr>
            <p:cNvPr id="59" name="Rounded Rectangle 58"/>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60" name="Rounded Rectangle 59"/>
            <p:cNvSpPr/>
            <p:nvPr/>
          </p:nvSpPr>
          <p:spPr>
            <a:xfrm>
              <a:off x="1068945" y="617534"/>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FREEZING</a:t>
              </a:r>
              <a:endParaRPr lang="en-US" sz="1200" dirty="0"/>
            </a:p>
          </p:txBody>
        </p:sp>
        <p:sp>
          <p:nvSpPr>
            <p:cNvPr id="61" name="Rounded Rectangle 60"/>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62" name="Rounded Rectangle 61"/>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3" name="Rounded Rectangle 62"/>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4" name="Rounded Rectangle 63"/>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8" name="Rounded Rectangle 6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71" name="Rounded Rectangle 70"/>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3" name="Rounded Rectangle 7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4" name="Rounded Rectangle 7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5" name="Rounded Rectangle 74"/>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6" name="Rounded Rectangle 75"/>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7" name="Rounded Rectangle 76"/>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8" name="Rounded Rectangle 7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2" name="Elbow Connector 101"/>
            <p:cNvCxnSpPr>
              <a:stCxn id="62"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62"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4" name="Elbow Connector 103"/>
            <p:cNvCxnSpPr>
              <a:stCxn id="74" idx="2"/>
              <a:endCxn id="75"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5" name="Elbow Connector 104"/>
            <p:cNvCxnSpPr>
              <a:stCxn id="68" idx="2"/>
              <a:endCxn id="75"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6" name="Straight Connector 105"/>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7301930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37" name="Rectangle 36"/>
          <p:cNvSpPr/>
          <p:nvPr/>
        </p:nvSpPr>
        <p:spPr>
          <a:xfrm>
            <a:off x="3625780" y="1717307"/>
            <a:ext cx="8533087" cy="3216354"/>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6600" b="1" dirty="0" smtClean="0"/>
              <a:t>Finalization of PE Marks by PIU In-charge</a:t>
            </a:r>
            <a:endParaRPr lang="en-IN" sz="6600" b="1" dirty="0"/>
          </a:p>
        </p:txBody>
      </p:sp>
      <p:grpSp>
        <p:nvGrpSpPr>
          <p:cNvPr id="42" name="Group 41"/>
          <p:cNvGrpSpPr/>
          <p:nvPr/>
        </p:nvGrpSpPr>
        <p:grpSpPr>
          <a:xfrm>
            <a:off x="0" y="0"/>
            <a:ext cx="3554569" cy="6858000"/>
            <a:chOff x="0" y="0"/>
            <a:chExt cx="3554569" cy="6858000"/>
          </a:xfrm>
        </p:grpSpPr>
        <p:sp>
          <p:nvSpPr>
            <p:cNvPr id="44" name="Rounded Rectangle 4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5" name="Rounded Rectangle 4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6" name="Rounded Rectangle 4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7" name="Rounded Rectangle 4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8" name="Rounded Rectangle 4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9" name="Rounded Rectangle 4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0" name="Rounded Rectangle 4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1" name="Rounded Rectangle 50"/>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2" name="Rounded Rectangle 51"/>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3" name="Rounded Rectangle 5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4" name="Rounded Rectangle 5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5" name="Rounded Rectangle 5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6" name="Rounded Rectangle 5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7" name="Rounded Rectangle 5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Elbow Connector 67"/>
            <p:cNvCxnSpPr>
              <a:stCxn id="4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53" idx="2"/>
              <a:endCxn id="5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50" idx="2"/>
              <a:endCxn id="5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Connector 7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3" name="Elbow Connector 7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198850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37" name="Rectangle 36"/>
          <p:cNvSpPr/>
          <p:nvPr/>
        </p:nvSpPr>
        <p:spPr>
          <a:xfrm>
            <a:off x="3636359" y="501728"/>
            <a:ext cx="8533087" cy="326785"/>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1600" b="1" dirty="0" smtClean="0"/>
              <a:t>Finalization of Marks by PIU In-charge</a:t>
            </a:r>
            <a:endParaRPr lang="en-IN" sz="1600" b="1" dirty="0"/>
          </a:p>
        </p:txBody>
      </p:sp>
      <p:sp>
        <p:nvSpPr>
          <p:cNvPr id="39" name="Rectangle 38"/>
          <p:cNvSpPr/>
          <p:nvPr/>
        </p:nvSpPr>
        <p:spPr>
          <a:xfrm>
            <a:off x="3640842" y="923068"/>
            <a:ext cx="8533087" cy="326785"/>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Step-1: Go to “Services for PIU In-charge” in the login of PIU In-charge</a:t>
            </a:r>
            <a:endParaRPr lang="en-IN" sz="1600" b="1" dirty="0"/>
          </a:p>
        </p:txBody>
      </p:sp>
      <p:pic>
        <p:nvPicPr>
          <p:cNvPr id="2" name="Picture 1"/>
          <p:cNvPicPr>
            <a:picLocks noChangeAspect="1"/>
          </p:cNvPicPr>
          <p:nvPr/>
        </p:nvPicPr>
        <p:blipFill rotWithShape="1">
          <a:blip r:embed="rId2"/>
          <a:srcRect t="12924" r="38235" b="39210"/>
          <a:stretch/>
        </p:blipFill>
        <p:spPr>
          <a:xfrm>
            <a:off x="3670481" y="1358161"/>
            <a:ext cx="8498965" cy="3281082"/>
          </a:xfrm>
          <a:prstGeom prst="rect">
            <a:avLst/>
          </a:prstGeom>
        </p:spPr>
      </p:pic>
      <p:sp>
        <p:nvSpPr>
          <p:cNvPr id="40" name="Rectangle 39"/>
          <p:cNvSpPr/>
          <p:nvPr/>
        </p:nvSpPr>
        <p:spPr>
          <a:xfrm>
            <a:off x="3622912" y="2806686"/>
            <a:ext cx="2630248" cy="37414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2" name="Group 41"/>
          <p:cNvGrpSpPr/>
          <p:nvPr/>
        </p:nvGrpSpPr>
        <p:grpSpPr>
          <a:xfrm>
            <a:off x="0" y="0"/>
            <a:ext cx="3554569" cy="6858000"/>
            <a:chOff x="0" y="0"/>
            <a:chExt cx="3554569" cy="6858000"/>
          </a:xfrm>
        </p:grpSpPr>
        <p:sp>
          <p:nvSpPr>
            <p:cNvPr id="44" name="Rounded Rectangle 4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5" name="Rounded Rectangle 4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6" name="Rounded Rectangle 4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7" name="Rounded Rectangle 4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8" name="Rounded Rectangle 4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9" name="Rounded Rectangle 4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0" name="Rounded Rectangle 4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1" name="Rounded Rectangle 50"/>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2" name="Rounded Rectangle 51"/>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3" name="Rounded Rectangle 5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4" name="Rounded Rectangle 5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5" name="Rounded Rectangle 5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6" name="Rounded Rectangle 5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7" name="Rounded Rectangle 5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Elbow Connector 67"/>
            <p:cNvCxnSpPr>
              <a:stCxn id="4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53" idx="2"/>
              <a:endCxn id="5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50" idx="2"/>
              <a:endCxn id="5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Connector 7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3" name="Elbow Connector 7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8156850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39" name="Rectangle 38"/>
          <p:cNvSpPr/>
          <p:nvPr/>
        </p:nvSpPr>
        <p:spPr>
          <a:xfrm>
            <a:off x="3640842" y="923068"/>
            <a:ext cx="8533087" cy="326785"/>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Step-2: Go to “Performance Evaluation”------&gt;”DLP Maintenance”</a:t>
            </a:r>
            <a:endParaRPr lang="en-IN" sz="1600" b="1" dirty="0"/>
          </a:p>
        </p:txBody>
      </p:sp>
      <p:pic>
        <p:nvPicPr>
          <p:cNvPr id="38" name="Picture 37"/>
          <p:cNvPicPr>
            <a:picLocks noChangeAspect="1"/>
          </p:cNvPicPr>
          <p:nvPr/>
        </p:nvPicPr>
        <p:blipFill rotWithShape="1">
          <a:blip r:embed="rId2"/>
          <a:srcRect t="13315" r="34154" b="41761"/>
          <a:stretch/>
        </p:blipFill>
        <p:spPr>
          <a:xfrm>
            <a:off x="3657599" y="1249853"/>
            <a:ext cx="8498965" cy="3652906"/>
          </a:xfrm>
          <a:prstGeom prst="rect">
            <a:avLst/>
          </a:prstGeom>
        </p:spPr>
      </p:pic>
      <p:sp>
        <p:nvSpPr>
          <p:cNvPr id="42" name="Rectangle 41"/>
          <p:cNvSpPr/>
          <p:nvPr/>
        </p:nvSpPr>
        <p:spPr>
          <a:xfrm>
            <a:off x="6890547" y="1653444"/>
            <a:ext cx="2630248" cy="91365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4" name="Group 43"/>
          <p:cNvGrpSpPr/>
          <p:nvPr/>
        </p:nvGrpSpPr>
        <p:grpSpPr>
          <a:xfrm>
            <a:off x="0" y="0"/>
            <a:ext cx="3554569" cy="6858000"/>
            <a:chOff x="0" y="0"/>
            <a:chExt cx="3554569" cy="6858000"/>
          </a:xfrm>
        </p:grpSpPr>
        <p:sp>
          <p:nvSpPr>
            <p:cNvPr id="46" name="Rounded Rectangle 4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7" name="Rounded Rectangle 4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8" name="Rounded Rectangle 4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9" name="Rounded Rectangle 48"/>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0" name="Rounded Rectangle 49"/>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1" name="Rounded Rectangle 50"/>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2" name="Rounded Rectangle 51"/>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3" name="Rounded Rectangle 5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4" name="Rounded Rectangle 5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5" name="Rounded Rectangle 54"/>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6" name="Rounded Rectangle 55"/>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7" name="Rounded Rectangle 56"/>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8" name="Rounded Rectangle 57"/>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9" name="Rounded Rectangle 58"/>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Elbow Connector 69"/>
            <p:cNvCxnSpPr>
              <a:stCxn id="4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4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2" name="Elbow Connector 71"/>
            <p:cNvCxnSpPr>
              <a:stCxn id="55" idx="2"/>
              <a:endCxn id="56"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3" name="Elbow Connector 72"/>
            <p:cNvCxnSpPr>
              <a:stCxn id="52" idx="2"/>
              <a:endCxn id="56"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4" name="Straight Connector 7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111943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39" name="Rectangle 38"/>
          <p:cNvSpPr/>
          <p:nvPr/>
        </p:nvSpPr>
        <p:spPr>
          <a:xfrm>
            <a:off x="3640842" y="761704"/>
            <a:ext cx="8533087" cy="326785"/>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Step-3: From the list of Pending PE approvals, click on “Process” one by one</a:t>
            </a:r>
            <a:endParaRPr lang="en-IN" sz="1600" b="1" dirty="0"/>
          </a:p>
        </p:txBody>
      </p:sp>
      <p:pic>
        <p:nvPicPr>
          <p:cNvPr id="38" name="Picture 37"/>
          <p:cNvPicPr>
            <a:picLocks noChangeAspect="1"/>
          </p:cNvPicPr>
          <p:nvPr/>
        </p:nvPicPr>
        <p:blipFill rotWithShape="1">
          <a:blip r:embed="rId2"/>
          <a:srcRect l="4853" t="27832" r="6691" b="11943"/>
          <a:stretch/>
        </p:blipFill>
        <p:spPr>
          <a:xfrm>
            <a:off x="3631275" y="1357834"/>
            <a:ext cx="8588691" cy="4128247"/>
          </a:xfrm>
          <a:prstGeom prst="rect">
            <a:avLst/>
          </a:prstGeom>
        </p:spPr>
      </p:pic>
      <p:sp>
        <p:nvSpPr>
          <p:cNvPr id="42" name="Rectangle 41"/>
          <p:cNvSpPr/>
          <p:nvPr/>
        </p:nvSpPr>
        <p:spPr>
          <a:xfrm>
            <a:off x="11776278" y="2642922"/>
            <a:ext cx="389964" cy="28800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4" name="Group 43"/>
          <p:cNvGrpSpPr/>
          <p:nvPr/>
        </p:nvGrpSpPr>
        <p:grpSpPr>
          <a:xfrm>
            <a:off x="0" y="0"/>
            <a:ext cx="3554569" cy="6858000"/>
            <a:chOff x="0" y="0"/>
            <a:chExt cx="3554569" cy="6858000"/>
          </a:xfrm>
        </p:grpSpPr>
        <p:sp>
          <p:nvSpPr>
            <p:cNvPr id="46" name="Rounded Rectangle 4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7" name="Rounded Rectangle 4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8" name="Rounded Rectangle 4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9" name="Rounded Rectangle 48"/>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0" name="Rounded Rectangle 49"/>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1" name="Rounded Rectangle 50"/>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2" name="Rounded Rectangle 51"/>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3" name="Rounded Rectangle 5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4" name="Rounded Rectangle 5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5" name="Rounded Rectangle 54"/>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6" name="Rounded Rectangle 55"/>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7" name="Rounded Rectangle 56"/>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8" name="Rounded Rectangle 57"/>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9" name="Rounded Rectangle 58"/>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Elbow Connector 69"/>
            <p:cNvCxnSpPr>
              <a:stCxn id="4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4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2" name="Elbow Connector 71"/>
            <p:cNvCxnSpPr>
              <a:stCxn id="55" idx="2"/>
              <a:endCxn id="56"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3" name="Elbow Connector 72"/>
            <p:cNvCxnSpPr>
              <a:stCxn id="52" idx="2"/>
              <a:endCxn id="56"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4" name="Straight Connector 7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7924459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39" name="Rectangle 38"/>
          <p:cNvSpPr/>
          <p:nvPr/>
        </p:nvSpPr>
        <p:spPr>
          <a:xfrm>
            <a:off x="3644723" y="513861"/>
            <a:ext cx="8533087" cy="598331"/>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Step-4: Give the marks, Write the remarks in case the marks given by inspecting officer is changed and click on “Approve”</a:t>
            </a:r>
            <a:endParaRPr lang="en-IN" sz="1600" b="1" dirty="0"/>
          </a:p>
        </p:txBody>
      </p:sp>
      <p:pic>
        <p:nvPicPr>
          <p:cNvPr id="2" name="Picture 1"/>
          <p:cNvPicPr>
            <a:picLocks noChangeAspect="1"/>
          </p:cNvPicPr>
          <p:nvPr/>
        </p:nvPicPr>
        <p:blipFill rotWithShape="1">
          <a:blip r:embed="rId2"/>
          <a:srcRect l="12022" t="13315" r="12757" b="12138"/>
          <a:stretch/>
        </p:blipFill>
        <p:spPr>
          <a:xfrm>
            <a:off x="3670481" y="1230752"/>
            <a:ext cx="8521519" cy="5344859"/>
          </a:xfrm>
          <a:prstGeom prst="rect">
            <a:avLst/>
          </a:prstGeom>
        </p:spPr>
      </p:pic>
      <p:sp>
        <p:nvSpPr>
          <p:cNvPr id="40" name="Rectangle 39"/>
          <p:cNvSpPr/>
          <p:nvPr/>
        </p:nvSpPr>
        <p:spPr>
          <a:xfrm>
            <a:off x="6723529" y="6221691"/>
            <a:ext cx="1183342" cy="37414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3" name="Group 42"/>
          <p:cNvGrpSpPr/>
          <p:nvPr/>
        </p:nvGrpSpPr>
        <p:grpSpPr>
          <a:xfrm>
            <a:off x="0" y="0"/>
            <a:ext cx="3554569" cy="6858000"/>
            <a:chOff x="0" y="0"/>
            <a:chExt cx="3554569" cy="6858000"/>
          </a:xfrm>
        </p:grpSpPr>
        <p:sp>
          <p:nvSpPr>
            <p:cNvPr id="45" name="Rounded Rectangle 44"/>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6" name="Rounded Rectangle 45"/>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7" name="Rounded Rectangle 46"/>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8" name="Rounded Rectangle 47"/>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9" name="Rounded Rectangle 48"/>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0" name="Rounded Rectangle 49"/>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1" name="Rounded Rectangle 50"/>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2" name="Rounded Rectangle 51"/>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3" name="Rounded Rectangle 5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4" name="Rounded Rectangle 5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5" name="Rounded Rectangle 54"/>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6" name="Rounded Rectangle 55"/>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7" name="Rounded Rectangle 56"/>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8" name="Rounded Rectangle 5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Elbow Connector 68"/>
            <p:cNvCxnSpPr>
              <a:stCxn id="48"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48"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54" idx="2"/>
              <a:endCxn id="55"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2" name="Elbow Connector 71"/>
            <p:cNvCxnSpPr>
              <a:stCxn id="51" idx="2"/>
              <a:endCxn id="55"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3" name="Straight Connector 7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8908544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a:stretch>
            <a:fillRect/>
          </a:stretch>
        </p:blipFill>
        <p:spPr>
          <a:xfrm>
            <a:off x="3696404" y="423565"/>
            <a:ext cx="8404979" cy="2157046"/>
          </a:xfrm>
          <a:prstGeom prst="rect">
            <a:avLst/>
          </a:prstGeom>
        </p:spPr>
      </p:pic>
      <p:sp>
        <p:nvSpPr>
          <p:cNvPr id="44" name="Rectangle 43"/>
          <p:cNvSpPr/>
          <p:nvPr/>
        </p:nvSpPr>
        <p:spPr>
          <a:xfrm>
            <a:off x="7366284" y="1733433"/>
            <a:ext cx="2288704" cy="38665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45" name="Rectangle 44"/>
          <p:cNvSpPr/>
          <p:nvPr/>
        </p:nvSpPr>
        <p:spPr>
          <a:xfrm>
            <a:off x="3696404" y="3023847"/>
            <a:ext cx="8404979" cy="2960094"/>
          </a:xfrm>
          <a:prstGeom prst="rect">
            <a:avLst/>
          </a:prstGeom>
          <a:solidFill>
            <a:schemeClr val="bg1">
              <a:lumMod val="95000"/>
            </a:schemeClr>
          </a:solidFill>
          <a:ln w="2857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6000" b="1" u="sng" dirty="0" smtClean="0"/>
              <a:t>Case-2</a:t>
            </a:r>
          </a:p>
          <a:p>
            <a:r>
              <a:rPr lang="en-IN" sz="6000" b="1" dirty="0" smtClean="0"/>
              <a:t>RI(M) is not conducted in the scheduled date</a:t>
            </a:r>
          </a:p>
        </p:txBody>
      </p:sp>
      <p:cxnSp>
        <p:nvCxnSpPr>
          <p:cNvPr id="6" name="Straight Connector 5"/>
          <p:cNvCxnSpPr>
            <a:stCxn id="44" idx="2"/>
          </p:cNvCxnSpPr>
          <p:nvPr/>
        </p:nvCxnSpPr>
        <p:spPr>
          <a:xfrm>
            <a:off x="8510636" y="2120091"/>
            <a:ext cx="0" cy="876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73526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42" name="Rectangle 41"/>
          <p:cNvSpPr/>
          <p:nvPr/>
        </p:nvSpPr>
        <p:spPr>
          <a:xfrm>
            <a:off x="-556" y="570810"/>
            <a:ext cx="12183450" cy="545297"/>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If RI(M) is not conducted in the scheduled duration then PIU Staff will not be able to enter marks and he has to forward the PE to PIU </a:t>
            </a:r>
            <a:r>
              <a:rPr lang="en-IN" b="1" dirty="0" err="1" smtClean="0"/>
              <a:t>Incharge</a:t>
            </a:r>
            <a:r>
              <a:rPr lang="en-IN" b="1" dirty="0" smtClean="0"/>
              <a:t> by entering mandatory remarks that why the RI(M) was not conducted in the scheduled duration</a:t>
            </a:r>
          </a:p>
        </p:txBody>
      </p:sp>
      <p:pic>
        <p:nvPicPr>
          <p:cNvPr id="2" name="Picture 1"/>
          <p:cNvPicPr>
            <a:picLocks noChangeAspect="1"/>
          </p:cNvPicPr>
          <p:nvPr/>
        </p:nvPicPr>
        <p:blipFill>
          <a:blip r:embed="rId2"/>
          <a:stretch>
            <a:fillRect/>
          </a:stretch>
        </p:blipFill>
        <p:spPr>
          <a:xfrm>
            <a:off x="-9106" y="1264024"/>
            <a:ext cx="12192000" cy="5567081"/>
          </a:xfrm>
          <a:prstGeom prst="rect">
            <a:avLst/>
          </a:prstGeom>
        </p:spPr>
      </p:pic>
      <p:sp>
        <p:nvSpPr>
          <p:cNvPr id="8" name="Rectangle 7"/>
          <p:cNvSpPr/>
          <p:nvPr/>
        </p:nvSpPr>
        <p:spPr>
          <a:xfrm>
            <a:off x="4656543" y="6444447"/>
            <a:ext cx="1421528" cy="38665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Rectangle 8"/>
          <p:cNvSpPr/>
          <p:nvPr/>
        </p:nvSpPr>
        <p:spPr>
          <a:xfrm>
            <a:off x="1283017" y="5652725"/>
            <a:ext cx="9326712" cy="65725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91499542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pic>
        <p:nvPicPr>
          <p:cNvPr id="3" name="Picture 2"/>
          <p:cNvPicPr>
            <a:picLocks noChangeAspect="1"/>
          </p:cNvPicPr>
          <p:nvPr/>
        </p:nvPicPr>
        <p:blipFill>
          <a:blip r:embed="rId2"/>
          <a:stretch>
            <a:fillRect/>
          </a:stretch>
        </p:blipFill>
        <p:spPr>
          <a:xfrm>
            <a:off x="1358153" y="1598963"/>
            <a:ext cx="8915400" cy="4613578"/>
          </a:xfrm>
          <a:prstGeom prst="rect">
            <a:avLst/>
          </a:prstGeom>
        </p:spPr>
      </p:pic>
      <p:sp>
        <p:nvSpPr>
          <p:cNvPr id="42" name="Rectangle 41"/>
          <p:cNvSpPr/>
          <p:nvPr/>
        </p:nvSpPr>
        <p:spPr>
          <a:xfrm>
            <a:off x="-556" y="1041456"/>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 Log in to PIU In-charge Login</a:t>
            </a:r>
            <a:endParaRPr lang="en-IN" b="1" dirty="0"/>
          </a:p>
        </p:txBody>
      </p:sp>
      <p:sp>
        <p:nvSpPr>
          <p:cNvPr id="10" name="Rectangle 9"/>
          <p:cNvSpPr/>
          <p:nvPr/>
        </p:nvSpPr>
        <p:spPr>
          <a:xfrm>
            <a:off x="417181"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11" name="Picture 10"/>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6894" y="493796"/>
            <a:ext cx="402448" cy="413388"/>
          </a:xfrm>
          <a:prstGeom prst="rect">
            <a:avLst/>
          </a:prstGeom>
        </p:spPr>
      </p:pic>
      <p:sp>
        <p:nvSpPr>
          <p:cNvPr id="8" name="Rectangle 7"/>
          <p:cNvSpPr/>
          <p:nvPr/>
        </p:nvSpPr>
        <p:spPr>
          <a:xfrm>
            <a:off x="6320118" y="4393669"/>
            <a:ext cx="457200" cy="38665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52190567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10" name="Rectangle 9"/>
          <p:cNvSpPr/>
          <p:nvPr/>
        </p:nvSpPr>
        <p:spPr>
          <a:xfrm>
            <a:off x="417181"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11" name="Picture 1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6894" y="493796"/>
            <a:ext cx="402448" cy="413388"/>
          </a:xfrm>
          <a:prstGeom prst="rect">
            <a:avLst/>
          </a:prstGeom>
        </p:spPr>
      </p:pic>
      <p:pic>
        <p:nvPicPr>
          <p:cNvPr id="2" name="Picture 1"/>
          <p:cNvPicPr>
            <a:picLocks noChangeAspect="1"/>
          </p:cNvPicPr>
          <p:nvPr/>
        </p:nvPicPr>
        <p:blipFill>
          <a:blip r:embed="rId3"/>
          <a:stretch>
            <a:fillRect/>
          </a:stretch>
        </p:blipFill>
        <p:spPr>
          <a:xfrm>
            <a:off x="26894" y="1438834"/>
            <a:ext cx="12192000" cy="5096435"/>
          </a:xfrm>
          <a:prstGeom prst="rect">
            <a:avLst/>
          </a:prstGeom>
        </p:spPr>
      </p:pic>
      <p:sp>
        <p:nvSpPr>
          <p:cNvPr id="9" name="Rectangle 8"/>
          <p:cNvSpPr/>
          <p:nvPr/>
        </p:nvSpPr>
        <p:spPr>
          <a:xfrm>
            <a:off x="-556" y="933880"/>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Step-2: Click on the PIU Name</a:t>
            </a:r>
            <a:endParaRPr lang="en-IN" b="1" dirty="0"/>
          </a:p>
        </p:txBody>
      </p:sp>
      <p:sp>
        <p:nvSpPr>
          <p:cNvPr id="12" name="Rectangle 11"/>
          <p:cNvSpPr/>
          <p:nvPr/>
        </p:nvSpPr>
        <p:spPr>
          <a:xfrm>
            <a:off x="3428999" y="2402910"/>
            <a:ext cx="591671" cy="391720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83933991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10" name="Rectangle 9"/>
          <p:cNvSpPr/>
          <p:nvPr/>
        </p:nvSpPr>
        <p:spPr>
          <a:xfrm>
            <a:off x="417181"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11" name="Picture 1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6894" y="493796"/>
            <a:ext cx="402448" cy="413388"/>
          </a:xfrm>
          <a:prstGeom prst="rect">
            <a:avLst/>
          </a:prstGeom>
        </p:spPr>
      </p:pic>
      <p:sp>
        <p:nvSpPr>
          <p:cNvPr id="9" name="Rectangle 8"/>
          <p:cNvSpPr/>
          <p:nvPr/>
        </p:nvSpPr>
        <p:spPr>
          <a:xfrm>
            <a:off x="-556" y="933880"/>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Step-3: Select “PE approval”</a:t>
            </a:r>
            <a:endParaRPr lang="en-IN" b="1" dirty="0"/>
          </a:p>
        </p:txBody>
      </p:sp>
      <p:pic>
        <p:nvPicPr>
          <p:cNvPr id="3" name="Picture 2"/>
          <p:cNvPicPr>
            <a:picLocks noChangeAspect="1"/>
          </p:cNvPicPr>
          <p:nvPr/>
        </p:nvPicPr>
        <p:blipFill>
          <a:blip r:embed="rId3"/>
          <a:stretch>
            <a:fillRect/>
          </a:stretch>
        </p:blipFill>
        <p:spPr>
          <a:xfrm>
            <a:off x="80682" y="1440215"/>
            <a:ext cx="12021671" cy="4477033"/>
          </a:xfrm>
          <a:prstGeom prst="rect">
            <a:avLst/>
          </a:prstGeom>
        </p:spPr>
      </p:pic>
      <p:sp>
        <p:nvSpPr>
          <p:cNvPr id="13" name="Rectangle 12"/>
          <p:cNvSpPr/>
          <p:nvPr/>
        </p:nvSpPr>
        <p:spPr>
          <a:xfrm>
            <a:off x="6078071" y="2998694"/>
            <a:ext cx="632011" cy="1089212"/>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295557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NIT CREATION (by NMO)</a:t>
            </a:r>
            <a:endParaRPr lang="en-US" sz="2000" b="1" dirty="0">
              <a:solidFill>
                <a:prstClr val="white"/>
              </a:solidFill>
            </a:endParaRPr>
          </a:p>
        </p:txBody>
      </p:sp>
      <p:sp>
        <p:nvSpPr>
          <p:cNvPr id="6" name="Rectangle 5"/>
          <p:cNvSpPr/>
          <p:nvPr/>
        </p:nvSpPr>
        <p:spPr>
          <a:xfrm>
            <a:off x="6796847" y="547236"/>
            <a:ext cx="2177199" cy="400110"/>
          </a:xfrm>
          <a:prstGeom prst="rect">
            <a:avLst/>
          </a:prstGeom>
        </p:spPr>
        <p:txBody>
          <a:bodyPr wrap="none">
            <a:spAutoFit/>
          </a:bodyPr>
          <a:lstStyle/>
          <a:p>
            <a:pPr>
              <a:defRPr/>
            </a:pPr>
            <a:r>
              <a:rPr lang="en-US" sz="2000" b="1" dirty="0" smtClean="0">
                <a:latin typeface="Times New Roman" pitchFamily="18" charset="0"/>
                <a:cs typeface="Times New Roman" pitchFamily="18" charset="0"/>
              </a:rPr>
              <a:t>4. Save the Details</a:t>
            </a:r>
            <a:endParaRPr lang="en-US" sz="2000" b="1" dirty="0">
              <a:latin typeface="Times New Roman" pitchFamily="18" charset="0"/>
              <a:cs typeface="Times New Roman" pitchFamily="18" charset="0"/>
            </a:endParaRPr>
          </a:p>
        </p:txBody>
      </p:sp>
      <p:pic>
        <p:nvPicPr>
          <p:cNvPr id="2" name="Picture 1"/>
          <p:cNvPicPr>
            <a:picLocks noChangeAspect="1"/>
          </p:cNvPicPr>
          <p:nvPr/>
        </p:nvPicPr>
        <p:blipFill rotWithShape="1">
          <a:blip r:embed="rId2"/>
          <a:srcRect b="17490"/>
          <a:stretch/>
        </p:blipFill>
        <p:spPr>
          <a:xfrm>
            <a:off x="3670481" y="905020"/>
            <a:ext cx="8498965" cy="2994624"/>
          </a:xfrm>
          <a:prstGeom prst="rect">
            <a:avLst/>
          </a:prstGeom>
        </p:spPr>
      </p:pic>
      <p:pic>
        <p:nvPicPr>
          <p:cNvPr id="56" name="Picture 55"/>
          <p:cNvPicPr>
            <a:picLocks noChangeAspect="1"/>
          </p:cNvPicPr>
          <p:nvPr/>
        </p:nvPicPr>
        <p:blipFill rotWithShape="1">
          <a:blip r:embed="rId3"/>
          <a:srcRect l="10864" t="79416" b="2756"/>
          <a:stretch/>
        </p:blipFill>
        <p:spPr>
          <a:xfrm>
            <a:off x="3670480" y="3893947"/>
            <a:ext cx="8521519" cy="543398"/>
          </a:xfrm>
          <a:prstGeom prst="rect">
            <a:avLst/>
          </a:prstGeom>
        </p:spPr>
      </p:pic>
      <p:sp>
        <p:nvSpPr>
          <p:cNvPr id="57" name="Rectangle 56"/>
          <p:cNvSpPr/>
          <p:nvPr/>
        </p:nvSpPr>
        <p:spPr>
          <a:xfrm>
            <a:off x="7672303" y="3891093"/>
            <a:ext cx="540000" cy="21600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0" name="Group 39"/>
          <p:cNvGrpSpPr/>
          <p:nvPr/>
        </p:nvGrpSpPr>
        <p:grpSpPr>
          <a:xfrm>
            <a:off x="0" y="0"/>
            <a:ext cx="3554569" cy="6858000"/>
            <a:chOff x="0" y="0"/>
            <a:chExt cx="3554569" cy="6858000"/>
          </a:xfrm>
        </p:grpSpPr>
        <p:sp>
          <p:nvSpPr>
            <p:cNvPr id="53" name="Rounded Rectangle 5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5" name="Rounded Rectangle 54"/>
            <p:cNvSpPr/>
            <p:nvPr/>
          </p:nvSpPr>
          <p:spPr>
            <a:xfrm>
              <a:off x="1068945" y="617534"/>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FREEZING</a:t>
              </a:r>
              <a:endParaRPr lang="en-US" sz="1200" dirty="0"/>
            </a:p>
          </p:txBody>
        </p:sp>
        <p:sp>
          <p:nvSpPr>
            <p:cNvPr id="58" name="Rounded Rectangle 57"/>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1" name="Elbow Connector 4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62173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10" name="Rectangle 9"/>
          <p:cNvSpPr/>
          <p:nvPr/>
        </p:nvSpPr>
        <p:spPr>
          <a:xfrm>
            <a:off x="417181"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11" name="Picture 1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6894" y="493796"/>
            <a:ext cx="402448" cy="413388"/>
          </a:xfrm>
          <a:prstGeom prst="rect">
            <a:avLst/>
          </a:prstGeom>
        </p:spPr>
      </p:pic>
      <p:sp>
        <p:nvSpPr>
          <p:cNvPr id="9" name="Rectangle 8"/>
          <p:cNvSpPr/>
          <p:nvPr/>
        </p:nvSpPr>
        <p:spPr>
          <a:xfrm>
            <a:off x="-556" y="933880"/>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Step-4: Click on Certificate</a:t>
            </a:r>
            <a:endParaRPr lang="en-IN" b="1" dirty="0"/>
          </a:p>
        </p:txBody>
      </p:sp>
      <p:pic>
        <p:nvPicPr>
          <p:cNvPr id="2" name="Picture 1"/>
          <p:cNvPicPr>
            <a:picLocks noChangeAspect="1"/>
          </p:cNvPicPr>
          <p:nvPr/>
        </p:nvPicPr>
        <p:blipFill>
          <a:blip r:embed="rId3"/>
          <a:stretch>
            <a:fillRect/>
          </a:stretch>
        </p:blipFill>
        <p:spPr>
          <a:xfrm>
            <a:off x="0" y="1474353"/>
            <a:ext cx="12192000" cy="3909294"/>
          </a:xfrm>
          <a:prstGeom prst="rect">
            <a:avLst/>
          </a:prstGeom>
        </p:spPr>
      </p:pic>
      <p:sp>
        <p:nvSpPr>
          <p:cNvPr id="12" name="Rectangle 11"/>
          <p:cNvSpPr/>
          <p:nvPr/>
        </p:nvSpPr>
        <p:spPr>
          <a:xfrm>
            <a:off x="11403107" y="4235824"/>
            <a:ext cx="632011" cy="336176"/>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4" name="Picture 3"/>
          <p:cNvPicPr>
            <a:picLocks noChangeAspect="1"/>
          </p:cNvPicPr>
          <p:nvPr/>
        </p:nvPicPr>
        <p:blipFill>
          <a:blip r:embed="rId4"/>
          <a:stretch>
            <a:fillRect/>
          </a:stretch>
        </p:blipFill>
        <p:spPr>
          <a:xfrm>
            <a:off x="2761130" y="921903"/>
            <a:ext cx="457200" cy="469177"/>
          </a:xfrm>
          <a:prstGeom prst="rect">
            <a:avLst/>
          </a:prstGeom>
        </p:spPr>
      </p:pic>
    </p:spTree>
    <p:extLst>
      <p:ext uri="{BB962C8B-B14F-4D97-AF65-F5344CB8AC3E}">
        <p14:creationId xmlns:p14="http://schemas.microsoft.com/office/powerpoint/2010/main" val="383873541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10" name="Rectangle 9"/>
          <p:cNvSpPr/>
          <p:nvPr/>
        </p:nvSpPr>
        <p:spPr>
          <a:xfrm>
            <a:off x="417181"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11" name="Picture 1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6894" y="493796"/>
            <a:ext cx="402448" cy="413388"/>
          </a:xfrm>
          <a:prstGeom prst="rect">
            <a:avLst/>
          </a:prstGeom>
        </p:spPr>
      </p:pic>
      <p:sp>
        <p:nvSpPr>
          <p:cNvPr id="9" name="Rectangle 8"/>
          <p:cNvSpPr/>
          <p:nvPr/>
        </p:nvSpPr>
        <p:spPr>
          <a:xfrm>
            <a:off x="-556" y="906986"/>
            <a:ext cx="12192556"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Step-5: Write the Remarks that why was RI(M) not conducted in the scheduled duration and how marks are being given for this PE</a:t>
            </a:r>
            <a:endParaRPr lang="en-IN" b="1" dirty="0"/>
          </a:p>
        </p:txBody>
      </p:sp>
      <p:pic>
        <p:nvPicPr>
          <p:cNvPr id="3" name="Picture 2"/>
          <p:cNvPicPr>
            <a:picLocks noChangeAspect="1"/>
          </p:cNvPicPr>
          <p:nvPr/>
        </p:nvPicPr>
        <p:blipFill>
          <a:blip r:embed="rId3"/>
          <a:stretch>
            <a:fillRect/>
          </a:stretch>
        </p:blipFill>
        <p:spPr>
          <a:xfrm>
            <a:off x="1842247" y="1453662"/>
            <a:ext cx="8835487" cy="5242974"/>
          </a:xfrm>
          <a:prstGeom prst="rect">
            <a:avLst/>
          </a:prstGeom>
        </p:spPr>
      </p:pic>
    </p:spTree>
    <p:extLst>
      <p:ext uri="{BB962C8B-B14F-4D97-AF65-F5344CB8AC3E}">
        <p14:creationId xmlns:p14="http://schemas.microsoft.com/office/powerpoint/2010/main" val="47659884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10" name="Rectangle 9"/>
          <p:cNvSpPr/>
          <p:nvPr/>
        </p:nvSpPr>
        <p:spPr>
          <a:xfrm>
            <a:off x="417181" y="506335"/>
            <a:ext cx="8160892" cy="400110"/>
          </a:xfrm>
          <a:prstGeom prst="rect">
            <a:avLst/>
          </a:prstGeom>
        </p:spPr>
        <p:txBody>
          <a:bodyPr wrap="square">
            <a:spAutoFit/>
          </a:bodyPr>
          <a:lstStyle/>
          <a:p>
            <a:r>
              <a:rPr lang="en-US" sz="2000" b="1" dirty="0" smtClean="0"/>
              <a:t>How to Conduct Performance Evaluation?</a:t>
            </a:r>
            <a:endParaRPr lang="en-IN" sz="2000" b="1" dirty="0"/>
          </a:p>
        </p:txBody>
      </p:sp>
      <p:pic>
        <p:nvPicPr>
          <p:cNvPr id="11" name="Picture 1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6894" y="493796"/>
            <a:ext cx="402448" cy="413388"/>
          </a:xfrm>
          <a:prstGeom prst="rect">
            <a:avLst/>
          </a:prstGeom>
        </p:spPr>
      </p:pic>
      <p:sp>
        <p:nvSpPr>
          <p:cNvPr id="9" name="Rectangle 8"/>
          <p:cNvSpPr/>
          <p:nvPr/>
        </p:nvSpPr>
        <p:spPr>
          <a:xfrm>
            <a:off x="-556" y="906986"/>
            <a:ext cx="12192556"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Step-6: Click on Generate</a:t>
            </a:r>
            <a:endParaRPr lang="en-IN" b="1" dirty="0"/>
          </a:p>
        </p:txBody>
      </p:sp>
      <p:pic>
        <p:nvPicPr>
          <p:cNvPr id="3" name="Picture 2"/>
          <p:cNvPicPr>
            <a:picLocks noChangeAspect="1"/>
          </p:cNvPicPr>
          <p:nvPr/>
        </p:nvPicPr>
        <p:blipFill>
          <a:blip r:embed="rId3"/>
          <a:stretch>
            <a:fillRect/>
          </a:stretch>
        </p:blipFill>
        <p:spPr>
          <a:xfrm>
            <a:off x="1842247" y="1453662"/>
            <a:ext cx="8835487" cy="5242974"/>
          </a:xfrm>
          <a:prstGeom prst="rect">
            <a:avLst/>
          </a:prstGeom>
        </p:spPr>
      </p:pic>
      <p:sp>
        <p:nvSpPr>
          <p:cNvPr id="7" name="Rectangle 6"/>
          <p:cNvSpPr/>
          <p:nvPr/>
        </p:nvSpPr>
        <p:spPr>
          <a:xfrm>
            <a:off x="5298142" y="6185647"/>
            <a:ext cx="954740" cy="40341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0006918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10" name="Rectangle 9"/>
          <p:cNvSpPr/>
          <p:nvPr/>
        </p:nvSpPr>
        <p:spPr>
          <a:xfrm>
            <a:off x="417181" y="506335"/>
            <a:ext cx="8160892" cy="400110"/>
          </a:xfrm>
          <a:prstGeom prst="rect">
            <a:avLst/>
          </a:prstGeom>
        </p:spPr>
        <p:txBody>
          <a:bodyPr wrap="square">
            <a:spAutoFit/>
          </a:bodyPr>
          <a:lstStyle/>
          <a:p>
            <a:r>
              <a:rPr lang="en-US" sz="2000" b="1" dirty="0" smtClean="0"/>
              <a:t>Select the applicable option</a:t>
            </a:r>
            <a:endParaRPr lang="en-IN" sz="2000" b="1" dirty="0"/>
          </a:p>
        </p:txBody>
      </p:sp>
      <p:pic>
        <p:nvPicPr>
          <p:cNvPr id="11" name="Picture 1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6894" y="493796"/>
            <a:ext cx="402448" cy="413388"/>
          </a:xfrm>
          <a:prstGeom prst="rect">
            <a:avLst/>
          </a:prstGeom>
        </p:spPr>
      </p:pic>
      <p:pic>
        <p:nvPicPr>
          <p:cNvPr id="8" name="Picture 7"/>
          <p:cNvPicPr>
            <a:picLocks noChangeAspect="1"/>
          </p:cNvPicPr>
          <p:nvPr/>
        </p:nvPicPr>
        <p:blipFill>
          <a:blip r:embed="rId3"/>
          <a:stretch>
            <a:fillRect/>
          </a:stretch>
        </p:blipFill>
        <p:spPr>
          <a:xfrm>
            <a:off x="0" y="2711477"/>
            <a:ext cx="12192000" cy="3909294"/>
          </a:xfrm>
          <a:prstGeom prst="rect">
            <a:avLst/>
          </a:prstGeom>
        </p:spPr>
      </p:pic>
      <p:pic>
        <p:nvPicPr>
          <p:cNvPr id="2" name="Picture 1"/>
          <p:cNvPicPr>
            <a:picLocks noChangeAspect="1"/>
          </p:cNvPicPr>
          <p:nvPr/>
        </p:nvPicPr>
        <p:blipFill>
          <a:blip r:embed="rId4"/>
          <a:stretch>
            <a:fillRect/>
          </a:stretch>
        </p:blipFill>
        <p:spPr>
          <a:xfrm>
            <a:off x="228118" y="918984"/>
            <a:ext cx="3571875" cy="1704975"/>
          </a:xfrm>
          <a:prstGeom prst="rect">
            <a:avLst/>
          </a:prstGeom>
        </p:spPr>
      </p:pic>
    </p:spTree>
    <p:extLst>
      <p:ext uri="{BB962C8B-B14F-4D97-AF65-F5344CB8AC3E}">
        <p14:creationId xmlns:p14="http://schemas.microsoft.com/office/powerpoint/2010/main" val="113455251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pic>
        <p:nvPicPr>
          <p:cNvPr id="8" name="Picture 7"/>
          <p:cNvPicPr>
            <a:picLocks noChangeAspect="1"/>
          </p:cNvPicPr>
          <p:nvPr/>
        </p:nvPicPr>
        <p:blipFill>
          <a:blip r:embed="rId2"/>
          <a:stretch>
            <a:fillRect/>
          </a:stretch>
        </p:blipFill>
        <p:spPr>
          <a:xfrm>
            <a:off x="0" y="1465729"/>
            <a:ext cx="12192000" cy="5155042"/>
          </a:xfrm>
          <a:prstGeom prst="rect">
            <a:avLst/>
          </a:prstGeom>
        </p:spPr>
      </p:pic>
      <p:sp>
        <p:nvSpPr>
          <p:cNvPr id="7" name="Rectangle 6"/>
          <p:cNvSpPr/>
          <p:nvPr/>
        </p:nvSpPr>
        <p:spPr>
          <a:xfrm>
            <a:off x="-556" y="906986"/>
            <a:ext cx="12192556"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Step-7: Click on         to sign the certificate</a:t>
            </a:r>
            <a:endParaRPr lang="en-IN" b="1" dirty="0"/>
          </a:p>
        </p:txBody>
      </p:sp>
      <p:pic>
        <p:nvPicPr>
          <p:cNvPr id="3" name="Picture 2"/>
          <p:cNvPicPr>
            <a:picLocks noChangeAspect="1"/>
          </p:cNvPicPr>
          <p:nvPr/>
        </p:nvPicPr>
        <p:blipFill>
          <a:blip r:embed="rId3"/>
          <a:stretch>
            <a:fillRect/>
          </a:stretch>
        </p:blipFill>
        <p:spPr>
          <a:xfrm>
            <a:off x="1682562" y="985776"/>
            <a:ext cx="374837" cy="374837"/>
          </a:xfrm>
          <a:prstGeom prst="rect">
            <a:avLst/>
          </a:prstGeom>
        </p:spPr>
      </p:pic>
      <p:sp>
        <p:nvSpPr>
          <p:cNvPr id="9" name="Rectangle 8"/>
          <p:cNvSpPr/>
          <p:nvPr/>
        </p:nvSpPr>
        <p:spPr>
          <a:xfrm>
            <a:off x="11483788" y="3841544"/>
            <a:ext cx="510988" cy="40341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79738283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pic>
        <p:nvPicPr>
          <p:cNvPr id="3" name="Picture 2"/>
          <p:cNvPicPr>
            <a:picLocks noChangeAspect="1"/>
          </p:cNvPicPr>
          <p:nvPr/>
        </p:nvPicPr>
        <p:blipFill>
          <a:blip r:embed="rId2"/>
          <a:stretch>
            <a:fillRect/>
          </a:stretch>
        </p:blipFill>
        <p:spPr>
          <a:xfrm>
            <a:off x="2300497" y="985776"/>
            <a:ext cx="7581900" cy="5619750"/>
          </a:xfrm>
          <a:prstGeom prst="rect">
            <a:avLst/>
          </a:prstGeom>
        </p:spPr>
      </p:pic>
      <p:sp>
        <p:nvSpPr>
          <p:cNvPr id="9" name="Rectangle 8"/>
          <p:cNvSpPr/>
          <p:nvPr/>
        </p:nvSpPr>
        <p:spPr>
          <a:xfrm>
            <a:off x="-556" y="449788"/>
            <a:ext cx="12192556"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Step-8: Insert DSC token and Click on “Sign”</a:t>
            </a:r>
            <a:endParaRPr lang="en-IN" b="1" dirty="0"/>
          </a:p>
        </p:txBody>
      </p:sp>
      <p:sp>
        <p:nvSpPr>
          <p:cNvPr id="12" name="Rectangle 11"/>
          <p:cNvSpPr/>
          <p:nvPr/>
        </p:nvSpPr>
        <p:spPr>
          <a:xfrm>
            <a:off x="5580459" y="6167885"/>
            <a:ext cx="510988" cy="40341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96990436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9" name="Rectangle 8"/>
          <p:cNvSpPr/>
          <p:nvPr/>
        </p:nvSpPr>
        <p:spPr>
          <a:xfrm>
            <a:off x="-556" y="449788"/>
            <a:ext cx="12192556"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Step-9: Enter OTP and Click on Submit</a:t>
            </a:r>
            <a:endParaRPr lang="en-IN" b="1" dirty="0"/>
          </a:p>
        </p:txBody>
      </p:sp>
      <p:pic>
        <p:nvPicPr>
          <p:cNvPr id="2" name="Picture 1"/>
          <p:cNvPicPr>
            <a:picLocks noChangeAspect="1"/>
          </p:cNvPicPr>
          <p:nvPr/>
        </p:nvPicPr>
        <p:blipFill>
          <a:blip r:embed="rId2"/>
          <a:stretch>
            <a:fillRect/>
          </a:stretch>
        </p:blipFill>
        <p:spPr>
          <a:xfrm>
            <a:off x="918883" y="1090052"/>
            <a:ext cx="10058400" cy="4543425"/>
          </a:xfrm>
          <a:prstGeom prst="rect">
            <a:avLst/>
          </a:prstGeom>
        </p:spPr>
      </p:pic>
      <p:sp>
        <p:nvSpPr>
          <p:cNvPr id="7" name="Rectangle 6"/>
          <p:cNvSpPr/>
          <p:nvPr/>
        </p:nvSpPr>
        <p:spPr>
          <a:xfrm>
            <a:off x="5203941" y="3626391"/>
            <a:ext cx="672424" cy="34049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042543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9" name="Rectangle 8"/>
          <p:cNvSpPr/>
          <p:nvPr/>
        </p:nvSpPr>
        <p:spPr>
          <a:xfrm>
            <a:off x="-556" y="449788"/>
            <a:ext cx="12192556"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Step-10: Click on confirm Sign</a:t>
            </a:r>
            <a:endParaRPr lang="en-IN" b="1" dirty="0"/>
          </a:p>
        </p:txBody>
      </p:sp>
      <p:pic>
        <p:nvPicPr>
          <p:cNvPr id="3" name="Picture 2"/>
          <p:cNvPicPr>
            <a:picLocks noChangeAspect="1"/>
          </p:cNvPicPr>
          <p:nvPr/>
        </p:nvPicPr>
        <p:blipFill>
          <a:blip r:embed="rId2"/>
          <a:stretch>
            <a:fillRect/>
          </a:stretch>
        </p:blipFill>
        <p:spPr>
          <a:xfrm>
            <a:off x="160524" y="1790964"/>
            <a:ext cx="6939523" cy="2247900"/>
          </a:xfrm>
          <a:prstGeom prst="rect">
            <a:avLst/>
          </a:prstGeom>
        </p:spPr>
      </p:pic>
      <p:pic>
        <p:nvPicPr>
          <p:cNvPr id="4" name="Picture 3"/>
          <p:cNvPicPr>
            <a:picLocks noChangeAspect="1"/>
          </p:cNvPicPr>
          <p:nvPr/>
        </p:nvPicPr>
        <p:blipFill>
          <a:blip r:embed="rId3"/>
          <a:stretch>
            <a:fillRect/>
          </a:stretch>
        </p:blipFill>
        <p:spPr>
          <a:xfrm>
            <a:off x="7658940" y="1048871"/>
            <a:ext cx="3581400" cy="5459505"/>
          </a:xfrm>
          <a:prstGeom prst="rect">
            <a:avLst/>
          </a:prstGeom>
        </p:spPr>
      </p:pic>
    </p:spTree>
    <p:extLst>
      <p:ext uri="{BB962C8B-B14F-4D97-AF65-F5344CB8AC3E}">
        <p14:creationId xmlns:p14="http://schemas.microsoft.com/office/powerpoint/2010/main" val="425613488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9" name="Rectangle 8"/>
          <p:cNvSpPr/>
          <p:nvPr/>
        </p:nvSpPr>
        <p:spPr>
          <a:xfrm>
            <a:off x="-556" y="449788"/>
            <a:ext cx="12192556"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Step-11: Once certificate signed successfully then click on process button to give marks </a:t>
            </a:r>
            <a:endParaRPr lang="en-IN" b="1" dirty="0"/>
          </a:p>
        </p:txBody>
      </p:sp>
      <p:pic>
        <p:nvPicPr>
          <p:cNvPr id="3" name="Picture 2"/>
          <p:cNvPicPr>
            <a:picLocks noChangeAspect="1"/>
          </p:cNvPicPr>
          <p:nvPr/>
        </p:nvPicPr>
        <p:blipFill>
          <a:blip r:embed="rId2"/>
          <a:stretch>
            <a:fillRect/>
          </a:stretch>
        </p:blipFill>
        <p:spPr>
          <a:xfrm>
            <a:off x="-9106" y="1283302"/>
            <a:ext cx="12192000" cy="2576003"/>
          </a:xfrm>
          <a:prstGeom prst="rect">
            <a:avLst/>
          </a:prstGeom>
        </p:spPr>
      </p:pic>
      <p:sp>
        <p:nvSpPr>
          <p:cNvPr id="8" name="Rectangle 7"/>
          <p:cNvSpPr/>
          <p:nvPr/>
        </p:nvSpPr>
        <p:spPr>
          <a:xfrm>
            <a:off x="11134165" y="1763285"/>
            <a:ext cx="430306" cy="361349"/>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0138208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9" name="Rectangle 8"/>
          <p:cNvSpPr/>
          <p:nvPr/>
        </p:nvSpPr>
        <p:spPr>
          <a:xfrm>
            <a:off x="-556" y="449788"/>
            <a:ext cx="12192556"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Step-12: PIU In-charge can now enter the marks </a:t>
            </a:r>
            <a:endParaRPr lang="en-IN" b="1" dirty="0"/>
          </a:p>
        </p:txBody>
      </p:sp>
      <p:pic>
        <p:nvPicPr>
          <p:cNvPr id="3" name="Picture 2"/>
          <p:cNvPicPr>
            <a:picLocks noChangeAspect="1"/>
          </p:cNvPicPr>
          <p:nvPr/>
        </p:nvPicPr>
        <p:blipFill>
          <a:blip r:embed="rId2"/>
          <a:stretch>
            <a:fillRect/>
          </a:stretch>
        </p:blipFill>
        <p:spPr>
          <a:xfrm>
            <a:off x="314325" y="1093972"/>
            <a:ext cx="11563350" cy="5476875"/>
          </a:xfrm>
          <a:prstGeom prst="rect">
            <a:avLst/>
          </a:prstGeom>
        </p:spPr>
      </p:pic>
    </p:spTree>
    <p:extLst>
      <p:ext uri="{BB962C8B-B14F-4D97-AF65-F5344CB8AC3E}">
        <p14:creationId xmlns:p14="http://schemas.microsoft.com/office/powerpoint/2010/main" val="2972344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3632621" y="570018"/>
            <a:ext cx="8072271" cy="478721"/>
          </a:xfrm>
          <a:prstGeom prst="rect">
            <a:avLst/>
          </a:prstGeom>
          <a:solidFill>
            <a:schemeClr val="bg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smtClean="0"/>
              <a:t>STEP </a:t>
            </a:r>
            <a:r>
              <a:rPr lang="en-US" sz="2800" dirty="0"/>
              <a:t>3</a:t>
            </a:r>
            <a:r>
              <a:rPr lang="en-US" sz="2800" dirty="0" smtClean="0"/>
              <a:t>: FREEZING OF NIT</a:t>
            </a:r>
            <a:endParaRPr lang="en-US" sz="2800" dirty="0"/>
          </a:p>
        </p:txBody>
      </p:sp>
      <p:sp>
        <p:nvSpPr>
          <p:cNvPr id="94" name="Rectangle 93">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NIT CREATION (by NMO)</a:t>
            </a:r>
            <a:endParaRPr lang="en-US" sz="2000" b="1" dirty="0">
              <a:solidFill>
                <a:prstClr val="white"/>
              </a:solidFill>
            </a:endParaRPr>
          </a:p>
        </p:txBody>
      </p:sp>
      <p:pic>
        <p:nvPicPr>
          <p:cNvPr id="2" name="Picture 1"/>
          <p:cNvPicPr>
            <a:picLocks noChangeAspect="1"/>
          </p:cNvPicPr>
          <p:nvPr/>
        </p:nvPicPr>
        <p:blipFill>
          <a:blip r:embed="rId2"/>
          <a:stretch>
            <a:fillRect/>
          </a:stretch>
        </p:blipFill>
        <p:spPr>
          <a:xfrm>
            <a:off x="3670481" y="1810569"/>
            <a:ext cx="8034411" cy="3057525"/>
          </a:xfrm>
          <a:prstGeom prst="rect">
            <a:avLst/>
          </a:prstGeom>
        </p:spPr>
      </p:pic>
      <p:sp>
        <p:nvSpPr>
          <p:cNvPr id="95" name="Rectangle 94"/>
          <p:cNvSpPr/>
          <p:nvPr/>
        </p:nvSpPr>
        <p:spPr>
          <a:xfrm>
            <a:off x="6487564" y="1410459"/>
            <a:ext cx="2145331" cy="400110"/>
          </a:xfrm>
          <a:prstGeom prst="rect">
            <a:avLst/>
          </a:prstGeom>
        </p:spPr>
        <p:txBody>
          <a:bodyPr wrap="none">
            <a:spAutoFit/>
          </a:bodyPr>
          <a:lstStyle/>
          <a:p>
            <a:pPr>
              <a:defRPr/>
            </a:pPr>
            <a:r>
              <a:rPr lang="en-US" sz="2000" b="1" dirty="0">
                <a:latin typeface="Times New Roman" pitchFamily="18" charset="0"/>
                <a:cs typeface="Times New Roman" pitchFamily="18" charset="0"/>
              </a:rPr>
              <a:t>1</a:t>
            </a:r>
            <a:r>
              <a:rPr lang="en-US" sz="2000" b="1" dirty="0" smtClean="0">
                <a:latin typeface="Times New Roman" pitchFamily="18" charset="0"/>
                <a:cs typeface="Times New Roman" pitchFamily="18" charset="0"/>
              </a:rPr>
              <a:t>. Click on Freeze</a:t>
            </a:r>
            <a:endParaRPr lang="en-US" sz="2000" b="1" dirty="0">
              <a:latin typeface="Times New Roman" pitchFamily="18" charset="0"/>
              <a:cs typeface="Times New Roman" pitchFamily="18" charset="0"/>
            </a:endParaRPr>
          </a:p>
        </p:txBody>
      </p:sp>
      <p:sp>
        <p:nvSpPr>
          <p:cNvPr id="96" name="Rectangle 95"/>
          <p:cNvSpPr/>
          <p:nvPr/>
        </p:nvSpPr>
        <p:spPr>
          <a:xfrm>
            <a:off x="7506441" y="4256174"/>
            <a:ext cx="540000" cy="21600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FREEZING</a:t>
              </a:r>
              <a:endParaRPr lang="en-US" sz="1200" dirty="0"/>
            </a:p>
          </p:txBody>
        </p:sp>
        <p:sp>
          <p:nvSpPr>
            <p:cNvPr id="58" name="Rounded Rectangle 57"/>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Elbow Connector 97"/>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9" name="Elbow Connector 98"/>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Straight Connector 10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107226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PERFORMANCE EVALUATION (PE)</a:t>
            </a:r>
            <a:endParaRPr lang="en-US" sz="2000" b="1" dirty="0">
              <a:solidFill>
                <a:prstClr val="white"/>
              </a:solidFill>
            </a:endParaRPr>
          </a:p>
        </p:txBody>
      </p:sp>
      <p:sp>
        <p:nvSpPr>
          <p:cNvPr id="9" name="Rectangle 8"/>
          <p:cNvSpPr/>
          <p:nvPr/>
        </p:nvSpPr>
        <p:spPr>
          <a:xfrm>
            <a:off x="-556" y="449788"/>
            <a:ext cx="12192556"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Step-13: Enter Marks and click on approve</a:t>
            </a:r>
            <a:endParaRPr lang="en-IN" b="1" dirty="0"/>
          </a:p>
        </p:txBody>
      </p:sp>
      <p:pic>
        <p:nvPicPr>
          <p:cNvPr id="3" name="Picture 2"/>
          <p:cNvPicPr>
            <a:picLocks noChangeAspect="1"/>
          </p:cNvPicPr>
          <p:nvPr/>
        </p:nvPicPr>
        <p:blipFill>
          <a:blip r:embed="rId2"/>
          <a:stretch>
            <a:fillRect/>
          </a:stretch>
        </p:blipFill>
        <p:spPr>
          <a:xfrm>
            <a:off x="314325" y="1067078"/>
            <a:ext cx="11563350" cy="5476875"/>
          </a:xfrm>
          <a:prstGeom prst="rect">
            <a:avLst/>
          </a:prstGeom>
        </p:spPr>
      </p:pic>
      <p:sp>
        <p:nvSpPr>
          <p:cNvPr id="5" name="Rectangle 4"/>
          <p:cNvSpPr/>
          <p:nvPr/>
        </p:nvSpPr>
        <p:spPr>
          <a:xfrm>
            <a:off x="4813974" y="6225988"/>
            <a:ext cx="1250650" cy="26894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7807937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94129" y="2776444"/>
            <a:ext cx="11994777"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MANUAL EXPENDITURE ENTRY (MEE)</a:t>
            </a:r>
          </a:p>
        </p:txBody>
      </p:sp>
    </p:spTree>
    <p:extLst>
      <p:ext uri="{BB962C8B-B14F-4D97-AF65-F5344CB8AC3E}">
        <p14:creationId xmlns:p14="http://schemas.microsoft.com/office/powerpoint/2010/main" val="22853356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MANUAL EXPENDITURE ENTRY (MEE)</a:t>
            </a:r>
            <a:endParaRPr lang="en-US" sz="2000" b="1" dirty="0">
              <a:solidFill>
                <a:prstClr val="white"/>
              </a:solidFill>
            </a:endParaRPr>
          </a:p>
        </p:txBody>
      </p:sp>
      <p:sp>
        <p:nvSpPr>
          <p:cNvPr id="105" name="Rectangle 104"/>
          <p:cNvSpPr/>
          <p:nvPr/>
        </p:nvSpPr>
        <p:spPr>
          <a:xfrm>
            <a:off x="3625404" y="855404"/>
            <a:ext cx="8526157" cy="163477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schemeClr val="tx1"/>
                </a:solidFill>
              </a:rPr>
              <a:t>It is the process of letting know the </a:t>
            </a:r>
            <a:r>
              <a:rPr lang="en-US" sz="1600" dirty="0" err="1" smtClean="0">
                <a:solidFill>
                  <a:schemeClr val="tx1"/>
                </a:solidFill>
              </a:rPr>
              <a:t>eMARG</a:t>
            </a:r>
            <a:r>
              <a:rPr lang="en-US" sz="1600" dirty="0" smtClean="0">
                <a:solidFill>
                  <a:schemeClr val="tx1"/>
                </a:solidFill>
              </a:rPr>
              <a:t> software that till what period and amount the last payment was done for the package before coming to </a:t>
            </a:r>
            <a:r>
              <a:rPr lang="en-US" sz="1600" dirty="0" err="1" smtClean="0">
                <a:solidFill>
                  <a:schemeClr val="tx1"/>
                </a:solidFill>
              </a:rPr>
              <a:t>eMARG</a:t>
            </a:r>
            <a:r>
              <a:rPr lang="en-US" sz="1600" dirty="0" smtClean="0">
                <a:solidFill>
                  <a:schemeClr val="tx1"/>
                </a:solidFill>
              </a:rPr>
              <a:t> and from which bill period the bills will be generated in </a:t>
            </a:r>
            <a:r>
              <a:rPr lang="en-US" sz="1600" dirty="0" err="1" smtClean="0">
                <a:solidFill>
                  <a:schemeClr val="tx1"/>
                </a:solidFill>
              </a:rPr>
              <a:t>eMARG</a:t>
            </a:r>
            <a:endParaRPr lang="en-US" sz="1600" dirty="0" smtClean="0">
              <a:solidFill>
                <a:schemeClr val="tx1"/>
              </a:solidFill>
            </a:endParaRPr>
          </a:p>
          <a:p>
            <a:pPr marL="285750" indent="-285750">
              <a:buFont typeface="Arial" panose="020B0604020202020204" pitchFamily="34" charset="0"/>
              <a:buChar char="•"/>
            </a:pPr>
            <a:r>
              <a:rPr lang="en-US" sz="1600" dirty="0" smtClean="0">
                <a:solidFill>
                  <a:schemeClr val="tx1"/>
                </a:solidFill>
              </a:rPr>
              <a:t>Two entries are to be done for MEE:</a:t>
            </a:r>
          </a:p>
          <a:p>
            <a:pPr marL="400050" indent="-400050">
              <a:buAutoNum type="romanLcParenBoth"/>
            </a:pPr>
            <a:r>
              <a:rPr lang="en-US" sz="1600" dirty="0" smtClean="0">
                <a:solidFill>
                  <a:schemeClr val="tx1"/>
                </a:solidFill>
              </a:rPr>
              <a:t>Last Bill Period paid before the package’s payment is to be started through </a:t>
            </a:r>
            <a:r>
              <a:rPr lang="en-US" sz="1600" dirty="0" err="1" smtClean="0">
                <a:solidFill>
                  <a:schemeClr val="tx1"/>
                </a:solidFill>
              </a:rPr>
              <a:t>eMARG</a:t>
            </a:r>
            <a:endParaRPr lang="en-US" sz="1600" dirty="0" smtClean="0">
              <a:solidFill>
                <a:schemeClr val="tx1"/>
              </a:solidFill>
            </a:endParaRPr>
          </a:p>
          <a:p>
            <a:pPr marL="400050" indent="-400050">
              <a:buAutoNum type="romanLcParenBoth"/>
            </a:pPr>
            <a:r>
              <a:rPr lang="en-US" sz="1600" dirty="0" smtClean="0">
                <a:solidFill>
                  <a:schemeClr val="tx1"/>
                </a:solidFill>
              </a:rPr>
              <a:t>Total gross amount paid till the last bill period</a:t>
            </a:r>
          </a:p>
        </p:txBody>
      </p:sp>
      <p:pic>
        <p:nvPicPr>
          <p:cNvPr id="106" name="Picture 105"/>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16693" y="536723"/>
            <a:ext cx="402448" cy="413388"/>
          </a:xfrm>
          <a:prstGeom prst="rect">
            <a:avLst/>
          </a:prstGeom>
        </p:spPr>
      </p:pic>
      <p:sp>
        <p:nvSpPr>
          <p:cNvPr id="107" name="Rectangle 106"/>
          <p:cNvSpPr/>
          <p:nvPr/>
        </p:nvSpPr>
        <p:spPr>
          <a:xfrm>
            <a:off x="3936882" y="534137"/>
            <a:ext cx="8160892" cy="400110"/>
          </a:xfrm>
          <a:prstGeom prst="rect">
            <a:avLst/>
          </a:prstGeom>
        </p:spPr>
        <p:txBody>
          <a:bodyPr wrap="square">
            <a:spAutoFit/>
          </a:bodyPr>
          <a:lstStyle/>
          <a:p>
            <a:r>
              <a:rPr lang="en-US" sz="2000" b="1" dirty="0" smtClean="0"/>
              <a:t>What is Manual Expenditure Entry (MEE)?</a:t>
            </a:r>
            <a:endParaRPr lang="en-IN" sz="2000" b="1" dirty="0"/>
          </a:p>
        </p:txBody>
      </p:sp>
      <p:sp>
        <p:nvSpPr>
          <p:cNvPr id="108" name="Rectangle 107"/>
          <p:cNvSpPr/>
          <p:nvPr/>
        </p:nvSpPr>
        <p:spPr>
          <a:xfrm>
            <a:off x="3621368" y="2869401"/>
            <a:ext cx="8453546" cy="584775"/>
          </a:xfrm>
          <a:prstGeom prst="rect">
            <a:avLst/>
          </a:prstGeom>
        </p:spPr>
        <p:txBody>
          <a:bodyPr wrap="square">
            <a:spAutoFit/>
          </a:bodyPr>
          <a:lstStyle/>
          <a:p>
            <a:pPr marL="285750" indent="-285750">
              <a:buFont typeface="Arial" panose="020B0604020202020204" pitchFamily="34" charset="0"/>
              <a:buChar char="•"/>
            </a:pPr>
            <a:r>
              <a:rPr lang="en-US" sz="1600" dirty="0" smtClean="0"/>
              <a:t>The Account Officer(AO) will enter the details of MEE</a:t>
            </a:r>
          </a:p>
          <a:p>
            <a:pPr marL="285750" indent="-285750">
              <a:buFont typeface="Arial" panose="020B0604020202020204" pitchFamily="34" charset="0"/>
              <a:buChar char="•"/>
            </a:pPr>
            <a:r>
              <a:rPr lang="en-US" sz="1600" dirty="0" smtClean="0"/>
              <a:t>The PIU In-charge will approve the entries done by Account Officer (AO)</a:t>
            </a:r>
          </a:p>
        </p:txBody>
      </p:sp>
      <p:pic>
        <p:nvPicPr>
          <p:cNvPr id="109" name="Picture 108"/>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20802" y="2555665"/>
            <a:ext cx="350473" cy="360000"/>
          </a:xfrm>
          <a:prstGeom prst="rect">
            <a:avLst/>
          </a:prstGeom>
        </p:spPr>
      </p:pic>
      <p:sp>
        <p:nvSpPr>
          <p:cNvPr id="110" name="Rectangle 109"/>
          <p:cNvSpPr/>
          <p:nvPr/>
        </p:nvSpPr>
        <p:spPr>
          <a:xfrm>
            <a:off x="3863656" y="2512689"/>
            <a:ext cx="8160892" cy="400110"/>
          </a:xfrm>
          <a:prstGeom prst="rect">
            <a:avLst/>
          </a:prstGeom>
        </p:spPr>
        <p:txBody>
          <a:bodyPr wrap="square">
            <a:spAutoFit/>
          </a:bodyPr>
          <a:lstStyle/>
          <a:p>
            <a:r>
              <a:rPr lang="en-US" sz="2000" b="1" dirty="0" smtClean="0"/>
              <a:t>Who will do the Manual Expenditure Entry (MEE)?</a:t>
            </a:r>
            <a:endParaRPr lang="en-IN" sz="2000" b="1" dirty="0"/>
          </a:p>
        </p:txBody>
      </p:sp>
      <p:sp>
        <p:nvSpPr>
          <p:cNvPr id="112" name="Rectangle 111"/>
          <p:cNvSpPr/>
          <p:nvPr/>
        </p:nvSpPr>
        <p:spPr>
          <a:xfrm>
            <a:off x="3861959" y="3416031"/>
            <a:ext cx="8160892" cy="400110"/>
          </a:xfrm>
          <a:prstGeom prst="rect">
            <a:avLst/>
          </a:prstGeom>
        </p:spPr>
        <p:txBody>
          <a:bodyPr wrap="square">
            <a:spAutoFit/>
          </a:bodyPr>
          <a:lstStyle/>
          <a:p>
            <a:r>
              <a:rPr lang="en-US" sz="2000" b="1" dirty="0" smtClean="0"/>
              <a:t>How to do the Manual Expenditure Entry (MEE)?</a:t>
            </a:r>
            <a:endParaRPr lang="en-IN" sz="2000" b="1" dirty="0"/>
          </a:p>
        </p:txBody>
      </p:sp>
      <p:pic>
        <p:nvPicPr>
          <p:cNvPr id="113" name="Picture 112"/>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02680" y="3426454"/>
            <a:ext cx="350473" cy="360000"/>
          </a:xfrm>
          <a:prstGeom prst="rect">
            <a:avLst/>
          </a:prstGeom>
        </p:spPr>
      </p:pic>
      <p:pic>
        <p:nvPicPr>
          <p:cNvPr id="2" name="Picture 1"/>
          <p:cNvPicPr>
            <a:picLocks noChangeAspect="1"/>
          </p:cNvPicPr>
          <p:nvPr/>
        </p:nvPicPr>
        <p:blipFill rotWithShape="1">
          <a:blip r:embed="rId3"/>
          <a:srcRect b="14789"/>
          <a:stretch/>
        </p:blipFill>
        <p:spPr>
          <a:xfrm>
            <a:off x="3628185" y="4195105"/>
            <a:ext cx="8563815" cy="2609106"/>
          </a:xfrm>
          <a:prstGeom prst="rect">
            <a:avLst/>
          </a:prstGeom>
        </p:spPr>
      </p:pic>
      <p:sp>
        <p:nvSpPr>
          <p:cNvPr id="52" name="Rectangle 51"/>
          <p:cNvSpPr/>
          <p:nvPr/>
        </p:nvSpPr>
        <p:spPr>
          <a:xfrm>
            <a:off x="3602680" y="3827979"/>
            <a:ext cx="8533087" cy="326785"/>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Step-1: AO has to login to </a:t>
            </a:r>
            <a:r>
              <a:rPr lang="en-IN" sz="1600" b="1" dirty="0" err="1" smtClean="0"/>
              <a:t>eMARG</a:t>
            </a:r>
            <a:r>
              <a:rPr lang="en-IN" sz="1600" b="1" dirty="0" smtClean="0"/>
              <a:t> and select “Package Manual Expenditure”------&gt;”DLP”</a:t>
            </a:r>
            <a:endParaRPr lang="en-IN" sz="1600" b="1" dirty="0"/>
          </a:p>
        </p:txBody>
      </p:sp>
      <p:sp>
        <p:nvSpPr>
          <p:cNvPr id="53" name="Rectangle 52"/>
          <p:cNvSpPr/>
          <p:nvPr/>
        </p:nvSpPr>
        <p:spPr>
          <a:xfrm>
            <a:off x="3928811" y="4479730"/>
            <a:ext cx="1612675" cy="56384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Elbow Connector 115"/>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17" name="Elbow Connector 116"/>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18" name="Elbow Connector 117"/>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9" name="Elbow Connector 118"/>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0" name="Straight Connector 11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89506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MANUAL EXPENDITURE ENTRY (MEE)</a:t>
            </a:r>
            <a:endParaRPr lang="en-US" sz="2000" b="1" dirty="0">
              <a:solidFill>
                <a:prstClr val="white"/>
              </a:solidFill>
            </a:endParaRPr>
          </a:p>
        </p:txBody>
      </p:sp>
      <p:sp>
        <p:nvSpPr>
          <p:cNvPr id="52" name="Rectangle 51"/>
          <p:cNvSpPr/>
          <p:nvPr/>
        </p:nvSpPr>
        <p:spPr>
          <a:xfrm>
            <a:off x="3602680" y="546900"/>
            <a:ext cx="8533087" cy="326785"/>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Step-2: Select State/Department/District/Package No. and Click on “Next”</a:t>
            </a:r>
            <a:endParaRPr lang="en-IN" sz="1600" b="1" dirty="0"/>
          </a:p>
        </p:txBody>
      </p:sp>
      <p:pic>
        <p:nvPicPr>
          <p:cNvPr id="3" name="Picture 2"/>
          <p:cNvPicPr>
            <a:picLocks noChangeAspect="1"/>
          </p:cNvPicPr>
          <p:nvPr/>
        </p:nvPicPr>
        <p:blipFill>
          <a:blip r:embed="rId2"/>
          <a:stretch>
            <a:fillRect/>
          </a:stretch>
        </p:blipFill>
        <p:spPr>
          <a:xfrm>
            <a:off x="3657599" y="981332"/>
            <a:ext cx="8525295" cy="3236487"/>
          </a:xfrm>
          <a:prstGeom prst="rect">
            <a:avLst/>
          </a:prstGeom>
        </p:spPr>
      </p:pic>
      <p:sp>
        <p:nvSpPr>
          <p:cNvPr id="55" name="Rectangle 54"/>
          <p:cNvSpPr/>
          <p:nvPr/>
        </p:nvSpPr>
        <p:spPr>
          <a:xfrm>
            <a:off x="7476565" y="3133165"/>
            <a:ext cx="833718" cy="33807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7" name="Group 56"/>
          <p:cNvGrpSpPr/>
          <p:nvPr/>
        </p:nvGrpSpPr>
        <p:grpSpPr>
          <a:xfrm>
            <a:off x="0" y="0"/>
            <a:ext cx="3554569" cy="6858000"/>
            <a:chOff x="0" y="0"/>
            <a:chExt cx="3554569" cy="6858000"/>
          </a:xfrm>
        </p:grpSpPr>
        <p:sp>
          <p:nvSpPr>
            <p:cNvPr id="59" name="Rounded Rectangle 58"/>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60" name="Rounded Rectangle 59"/>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1" name="Rounded Rectangle 60"/>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2" name="Rounded Rectangle 61"/>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3" name="Rounded Rectangle 6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4" name="Rounded Rectangle 6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8" name="Rounded Rectangle 67"/>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71" name="Rounded Rectangle 7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73" name="Rounded Rectangle 7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4" name="Rounded Rectangle 7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5" name="Rounded Rectangle 74"/>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6" name="Rounded Rectangle 75"/>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7" name="Rounded Rectangle 76"/>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8" name="Rounded Rectangle 7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Elbow Connector 115"/>
            <p:cNvCxnSpPr>
              <a:stCxn id="62"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17" name="Elbow Connector 116"/>
            <p:cNvCxnSpPr>
              <a:stCxn id="62"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18" name="Elbow Connector 117"/>
            <p:cNvCxnSpPr>
              <a:stCxn id="74" idx="2"/>
              <a:endCxn id="75"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9" name="Elbow Connector 118"/>
            <p:cNvCxnSpPr>
              <a:stCxn id="68" idx="2"/>
              <a:endCxn id="75"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0" name="Straight Connector 11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1505266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MANUAL EXPENDITURE ENTRY (MEE)</a:t>
            </a:r>
            <a:endParaRPr lang="en-US" sz="2000" b="1" dirty="0">
              <a:solidFill>
                <a:prstClr val="white"/>
              </a:solidFill>
            </a:endParaRPr>
          </a:p>
        </p:txBody>
      </p:sp>
      <p:sp>
        <p:nvSpPr>
          <p:cNvPr id="52" name="Rectangle 51"/>
          <p:cNvSpPr/>
          <p:nvPr/>
        </p:nvSpPr>
        <p:spPr>
          <a:xfrm>
            <a:off x="3602680" y="546900"/>
            <a:ext cx="8533087" cy="326785"/>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Step-2: Select State/Department/District/Package No. and Click on “Next”</a:t>
            </a:r>
            <a:endParaRPr lang="en-IN" sz="1600" b="1" dirty="0"/>
          </a:p>
        </p:txBody>
      </p:sp>
      <p:pic>
        <p:nvPicPr>
          <p:cNvPr id="3" name="Picture 2"/>
          <p:cNvPicPr>
            <a:picLocks noChangeAspect="1"/>
          </p:cNvPicPr>
          <p:nvPr/>
        </p:nvPicPr>
        <p:blipFill>
          <a:blip r:embed="rId2"/>
          <a:stretch>
            <a:fillRect/>
          </a:stretch>
        </p:blipFill>
        <p:spPr>
          <a:xfrm>
            <a:off x="3657599" y="981332"/>
            <a:ext cx="8525295" cy="3236487"/>
          </a:xfrm>
          <a:prstGeom prst="rect">
            <a:avLst/>
          </a:prstGeom>
        </p:spPr>
      </p:pic>
      <p:sp>
        <p:nvSpPr>
          <p:cNvPr id="55" name="Rectangle 54"/>
          <p:cNvSpPr/>
          <p:nvPr/>
        </p:nvSpPr>
        <p:spPr>
          <a:xfrm>
            <a:off x="7476565" y="3133165"/>
            <a:ext cx="833718" cy="33807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39" name="Group 38"/>
          <p:cNvGrpSpPr/>
          <p:nvPr/>
        </p:nvGrpSpPr>
        <p:grpSpPr>
          <a:xfrm>
            <a:off x="0" y="0"/>
            <a:ext cx="3554569" cy="6858000"/>
            <a:chOff x="0" y="0"/>
            <a:chExt cx="3554569" cy="6858000"/>
          </a:xfrm>
        </p:grpSpPr>
        <p:sp>
          <p:nvSpPr>
            <p:cNvPr id="41" name="Rounded Rectangle 40"/>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2" name="Rounded Rectangle 4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3" name="Rounded Rectangle 4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4" name="Rounded Rectangle 43"/>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3" name="Rounded Rectangle 5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6" name="Rounded Rectangle 55"/>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7" name="Rounded Rectangle 56"/>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8" name="Rounded Rectangle 57"/>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9" name="Rounded Rectangle 58"/>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0" name="Rounded Rectangle 59"/>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1" name="Rounded Rectangle 6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2" name="Rounded Rectangle 61"/>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3" name="Rounded Rectangle 6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64" name="Rounded Rectangle 6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68" name="Straight Arrow Connector 6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Elbow Connector 80"/>
            <p:cNvCxnSpPr>
              <a:stCxn id="44"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82" name="Elbow Connector 81"/>
            <p:cNvCxnSpPr>
              <a:stCxn id="44"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87" name="Elbow Connector 86"/>
            <p:cNvCxnSpPr>
              <a:stCxn id="60" idx="2"/>
              <a:endCxn id="6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89" name="Elbow Connector 88"/>
            <p:cNvCxnSpPr>
              <a:stCxn id="57" idx="2"/>
              <a:endCxn id="6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0" name="Straight Connector 9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840413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MANUAL EXPENDITURE ENTRY (MEE)</a:t>
            </a:r>
            <a:endParaRPr lang="en-US" sz="2000" b="1" dirty="0">
              <a:solidFill>
                <a:prstClr val="white"/>
              </a:solidFill>
            </a:endParaRPr>
          </a:p>
        </p:txBody>
      </p:sp>
      <p:sp>
        <p:nvSpPr>
          <p:cNvPr id="52" name="Rectangle 51"/>
          <p:cNvSpPr/>
          <p:nvPr/>
        </p:nvSpPr>
        <p:spPr>
          <a:xfrm>
            <a:off x="3602680" y="546900"/>
            <a:ext cx="8533087" cy="474709"/>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Step-3: Select the “Last Paid </a:t>
            </a:r>
            <a:r>
              <a:rPr lang="en-IN" sz="1600" b="1" dirty="0" err="1" smtClean="0"/>
              <a:t>upto</a:t>
            </a:r>
            <a:r>
              <a:rPr lang="en-IN" sz="1600" b="1" dirty="0" smtClean="0"/>
              <a:t> Bill year”, “Last Paid </a:t>
            </a:r>
            <a:r>
              <a:rPr lang="en-IN" sz="1600" b="1" dirty="0" err="1" smtClean="0"/>
              <a:t>upto</a:t>
            </a:r>
            <a:r>
              <a:rPr lang="en-IN" sz="1600" b="1" dirty="0" smtClean="0"/>
              <a:t> Bill Month” and Gross Amount paid road wise and click on “Forward to PIU In-charge”</a:t>
            </a:r>
            <a:endParaRPr lang="en-IN" sz="1600" b="1" dirty="0"/>
          </a:p>
        </p:txBody>
      </p:sp>
      <p:pic>
        <p:nvPicPr>
          <p:cNvPr id="2" name="Picture 1"/>
          <p:cNvPicPr>
            <a:picLocks noChangeAspect="1"/>
          </p:cNvPicPr>
          <p:nvPr/>
        </p:nvPicPr>
        <p:blipFill>
          <a:blip r:embed="rId2"/>
          <a:stretch>
            <a:fillRect/>
          </a:stretch>
        </p:blipFill>
        <p:spPr>
          <a:xfrm>
            <a:off x="3644723" y="1165631"/>
            <a:ext cx="8538171" cy="4200525"/>
          </a:xfrm>
          <a:prstGeom prst="rect">
            <a:avLst/>
          </a:prstGeom>
        </p:spPr>
      </p:pic>
      <p:sp>
        <p:nvSpPr>
          <p:cNvPr id="39" name="Rectangle 38"/>
          <p:cNvSpPr/>
          <p:nvPr/>
        </p:nvSpPr>
        <p:spPr>
          <a:xfrm>
            <a:off x="6105928" y="2527374"/>
            <a:ext cx="3616296" cy="33807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40" name="Rectangle 39"/>
          <p:cNvSpPr/>
          <p:nvPr/>
        </p:nvSpPr>
        <p:spPr>
          <a:xfrm>
            <a:off x="10730753" y="2865447"/>
            <a:ext cx="1264023" cy="225292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41" name="Rectangle 40"/>
          <p:cNvSpPr/>
          <p:nvPr/>
        </p:nvSpPr>
        <p:spPr>
          <a:xfrm>
            <a:off x="6884894" y="5023345"/>
            <a:ext cx="1062318" cy="33807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42" name="Rectangle 41"/>
          <p:cNvSpPr/>
          <p:nvPr/>
        </p:nvSpPr>
        <p:spPr>
          <a:xfrm>
            <a:off x="3647504" y="5661273"/>
            <a:ext cx="8533087" cy="474709"/>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NOTE: To understand what to enter for each field, kindly see the next slide.</a:t>
            </a:r>
            <a:endParaRPr lang="en-IN" b="1" dirty="0"/>
          </a:p>
        </p:txBody>
      </p:sp>
      <p:grpSp>
        <p:nvGrpSpPr>
          <p:cNvPr id="44" name="Group 43"/>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9" name="Rounded Rectangle 58"/>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0" name="Rounded Rectangle 59"/>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1" name="Rounded Rectangle 60"/>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2" name="Rounded Rectangle 61"/>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3" name="Rounded Rectangle 62"/>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 name="Elbow Connector 104"/>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6" name="Elbow Connector 105"/>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7" name="Elbow Connector 106"/>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9" name="Straight Connector 10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291930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0"/>
          <a:ext cx="6233376" cy="6858005"/>
        </p:xfrm>
        <a:graphic>
          <a:graphicData uri="http://schemas.openxmlformats.org/drawingml/2006/table">
            <a:tbl>
              <a:tblPr>
                <a:tableStyleId>{5C22544A-7EE6-4342-B048-85BDC9FD1C3A}</a:tableStyleId>
              </a:tblPr>
              <a:tblGrid>
                <a:gridCol w="1661074"/>
                <a:gridCol w="1117829"/>
                <a:gridCol w="933265"/>
                <a:gridCol w="1323286"/>
                <a:gridCol w="1197922"/>
              </a:tblGrid>
              <a:tr h="195943">
                <a:tc>
                  <a:txBody>
                    <a:bodyPr/>
                    <a:lstStyle/>
                    <a:p>
                      <a:pPr algn="l" fontAlgn="ctr"/>
                      <a:r>
                        <a:rPr lang="en-IN" sz="1200" b="1" u="none" strike="noStrike" dirty="0">
                          <a:effectLst/>
                        </a:rPr>
                        <a:t>Maintenance Start Date:</a:t>
                      </a:r>
                      <a:endParaRPr lang="en-IN" sz="1200" b="1" i="0" u="none" strike="noStrike" dirty="0">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l" fontAlgn="ctr"/>
                      <a:r>
                        <a:rPr lang="en-IN" sz="1200" b="1" u="none" strike="noStrike" dirty="0">
                          <a:effectLst/>
                        </a:rPr>
                        <a:t>01-Jan-18</a:t>
                      </a:r>
                      <a:endParaRPr lang="en-IN" sz="1200" b="1" i="0" u="none" strike="noStrike" dirty="0">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en-IN" sz="1200" b="1" i="0" u="none" strike="noStrike" dirty="0">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en-IN" sz="1200" b="1" i="0" u="none" strike="noStrike" dirty="0">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en-IN" sz="1200" b="1" i="0" u="none" strike="noStrike" dirty="0">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a:txBody>
                    <a:bodyPr/>
                    <a:lstStyle/>
                    <a:p>
                      <a:pPr algn="l" fontAlgn="ctr"/>
                      <a:r>
                        <a:rPr lang="en-IN" sz="1200" b="1" u="none" strike="noStrike">
                          <a:effectLst/>
                        </a:rPr>
                        <a:t>Year of Maintenance</a:t>
                      </a:r>
                      <a:endParaRPr lang="en-IN" sz="1200" b="1"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200" b="1" u="none" strike="noStrike">
                          <a:effectLst/>
                        </a:rPr>
                        <a:t>Bill Period From</a:t>
                      </a:r>
                      <a:endParaRPr lang="en-IN" sz="1200" b="1"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200" b="1" u="none" strike="noStrike" dirty="0">
                          <a:effectLst/>
                        </a:rPr>
                        <a:t>Bill Period To</a:t>
                      </a:r>
                      <a:endParaRPr lang="en-IN" sz="1200" b="1" i="0" u="none" strike="noStrike" dirty="0">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200" b="1" u="none" strike="noStrike" dirty="0">
                          <a:effectLst/>
                        </a:rPr>
                        <a:t>Gross Amount Paid</a:t>
                      </a:r>
                      <a:endParaRPr lang="en-IN" sz="1200" b="1" i="0" u="none" strike="noStrike" dirty="0">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200" b="1" u="none" strike="noStrike" dirty="0">
                          <a:effectLst/>
                        </a:rPr>
                        <a:t>Net Amount Paid</a:t>
                      </a:r>
                      <a:endParaRPr lang="en-IN" sz="1200" b="1" i="0" u="none" strike="noStrike" dirty="0">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rowSpan="12">
                  <a:txBody>
                    <a:bodyPr/>
                    <a:lstStyle/>
                    <a:p>
                      <a:pPr algn="ctr" fontAlgn="ctr"/>
                      <a:r>
                        <a:rPr lang="en-IN" sz="1200" u="none" strike="noStrike">
                          <a:effectLst/>
                        </a:rPr>
                        <a:t>I</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01-Jan-18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31-Jan-18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01-Feb-18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28-Feb-18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01-Mar-18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31-Mar-18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01-Apr-18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30-Apr-18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01-May-18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31-May-18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01-Jun-18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dirty="0">
                          <a:effectLst/>
                        </a:rPr>
                        <a:t>30-Jun-18</a:t>
                      </a:r>
                      <a:endParaRPr lang="en-IN" sz="1200" b="0" i="0" u="none" strike="noStrike" dirty="0">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01-Jul-18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31-Jul-18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01-Aug-18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31-Aug-18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01-Sep-18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30-Sep-18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01-Oct-18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31-Oct-18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01-Nov-18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30-Nov-18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01-Dec-18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31-Dec-18</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rowSpan="12">
                  <a:txBody>
                    <a:bodyPr/>
                    <a:lstStyle/>
                    <a:p>
                      <a:pPr algn="ctr" fontAlgn="ctr"/>
                      <a:r>
                        <a:rPr lang="en-IN" sz="1200" u="none" strike="noStrike">
                          <a:effectLst/>
                        </a:rPr>
                        <a:t>II</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01-Jan-19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31-Jan-19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01-Feb-19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28-Feb-19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01-Mar-19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31-Mar-19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01-Apr-19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30-Apr-19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01-May-19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31-May-19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01-Jun-19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30-Jun-19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01-Jul-19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31-Jul-19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01-Aug-19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31-Aug-19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1000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900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01-Sep-19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30-Sep-19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01-Oct-19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31-Oct-19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01-Nov-19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30-Nov-19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01-Dec-19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31-Dec-19</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rowSpan="8">
                  <a:txBody>
                    <a:bodyPr/>
                    <a:lstStyle/>
                    <a:p>
                      <a:pPr algn="ctr" fontAlgn="ctr"/>
                      <a:r>
                        <a:rPr lang="en-IN" sz="1200" u="none" strike="noStrike">
                          <a:effectLst/>
                        </a:rPr>
                        <a:t>III</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01-Jan-20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31-Jan-20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01-Feb-20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29-Feb-20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01-Mar-20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31-Mar-20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01-Apr-20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30-Apr-20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01-May-20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31-May-20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01-Jun-20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30-Jun-20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01-Jul-20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31-Jul-20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vMerge="1">
                  <a:txBody>
                    <a:bodyPr/>
                    <a:lstStyle/>
                    <a:p>
                      <a:endParaRPr lang="en-IN"/>
                    </a:p>
                  </a:txBody>
                  <a:tcPr/>
                </a:tc>
                <a:tc>
                  <a:txBody>
                    <a:bodyPr/>
                    <a:lstStyle/>
                    <a:p>
                      <a:pPr algn="r" fontAlgn="ctr"/>
                      <a:r>
                        <a:rPr lang="en-IN" sz="1200" u="none" strike="noStrike">
                          <a:effectLst/>
                        </a:rPr>
                        <a:t>01-Aug-20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31-Aug-20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943">
                <a:tc gridSpan="3">
                  <a:txBody>
                    <a:bodyPr/>
                    <a:lstStyle/>
                    <a:p>
                      <a:pPr algn="r" fontAlgn="ctr"/>
                      <a:r>
                        <a:rPr lang="en-IN" sz="1200" u="none" strike="noStrike">
                          <a:effectLst/>
                        </a:rPr>
                        <a:t>TOTAL</a:t>
                      </a:r>
                      <a:endParaRPr lang="en-IN" sz="1200" b="1"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a:txBody>
                    <a:bodyPr/>
                    <a:lstStyle/>
                    <a:p>
                      <a:pPr algn="r" fontAlgn="ctr"/>
                      <a:r>
                        <a:rPr lang="en-IN" sz="1200" u="none" strike="noStrike">
                          <a:effectLst/>
                        </a:rPr>
                        <a:t>20000</a:t>
                      </a:r>
                      <a:endParaRPr lang="en-IN" sz="1200" b="1" i="0" u="none" strike="noStrike">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IN" sz="1200" u="none" strike="noStrike" dirty="0">
                          <a:effectLst/>
                        </a:rPr>
                        <a:t>18000</a:t>
                      </a:r>
                      <a:endParaRPr lang="en-IN" sz="1200" b="1" i="0" u="none" strike="noStrike" dirty="0">
                        <a:solidFill>
                          <a:srgbClr val="000000"/>
                        </a:solidFill>
                        <a:effectLst/>
                        <a:latin typeface="Calibri" panose="020F0502020204030204" pitchFamily="34" charset="0"/>
                      </a:endParaRPr>
                    </a:p>
                  </a:txBody>
                  <a:tcPr marL="6216" marR="6216" marT="62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Rectangle 2"/>
          <p:cNvSpPr/>
          <p:nvPr/>
        </p:nvSpPr>
        <p:spPr>
          <a:xfrm>
            <a:off x="6387564" y="187444"/>
            <a:ext cx="5804435" cy="4445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t>CASE-1: If the PIU wants to make Payment from 1</a:t>
            </a:r>
            <a:r>
              <a:rPr lang="en-US" sz="1600" b="1" baseline="30000" dirty="0" smtClean="0"/>
              <a:t>st</a:t>
            </a:r>
            <a:r>
              <a:rPr lang="en-US" sz="1600" b="1" dirty="0" smtClean="0"/>
              <a:t> Sept 2019</a:t>
            </a:r>
            <a:endParaRPr lang="en-US" sz="1600" b="1" dirty="0"/>
          </a:p>
        </p:txBody>
      </p:sp>
      <p:graphicFrame>
        <p:nvGraphicFramePr>
          <p:cNvPr id="4" name="Table 3">
            <a:extLst>
              <a:ext uri="{FF2B5EF4-FFF2-40B4-BE49-F238E27FC236}">
                <a16:creationId xmlns="" xmlns:a16="http://schemas.microsoft.com/office/drawing/2014/main" id="{0C28B1E4-8410-46FC-89E5-F77E83C0F1A6}"/>
              </a:ext>
            </a:extLst>
          </p:cNvPr>
          <p:cNvGraphicFramePr>
            <a:graphicFrameLocks noGrp="1"/>
          </p:cNvGraphicFramePr>
          <p:nvPr>
            <p:extLst>
              <p:ext uri="{D42A27DB-BD31-4B8C-83A1-F6EECF244321}">
                <p14:modId xmlns:p14="http://schemas.microsoft.com/office/powerpoint/2010/main" val="1502790982"/>
              </p:ext>
            </p:extLst>
          </p:nvPr>
        </p:nvGraphicFramePr>
        <p:xfrm>
          <a:off x="6387565" y="652387"/>
          <a:ext cx="5804434" cy="1066800"/>
        </p:xfrm>
        <a:graphic>
          <a:graphicData uri="http://schemas.openxmlformats.org/drawingml/2006/table">
            <a:tbl>
              <a:tblPr firstRow="1" bandRow="1">
                <a:tableStyleId>{85BE263C-DBD7-4A20-BB59-AAB30ACAA65A}</a:tableStyleId>
              </a:tblPr>
              <a:tblGrid>
                <a:gridCol w="5804434">
                  <a:extLst>
                    <a:ext uri="{9D8B030D-6E8A-4147-A177-3AD203B41FA5}">
                      <a16:colId xmlns="" xmlns:a16="http://schemas.microsoft.com/office/drawing/2014/main" val="20000"/>
                    </a:ext>
                  </a:extLst>
                </a:gridCol>
              </a:tblGrid>
              <a:tr h="443383">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Last Paid </a:t>
                      </a:r>
                      <a:r>
                        <a:rPr lang="en-US" sz="1600" b="1" baseline="0" dirty="0" err="1" smtClean="0">
                          <a:solidFill>
                            <a:schemeClr val="tx1"/>
                          </a:solidFill>
                          <a:latin typeface="Times New Roman" pitchFamily="18" charset="0"/>
                          <a:cs typeface="Times New Roman" pitchFamily="18" charset="0"/>
                        </a:rPr>
                        <a:t>upto</a:t>
                      </a:r>
                      <a:r>
                        <a:rPr lang="en-US" sz="1600" b="1" baseline="0" dirty="0" smtClean="0">
                          <a:solidFill>
                            <a:schemeClr val="tx1"/>
                          </a:solidFill>
                          <a:latin typeface="Times New Roman" pitchFamily="18" charset="0"/>
                          <a:cs typeface="Times New Roman" pitchFamily="18" charset="0"/>
                        </a:rPr>
                        <a:t> Bill Year</a:t>
                      </a:r>
                      <a:r>
                        <a:rPr lang="en-US" sz="1600" b="0" baseline="0" dirty="0" smtClean="0">
                          <a:solidFill>
                            <a:schemeClr val="tx1"/>
                          </a:solidFill>
                          <a:latin typeface="Times New Roman" pitchFamily="18" charset="0"/>
                          <a:cs typeface="Times New Roman" pitchFamily="18" charset="0"/>
                        </a:rPr>
                        <a:t>=II</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Last Paid </a:t>
                      </a:r>
                      <a:r>
                        <a:rPr lang="en-US" sz="1600" b="1" baseline="0" dirty="0" err="1" smtClean="0">
                          <a:solidFill>
                            <a:schemeClr val="tx1"/>
                          </a:solidFill>
                          <a:latin typeface="Times New Roman" pitchFamily="18" charset="0"/>
                          <a:cs typeface="Times New Roman" pitchFamily="18" charset="0"/>
                        </a:rPr>
                        <a:t>upto</a:t>
                      </a:r>
                      <a:r>
                        <a:rPr lang="en-US" sz="1600" b="1" baseline="0" dirty="0" smtClean="0">
                          <a:solidFill>
                            <a:schemeClr val="tx1"/>
                          </a:solidFill>
                          <a:latin typeface="Times New Roman" pitchFamily="18" charset="0"/>
                          <a:cs typeface="Times New Roman" pitchFamily="18" charset="0"/>
                        </a:rPr>
                        <a:t> Bill Month</a:t>
                      </a:r>
                      <a:r>
                        <a:rPr lang="en-US" sz="1600" b="0" baseline="0" dirty="0" smtClean="0">
                          <a:solidFill>
                            <a:schemeClr val="tx1"/>
                          </a:solidFill>
                          <a:latin typeface="Times New Roman" pitchFamily="18" charset="0"/>
                          <a:cs typeface="Times New Roman" pitchFamily="18" charset="0"/>
                        </a:rPr>
                        <a:t>=1-Aug-19 to 31-Aug-19</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Gross Amount</a:t>
                      </a:r>
                      <a:r>
                        <a:rPr lang="en-US" sz="1600" b="0" baseline="0" dirty="0" smtClean="0">
                          <a:solidFill>
                            <a:schemeClr val="tx1"/>
                          </a:solidFill>
                          <a:latin typeface="Times New Roman" pitchFamily="18" charset="0"/>
                          <a:cs typeface="Times New Roman" pitchFamily="18" charset="0"/>
                        </a:rPr>
                        <a:t>=20000</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Net Amount</a:t>
                      </a:r>
                      <a:r>
                        <a:rPr lang="en-US" sz="1600" b="0" baseline="0" dirty="0" smtClean="0">
                          <a:solidFill>
                            <a:schemeClr val="tx1"/>
                          </a:solidFill>
                          <a:latin typeface="Times New Roman" pitchFamily="18" charset="0"/>
                          <a:cs typeface="Times New Roman" pitchFamily="18" charset="0"/>
                        </a:rPr>
                        <a:t>=18000 </a:t>
                      </a:r>
                    </a:p>
                  </a:txBody>
                  <a:tcPr>
                    <a:solidFill>
                      <a:schemeClr val="bg1"/>
                    </a:solidFill>
                  </a:tcPr>
                </a:tc>
                <a:extLst>
                  <a:ext uri="{0D108BD9-81ED-4DB2-BD59-A6C34878D82A}">
                    <a16:rowId xmlns="" xmlns:a16="http://schemas.microsoft.com/office/drawing/2014/main" val="10000"/>
                  </a:ext>
                </a:extLst>
              </a:tr>
            </a:tbl>
          </a:graphicData>
        </a:graphic>
      </p:graphicFrame>
      <p:sp>
        <p:nvSpPr>
          <p:cNvPr id="5" name="Rectangle 4"/>
          <p:cNvSpPr/>
          <p:nvPr/>
        </p:nvSpPr>
        <p:spPr>
          <a:xfrm>
            <a:off x="6387565" y="1747198"/>
            <a:ext cx="5804434" cy="33084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t>CASE-2: If the PIU wants to make Payment from 1</a:t>
            </a:r>
            <a:r>
              <a:rPr lang="en-US" sz="1600" b="1" baseline="30000" dirty="0" smtClean="0"/>
              <a:t>st</a:t>
            </a:r>
            <a:r>
              <a:rPr lang="en-US" sz="1600" b="1" dirty="0" smtClean="0"/>
              <a:t> July 2020</a:t>
            </a:r>
            <a:endParaRPr lang="en-US" sz="1600" b="1" dirty="0"/>
          </a:p>
        </p:txBody>
      </p:sp>
      <p:graphicFrame>
        <p:nvGraphicFramePr>
          <p:cNvPr id="6" name="Table 5">
            <a:extLst>
              <a:ext uri="{FF2B5EF4-FFF2-40B4-BE49-F238E27FC236}">
                <a16:creationId xmlns="" xmlns:a16="http://schemas.microsoft.com/office/drawing/2014/main" id="{0C28B1E4-8410-46FC-89E5-F77E83C0F1A6}"/>
              </a:ext>
            </a:extLst>
          </p:cNvPr>
          <p:cNvGraphicFramePr>
            <a:graphicFrameLocks noGrp="1"/>
          </p:cNvGraphicFramePr>
          <p:nvPr>
            <p:extLst>
              <p:ext uri="{D42A27DB-BD31-4B8C-83A1-F6EECF244321}">
                <p14:modId xmlns:p14="http://schemas.microsoft.com/office/powerpoint/2010/main" val="81963418"/>
              </p:ext>
            </p:extLst>
          </p:nvPr>
        </p:nvGraphicFramePr>
        <p:xfrm>
          <a:off x="6387565" y="2143246"/>
          <a:ext cx="5804434" cy="1066800"/>
        </p:xfrm>
        <a:graphic>
          <a:graphicData uri="http://schemas.openxmlformats.org/drawingml/2006/table">
            <a:tbl>
              <a:tblPr firstRow="1" bandRow="1">
                <a:tableStyleId>{85BE263C-DBD7-4A20-BB59-AAB30ACAA65A}</a:tableStyleId>
              </a:tblPr>
              <a:tblGrid>
                <a:gridCol w="5804434">
                  <a:extLst>
                    <a:ext uri="{9D8B030D-6E8A-4147-A177-3AD203B41FA5}">
                      <a16:colId xmlns="" xmlns:a16="http://schemas.microsoft.com/office/drawing/2014/main" val="20000"/>
                    </a:ext>
                  </a:extLst>
                </a:gridCol>
              </a:tblGrid>
              <a:tr h="443383">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Last Paid </a:t>
                      </a:r>
                      <a:r>
                        <a:rPr lang="en-US" sz="1600" b="1" baseline="0" dirty="0" err="1" smtClean="0">
                          <a:solidFill>
                            <a:schemeClr val="tx1"/>
                          </a:solidFill>
                          <a:latin typeface="Times New Roman" pitchFamily="18" charset="0"/>
                          <a:cs typeface="Times New Roman" pitchFamily="18" charset="0"/>
                        </a:rPr>
                        <a:t>upto</a:t>
                      </a:r>
                      <a:r>
                        <a:rPr lang="en-US" sz="1600" b="1" baseline="0" dirty="0" smtClean="0">
                          <a:solidFill>
                            <a:schemeClr val="tx1"/>
                          </a:solidFill>
                          <a:latin typeface="Times New Roman" pitchFamily="18" charset="0"/>
                          <a:cs typeface="Times New Roman" pitchFamily="18" charset="0"/>
                        </a:rPr>
                        <a:t> Bill Year</a:t>
                      </a:r>
                      <a:r>
                        <a:rPr lang="en-US" sz="1600" b="0" baseline="0" dirty="0" smtClean="0">
                          <a:solidFill>
                            <a:schemeClr val="tx1"/>
                          </a:solidFill>
                          <a:latin typeface="Times New Roman" pitchFamily="18" charset="0"/>
                          <a:cs typeface="Times New Roman" pitchFamily="18" charset="0"/>
                        </a:rPr>
                        <a:t>=III</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Last Paid </a:t>
                      </a:r>
                      <a:r>
                        <a:rPr lang="en-US" sz="1600" b="1" baseline="0" dirty="0" err="1" smtClean="0">
                          <a:solidFill>
                            <a:schemeClr val="tx1"/>
                          </a:solidFill>
                          <a:latin typeface="Times New Roman" pitchFamily="18" charset="0"/>
                          <a:cs typeface="Times New Roman" pitchFamily="18" charset="0"/>
                        </a:rPr>
                        <a:t>upto</a:t>
                      </a:r>
                      <a:r>
                        <a:rPr lang="en-US" sz="1600" b="1" baseline="0" dirty="0" smtClean="0">
                          <a:solidFill>
                            <a:schemeClr val="tx1"/>
                          </a:solidFill>
                          <a:latin typeface="Times New Roman" pitchFamily="18" charset="0"/>
                          <a:cs typeface="Times New Roman" pitchFamily="18" charset="0"/>
                        </a:rPr>
                        <a:t> Bill Month</a:t>
                      </a:r>
                      <a:r>
                        <a:rPr lang="en-US" sz="1600" b="0" baseline="0" dirty="0" smtClean="0">
                          <a:solidFill>
                            <a:schemeClr val="tx1"/>
                          </a:solidFill>
                          <a:latin typeface="Times New Roman" pitchFamily="18" charset="0"/>
                          <a:cs typeface="Times New Roman" pitchFamily="18" charset="0"/>
                        </a:rPr>
                        <a:t>=1-June-20 to 30-June-20</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Gross Amount</a:t>
                      </a:r>
                      <a:r>
                        <a:rPr lang="en-US" sz="1600" b="0" baseline="0" dirty="0" smtClean="0">
                          <a:solidFill>
                            <a:schemeClr val="tx1"/>
                          </a:solidFill>
                          <a:latin typeface="Times New Roman" pitchFamily="18" charset="0"/>
                          <a:cs typeface="Times New Roman" pitchFamily="18" charset="0"/>
                        </a:rPr>
                        <a:t>=20000</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Net Amount</a:t>
                      </a:r>
                      <a:r>
                        <a:rPr lang="en-US" sz="1600" b="0" baseline="0" dirty="0" smtClean="0">
                          <a:solidFill>
                            <a:schemeClr val="tx1"/>
                          </a:solidFill>
                          <a:latin typeface="Times New Roman" pitchFamily="18" charset="0"/>
                          <a:cs typeface="Times New Roman" pitchFamily="18" charset="0"/>
                        </a:rPr>
                        <a:t>=18000 </a:t>
                      </a:r>
                    </a:p>
                  </a:txBody>
                  <a:tcPr>
                    <a:solidFill>
                      <a:schemeClr val="bg1"/>
                    </a:solidFill>
                  </a:tcPr>
                </a:tc>
                <a:extLst>
                  <a:ext uri="{0D108BD9-81ED-4DB2-BD59-A6C34878D82A}">
                    <a16:rowId xmlns="" xmlns:a16="http://schemas.microsoft.com/office/drawing/2014/main" val="10000"/>
                  </a:ext>
                </a:extLst>
              </a:tr>
            </a:tbl>
          </a:graphicData>
        </a:graphic>
      </p:graphicFrame>
      <p:sp>
        <p:nvSpPr>
          <p:cNvPr id="7" name="Rectangle 6"/>
          <p:cNvSpPr/>
          <p:nvPr/>
        </p:nvSpPr>
        <p:spPr>
          <a:xfrm>
            <a:off x="6387563" y="3210046"/>
            <a:ext cx="5804435" cy="58718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t>CASE-3: If No Payment has been made till date on package and PIU wants to make payment from first Bill Period</a:t>
            </a:r>
            <a:endParaRPr lang="en-US" sz="1600" b="1" dirty="0"/>
          </a:p>
        </p:txBody>
      </p:sp>
      <p:graphicFrame>
        <p:nvGraphicFramePr>
          <p:cNvPr id="8" name="Table 7">
            <a:extLst>
              <a:ext uri="{FF2B5EF4-FFF2-40B4-BE49-F238E27FC236}">
                <a16:creationId xmlns="" xmlns:a16="http://schemas.microsoft.com/office/drawing/2014/main" id="{0C28B1E4-8410-46FC-89E5-F77E83C0F1A6}"/>
              </a:ext>
            </a:extLst>
          </p:cNvPr>
          <p:cNvGraphicFramePr>
            <a:graphicFrameLocks noGrp="1"/>
          </p:cNvGraphicFramePr>
          <p:nvPr>
            <p:extLst>
              <p:ext uri="{D42A27DB-BD31-4B8C-83A1-F6EECF244321}">
                <p14:modId xmlns:p14="http://schemas.microsoft.com/office/powerpoint/2010/main" val="73673911"/>
              </p:ext>
            </p:extLst>
          </p:nvPr>
        </p:nvGraphicFramePr>
        <p:xfrm>
          <a:off x="6387562" y="3827514"/>
          <a:ext cx="5804435" cy="1066800"/>
        </p:xfrm>
        <a:graphic>
          <a:graphicData uri="http://schemas.openxmlformats.org/drawingml/2006/table">
            <a:tbl>
              <a:tblPr firstRow="1" bandRow="1">
                <a:tableStyleId>{85BE263C-DBD7-4A20-BB59-AAB30ACAA65A}</a:tableStyleId>
              </a:tblPr>
              <a:tblGrid>
                <a:gridCol w="5804435">
                  <a:extLst>
                    <a:ext uri="{9D8B030D-6E8A-4147-A177-3AD203B41FA5}">
                      <a16:colId xmlns="" xmlns:a16="http://schemas.microsoft.com/office/drawing/2014/main" val="20000"/>
                    </a:ext>
                  </a:extLst>
                </a:gridCol>
              </a:tblGrid>
              <a:tr h="443383">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Last Paid </a:t>
                      </a:r>
                      <a:r>
                        <a:rPr lang="en-US" sz="1600" b="1" baseline="0" dirty="0" err="1" smtClean="0">
                          <a:solidFill>
                            <a:schemeClr val="tx1"/>
                          </a:solidFill>
                          <a:latin typeface="Times New Roman" pitchFamily="18" charset="0"/>
                          <a:cs typeface="Times New Roman" pitchFamily="18" charset="0"/>
                        </a:rPr>
                        <a:t>upto</a:t>
                      </a:r>
                      <a:r>
                        <a:rPr lang="en-US" sz="1600" b="1" baseline="0" dirty="0" smtClean="0">
                          <a:solidFill>
                            <a:schemeClr val="tx1"/>
                          </a:solidFill>
                          <a:latin typeface="Times New Roman" pitchFamily="18" charset="0"/>
                          <a:cs typeface="Times New Roman" pitchFamily="18" charset="0"/>
                        </a:rPr>
                        <a:t> Bill Year</a:t>
                      </a:r>
                      <a:r>
                        <a:rPr lang="en-US" sz="1600" b="0" baseline="0" dirty="0" smtClean="0">
                          <a:solidFill>
                            <a:schemeClr val="tx1"/>
                          </a:solidFill>
                          <a:latin typeface="Times New Roman" pitchFamily="18" charset="0"/>
                          <a:cs typeface="Times New Roman" pitchFamily="18" charset="0"/>
                        </a:rPr>
                        <a:t>=No Payment</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Last Paid </a:t>
                      </a:r>
                      <a:r>
                        <a:rPr lang="en-US" sz="1600" b="1" baseline="0" dirty="0" err="1" smtClean="0">
                          <a:solidFill>
                            <a:schemeClr val="tx1"/>
                          </a:solidFill>
                          <a:latin typeface="Times New Roman" pitchFamily="18" charset="0"/>
                          <a:cs typeface="Times New Roman" pitchFamily="18" charset="0"/>
                        </a:rPr>
                        <a:t>upto</a:t>
                      </a:r>
                      <a:r>
                        <a:rPr lang="en-US" sz="1600" b="1" baseline="0" dirty="0" smtClean="0">
                          <a:solidFill>
                            <a:schemeClr val="tx1"/>
                          </a:solidFill>
                          <a:latin typeface="Times New Roman" pitchFamily="18" charset="0"/>
                          <a:cs typeface="Times New Roman" pitchFamily="18" charset="0"/>
                        </a:rPr>
                        <a:t> Bill Month</a:t>
                      </a:r>
                      <a:r>
                        <a:rPr lang="en-US" sz="1600" b="0" baseline="0" dirty="0" smtClean="0">
                          <a:solidFill>
                            <a:schemeClr val="tx1"/>
                          </a:solidFill>
                          <a:latin typeface="Times New Roman" pitchFamily="18" charset="0"/>
                          <a:cs typeface="Times New Roman" pitchFamily="18" charset="0"/>
                        </a:rPr>
                        <a:t>=No Payment</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Gross Amount</a:t>
                      </a:r>
                      <a:r>
                        <a:rPr lang="en-US" sz="1600" b="0" baseline="0" dirty="0" smtClean="0">
                          <a:solidFill>
                            <a:schemeClr val="tx1"/>
                          </a:solidFill>
                          <a:latin typeface="Times New Roman" pitchFamily="18" charset="0"/>
                          <a:cs typeface="Times New Roman" pitchFamily="18" charset="0"/>
                        </a:rPr>
                        <a:t>=0</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Net Amount</a:t>
                      </a:r>
                      <a:r>
                        <a:rPr lang="en-US" sz="1600" b="0" baseline="0" dirty="0" smtClean="0">
                          <a:solidFill>
                            <a:schemeClr val="tx1"/>
                          </a:solidFill>
                          <a:latin typeface="Times New Roman" pitchFamily="18" charset="0"/>
                          <a:cs typeface="Times New Roman" pitchFamily="18" charset="0"/>
                        </a:rPr>
                        <a:t>=0 </a:t>
                      </a:r>
                    </a:p>
                  </a:txBody>
                  <a:tcPr>
                    <a:solidFill>
                      <a:schemeClr val="bg1"/>
                    </a:solidFill>
                  </a:tcPr>
                </a:tc>
                <a:extLst>
                  <a:ext uri="{0D108BD9-81ED-4DB2-BD59-A6C34878D82A}">
                    <a16:rowId xmlns="" xmlns:a16="http://schemas.microsoft.com/office/drawing/2014/main" val="10000"/>
                  </a:ext>
                </a:extLst>
              </a:tr>
            </a:tbl>
          </a:graphicData>
        </a:graphic>
      </p:graphicFrame>
      <p:sp>
        <p:nvSpPr>
          <p:cNvPr id="9" name="Rectangle 8"/>
          <p:cNvSpPr/>
          <p:nvPr/>
        </p:nvSpPr>
        <p:spPr>
          <a:xfrm>
            <a:off x="6378599" y="4922298"/>
            <a:ext cx="5804435" cy="58718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t>CASE-4: If No Payment has been made till date on package and PIU wants to make payment from 1</a:t>
            </a:r>
            <a:r>
              <a:rPr lang="en-US" sz="1600" b="1" baseline="30000" dirty="0" smtClean="0"/>
              <a:t>st</a:t>
            </a:r>
            <a:r>
              <a:rPr lang="en-US" sz="1600" b="1" dirty="0" smtClean="0"/>
              <a:t> Jan 2020 </a:t>
            </a:r>
            <a:endParaRPr lang="en-US" sz="1600" b="1" dirty="0"/>
          </a:p>
        </p:txBody>
      </p:sp>
      <p:graphicFrame>
        <p:nvGraphicFramePr>
          <p:cNvPr id="10" name="Table 9">
            <a:extLst>
              <a:ext uri="{FF2B5EF4-FFF2-40B4-BE49-F238E27FC236}">
                <a16:creationId xmlns="" xmlns:a16="http://schemas.microsoft.com/office/drawing/2014/main" id="{0C28B1E4-8410-46FC-89E5-F77E83C0F1A6}"/>
              </a:ext>
            </a:extLst>
          </p:cNvPr>
          <p:cNvGraphicFramePr>
            <a:graphicFrameLocks noGrp="1"/>
          </p:cNvGraphicFramePr>
          <p:nvPr>
            <p:extLst>
              <p:ext uri="{D42A27DB-BD31-4B8C-83A1-F6EECF244321}">
                <p14:modId xmlns:p14="http://schemas.microsoft.com/office/powerpoint/2010/main" val="214162798"/>
              </p:ext>
            </p:extLst>
          </p:nvPr>
        </p:nvGraphicFramePr>
        <p:xfrm>
          <a:off x="6378597" y="5566661"/>
          <a:ext cx="5804435" cy="1066800"/>
        </p:xfrm>
        <a:graphic>
          <a:graphicData uri="http://schemas.openxmlformats.org/drawingml/2006/table">
            <a:tbl>
              <a:tblPr firstRow="1" bandRow="1">
                <a:tableStyleId>{85BE263C-DBD7-4A20-BB59-AAB30ACAA65A}</a:tableStyleId>
              </a:tblPr>
              <a:tblGrid>
                <a:gridCol w="5804435">
                  <a:extLst>
                    <a:ext uri="{9D8B030D-6E8A-4147-A177-3AD203B41FA5}">
                      <a16:colId xmlns="" xmlns:a16="http://schemas.microsoft.com/office/drawing/2014/main" val="20000"/>
                    </a:ext>
                  </a:extLst>
                </a:gridCol>
              </a:tblGrid>
              <a:tr h="443383">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Last Paid </a:t>
                      </a:r>
                      <a:r>
                        <a:rPr lang="en-US" sz="1600" b="1" baseline="0" dirty="0" err="1" smtClean="0">
                          <a:solidFill>
                            <a:schemeClr val="tx1"/>
                          </a:solidFill>
                          <a:latin typeface="Times New Roman" pitchFamily="18" charset="0"/>
                          <a:cs typeface="Times New Roman" pitchFamily="18" charset="0"/>
                        </a:rPr>
                        <a:t>upto</a:t>
                      </a:r>
                      <a:r>
                        <a:rPr lang="en-US" sz="1600" b="1" baseline="0" dirty="0" smtClean="0">
                          <a:solidFill>
                            <a:schemeClr val="tx1"/>
                          </a:solidFill>
                          <a:latin typeface="Times New Roman" pitchFamily="18" charset="0"/>
                          <a:cs typeface="Times New Roman" pitchFamily="18" charset="0"/>
                        </a:rPr>
                        <a:t> Bill Year</a:t>
                      </a:r>
                      <a:r>
                        <a:rPr lang="en-US" sz="1600" b="0" baseline="0" dirty="0" smtClean="0">
                          <a:solidFill>
                            <a:schemeClr val="tx1"/>
                          </a:solidFill>
                          <a:latin typeface="Times New Roman" pitchFamily="18" charset="0"/>
                          <a:cs typeface="Times New Roman" pitchFamily="18" charset="0"/>
                        </a:rPr>
                        <a:t>=II</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Last Paid </a:t>
                      </a:r>
                      <a:r>
                        <a:rPr lang="en-US" sz="1600" b="1" baseline="0" dirty="0" err="1" smtClean="0">
                          <a:solidFill>
                            <a:schemeClr val="tx1"/>
                          </a:solidFill>
                          <a:latin typeface="Times New Roman" pitchFamily="18" charset="0"/>
                          <a:cs typeface="Times New Roman" pitchFamily="18" charset="0"/>
                        </a:rPr>
                        <a:t>upto</a:t>
                      </a:r>
                      <a:r>
                        <a:rPr lang="en-US" sz="1600" b="1" baseline="0" dirty="0" smtClean="0">
                          <a:solidFill>
                            <a:schemeClr val="tx1"/>
                          </a:solidFill>
                          <a:latin typeface="Times New Roman" pitchFamily="18" charset="0"/>
                          <a:cs typeface="Times New Roman" pitchFamily="18" charset="0"/>
                        </a:rPr>
                        <a:t> Bill Month</a:t>
                      </a:r>
                      <a:r>
                        <a:rPr lang="en-US" sz="1600" b="0" baseline="0" dirty="0" smtClean="0">
                          <a:solidFill>
                            <a:schemeClr val="tx1"/>
                          </a:solidFill>
                          <a:latin typeface="Times New Roman" pitchFamily="18" charset="0"/>
                          <a:cs typeface="Times New Roman" pitchFamily="18" charset="0"/>
                        </a:rPr>
                        <a:t>=1-Dec-19 to 31-Dec-19</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Gross Amount</a:t>
                      </a:r>
                      <a:r>
                        <a:rPr lang="en-US" sz="1600" b="0" baseline="0" dirty="0" smtClean="0">
                          <a:solidFill>
                            <a:schemeClr val="tx1"/>
                          </a:solidFill>
                          <a:latin typeface="Times New Roman" pitchFamily="18" charset="0"/>
                          <a:cs typeface="Times New Roman" pitchFamily="18" charset="0"/>
                        </a:rPr>
                        <a:t>=0</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baseline="0" dirty="0" smtClean="0">
                          <a:solidFill>
                            <a:schemeClr val="tx1"/>
                          </a:solidFill>
                          <a:latin typeface="Times New Roman" pitchFamily="18" charset="0"/>
                          <a:cs typeface="Times New Roman" pitchFamily="18" charset="0"/>
                        </a:rPr>
                        <a:t>Net Amount</a:t>
                      </a:r>
                      <a:r>
                        <a:rPr lang="en-US" sz="1600" b="0" baseline="0" dirty="0" smtClean="0">
                          <a:solidFill>
                            <a:schemeClr val="tx1"/>
                          </a:solidFill>
                          <a:latin typeface="Times New Roman" pitchFamily="18" charset="0"/>
                          <a:cs typeface="Times New Roman" pitchFamily="18" charset="0"/>
                        </a:rPr>
                        <a:t>=0 </a:t>
                      </a:r>
                    </a:p>
                  </a:txBody>
                  <a:tcPr>
                    <a:solidFill>
                      <a:schemeClr val="bg1"/>
                    </a:solid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29270115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MANUAL EXPENDITURE ENTRY (MEE)</a:t>
            </a:r>
            <a:endParaRPr lang="en-US" sz="2000" b="1" dirty="0">
              <a:solidFill>
                <a:prstClr val="white"/>
              </a:solidFill>
            </a:endParaRPr>
          </a:p>
        </p:txBody>
      </p:sp>
      <p:sp>
        <p:nvSpPr>
          <p:cNvPr id="52" name="Rectangle 51"/>
          <p:cNvSpPr/>
          <p:nvPr/>
        </p:nvSpPr>
        <p:spPr>
          <a:xfrm>
            <a:off x="3602680" y="452771"/>
            <a:ext cx="8533087" cy="407841"/>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1600" b="1" dirty="0" smtClean="0"/>
              <a:t>Approval by PIU In-Charge</a:t>
            </a:r>
            <a:endParaRPr lang="en-IN" sz="1600" b="1" dirty="0"/>
          </a:p>
        </p:txBody>
      </p:sp>
      <p:sp>
        <p:nvSpPr>
          <p:cNvPr id="43" name="Rectangle 42"/>
          <p:cNvSpPr/>
          <p:nvPr/>
        </p:nvSpPr>
        <p:spPr>
          <a:xfrm>
            <a:off x="3649807" y="927480"/>
            <a:ext cx="8533087" cy="474709"/>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Step-1: PIU In-charge to login to </a:t>
            </a:r>
            <a:r>
              <a:rPr lang="en-IN" sz="1600" b="1" dirty="0" err="1" smtClean="0"/>
              <a:t>eMARG</a:t>
            </a:r>
            <a:r>
              <a:rPr lang="en-IN" sz="1600" b="1" dirty="0" smtClean="0"/>
              <a:t> and select “Services for PIU In-charge” </a:t>
            </a:r>
            <a:endParaRPr lang="en-IN" sz="1600" b="1" dirty="0"/>
          </a:p>
        </p:txBody>
      </p:sp>
      <p:pic>
        <p:nvPicPr>
          <p:cNvPr id="3" name="Picture 2"/>
          <p:cNvPicPr>
            <a:picLocks noChangeAspect="1"/>
          </p:cNvPicPr>
          <p:nvPr/>
        </p:nvPicPr>
        <p:blipFill rotWithShape="1">
          <a:blip r:embed="rId2"/>
          <a:srcRect t="13315" r="31618" b="35091"/>
          <a:stretch/>
        </p:blipFill>
        <p:spPr>
          <a:xfrm>
            <a:off x="3670481" y="1503194"/>
            <a:ext cx="8337176" cy="3536576"/>
          </a:xfrm>
          <a:prstGeom prst="rect">
            <a:avLst/>
          </a:prstGeom>
        </p:spPr>
      </p:pic>
      <p:sp>
        <p:nvSpPr>
          <p:cNvPr id="44" name="Rectangle 43"/>
          <p:cNvSpPr/>
          <p:nvPr/>
        </p:nvSpPr>
        <p:spPr>
          <a:xfrm>
            <a:off x="3656252" y="3124924"/>
            <a:ext cx="2165000" cy="359761"/>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4" name="Rounded Rectangle 63"/>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Elbow Connector 105"/>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7" name="Elbow Connector 106"/>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Straight Connector 10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1342071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MANUAL EXPENDITURE ENTRY (MEE)</a:t>
            </a:r>
            <a:endParaRPr lang="en-US" sz="2000" b="1" dirty="0">
              <a:solidFill>
                <a:prstClr val="white"/>
              </a:solidFill>
            </a:endParaRPr>
          </a:p>
        </p:txBody>
      </p:sp>
      <p:sp>
        <p:nvSpPr>
          <p:cNvPr id="52" name="Rectangle 51"/>
          <p:cNvSpPr/>
          <p:nvPr/>
        </p:nvSpPr>
        <p:spPr>
          <a:xfrm>
            <a:off x="3602680" y="452771"/>
            <a:ext cx="8533087" cy="407841"/>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1600" b="1" dirty="0" smtClean="0"/>
              <a:t>Approval by PIU In-Charge</a:t>
            </a:r>
            <a:endParaRPr lang="en-IN" sz="1600" b="1" dirty="0"/>
          </a:p>
        </p:txBody>
      </p:sp>
      <p:sp>
        <p:nvSpPr>
          <p:cNvPr id="43" name="Rectangle 42"/>
          <p:cNvSpPr/>
          <p:nvPr/>
        </p:nvSpPr>
        <p:spPr>
          <a:xfrm>
            <a:off x="3649807" y="927480"/>
            <a:ext cx="8533087" cy="474709"/>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Step-2: Go to “Package”-----&gt;”Manual Expenditure Approval”------&gt;”DLP” </a:t>
            </a:r>
            <a:endParaRPr lang="en-IN" sz="1600" b="1" dirty="0"/>
          </a:p>
        </p:txBody>
      </p:sp>
      <p:pic>
        <p:nvPicPr>
          <p:cNvPr id="2" name="Picture 1"/>
          <p:cNvPicPr>
            <a:picLocks noChangeAspect="1"/>
          </p:cNvPicPr>
          <p:nvPr/>
        </p:nvPicPr>
        <p:blipFill rotWithShape="1">
          <a:blip r:embed="rId2"/>
          <a:srcRect t="13119" r="26654" b="43919"/>
          <a:stretch/>
        </p:blipFill>
        <p:spPr>
          <a:xfrm>
            <a:off x="3670481" y="1469057"/>
            <a:ext cx="8478168" cy="2944906"/>
          </a:xfrm>
          <a:prstGeom prst="rect">
            <a:avLst/>
          </a:prstGeom>
        </p:spPr>
      </p:pic>
      <p:grpSp>
        <p:nvGrpSpPr>
          <p:cNvPr id="41" name="Group 40"/>
          <p:cNvGrpSpPr/>
          <p:nvPr/>
        </p:nvGrpSpPr>
        <p:grpSpPr>
          <a:xfrm>
            <a:off x="0" y="0"/>
            <a:ext cx="3554569" cy="6858000"/>
            <a:chOff x="0" y="0"/>
            <a:chExt cx="3554569" cy="6858000"/>
          </a:xfrm>
        </p:grpSpPr>
        <p:sp>
          <p:nvSpPr>
            <p:cNvPr id="53" name="Rounded Rectangle 5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5" name="Rounded Rectangle 5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6" name="Rounded Rectangle 5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7" name="Rounded Rectangle 5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8" name="Rounded Rectangle 5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9" name="Rounded Rectangle 5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0" name="Rounded Rectangle 5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1" name="Rounded Rectangle 6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62" name="Rounded Rectangle 61"/>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3" name="Rounded Rectangle 6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4" name="Rounded Rectangle 6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8" name="Rounded Rectangle 67"/>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1" name="Rounded Rectangle 7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3" name="Rounded Rectangle 7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Elbow Connector 88"/>
            <p:cNvCxnSpPr>
              <a:stCxn id="5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5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5" name="Elbow Connector 104"/>
            <p:cNvCxnSpPr>
              <a:stCxn id="63" idx="2"/>
              <a:endCxn id="6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6" name="Elbow Connector 105"/>
            <p:cNvCxnSpPr>
              <a:stCxn id="60" idx="2"/>
              <a:endCxn id="6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7" name="Straight Connector 106"/>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9671222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MANUAL EXPENDITURE ENTRY (MEE)</a:t>
            </a:r>
            <a:endParaRPr lang="en-US" sz="2000" b="1" dirty="0">
              <a:solidFill>
                <a:prstClr val="white"/>
              </a:solidFill>
            </a:endParaRPr>
          </a:p>
        </p:txBody>
      </p:sp>
      <p:sp>
        <p:nvSpPr>
          <p:cNvPr id="52" name="Rectangle 51"/>
          <p:cNvSpPr/>
          <p:nvPr/>
        </p:nvSpPr>
        <p:spPr>
          <a:xfrm>
            <a:off x="3602680" y="452771"/>
            <a:ext cx="8533087" cy="407841"/>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1600" b="1" dirty="0" smtClean="0"/>
              <a:t>Approval by PIU In-Charge</a:t>
            </a:r>
            <a:endParaRPr lang="en-IN" sz="1600" b="1" dirty="0"/>
          </a:p>
        </p:txBody>
      </p:sp>
      <p:sp>
        <p:nvSpPr>
          <p:cNvPr id="43" name="Rectangle 42"/>
          <p:cNvSpPr/>
          <p:nvPr/>
        </p:nvSpPr>
        <p:spPr>
          <a:xfrm>
            <a:off x="3649807" y="927480"/>
            <a:ext cx="8533087" cy="474709"/>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Step-3: Select State/Department/District/Package No.  And click on “Next” </a:t>
            </a:r>
            <a:endParaRPr lang="en-IN" sz="1600" b="1" dirty="0"/>
          </a:p>
        </p:txBody>
      </p:sp>
      <p:pic>
        <p:nvPicPr>
          <p:cNvPr id="3" name="Picture 2"/>
          <p:cNvPicPr>
            <a:picLocks noChangeAspect="1"/>
          </p:cNvPicPr>
          <p:nvPr/>
        </p:nvPicPr>
        <p:blipFill rotWithShape="1">
          <a:blip r:embed="rId2"/>
          <a:srcRect l="1986" t="12924" r="1949" b="32344"/>
          <a:stretch/>
        </p:blipFill>
        <p:spPr>
          <a:xfrm>
            <a:off x="3670481" y="1469057"/>
            <a:ext cx="8465286" cy="3751729"/>
          </a:xfrm>
          <a:prstGeom prst="rect">
            <a:avLst/>
          </a:prstGeom>
        </p:spPr>
      </p:pic>
      <p:sp>
        <p:nvSpPr>
          <p:cNvPr id="39" name="Rectangle 38"/>
          <p:cNvSpPr/>
          <p:nvPr/>
        </p:nvSpPr>
        <p:spPr>
          <a:xfrm>
            <a:off x="7338064" y="4365379"/>
            <a:ext cx="1062318" cy="33807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1" name="Group 40"/>
          <p:cNvGrpSpPr/>
          <p:nvPr/>
        </p:nvGrpSpPr>
        <p:grpSpPr>
          <a:xfrm>
            <a:off x="0" y="0"/>
            <a:ext cx="3554569" cy="6858000"/>
            <a:chOff x="0" y="0"/>
            <a:chExt cx="3554569" cy="6858000"/>
          </a:xfrm>
        </p:grpSpPr>
        <p:sp>
          <p:nvSpPr>
            <p:cNvPr id="44" name="Rounded Rectangle 4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3" name="Rounded Rectangle 5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5" name="Rounded Rectangle 54"/>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6" name="Rounded Rectangle 55"/>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7" name="Rounded Rectangle 56"/>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8" name="Rounded Rectangle 57"/>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9" name="Rounded Rectangle 58"/>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0" name="Rounded Rectangle 59"/>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61" name="Rounded Rectangle 6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2" name="Rounded Rectangle 61"/>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3" name="Rounded Rectangle 6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4" name="Rounded Rectangle 6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8" name="Rounded Rectangle 67"/>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1" name="Rounded Rectangle 70"/>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Elbow Connector 86"/>
            <p:cNvCxnSpPr>
              <a:stCxn id="56"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89" name="Elbow Connector 88"/>
            <p:cNvCxnSpPr>
              <a:stCxn id="56"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2" idx="2"/>
              <a:endCxn id="6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5" name="Elbow Connector 104"/>
            <p:cNvCxnSpPr>
              <a:stCxn id="59" idx="2"/>
              <a:endCxn id="6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6" name="Straight Connector 105"/>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87177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2" cstate="print"/>
          <a:srcRect t="8418" b="9085"/>
          <a:stretch>
            <a:fillRect/>
          </a:stretch>
        </p:blipFill>
        <p:spPr bwMode="auto">
          <a:xfrm>
            <a:off x="3721995" y="789464"/>
            <a:ext cx="8046156" cy="5600817"/>
          </a:xfrm>
          <a:prstGeom prst="rect">
            <a:avLst/>
          </a:prstGeom>
          <a:ln>
            <a:noFill/>
          </a:ln>
          <a:effectLst>
            <a:outerShdw blurRad="190500" algn="tl" rotWithShape="0">
              <a:srgbClr val="000000">
                <a:alpha val="70000"/>
              </a:srgbClr>
            </a:outerShdw>
          </a:effectLst>
        </p:spPr>
      </p:pic>
      <p:sp>
        <p:nvSpPr>
          <p:cNvPr id="94" name="Rectangle 93">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NIT CREATION (by NMO)</a:t>
            </a:r>
            <a:endParaRPr lang="en-US" sz="2000" b="1" dirty="0">
              <a:solidFill>
                <a:prstClr val="white"/>
              </a:solidFill>
            </a:endParaRPr>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FREEZING</a:t>
              </a:r>
              <a:endParaRPr lang="en-US" sz="1200" dirty="0"/>
            </a:p>
          </p:txBody>
        </p:sp>
        <p:sp>
          <p:nvSpPr>
            <p:cNvPr id="58" name="Rounded Rectangle 57"/>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Elbow Connector 95"/>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7" name="Elbow Connector 96"/>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98" name="Elbow Connector 97"/>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99" name="Elbow Connector 98"/>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0" name="Straight Connector 9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483577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MANUAL EXPENDITURE ENTRY (MEE)</a:t>
            </a:r>
            <a:endParaRPr lang="en-US" sz="2000" b="1" dirty="0">
              <a:solidFill>
                <a:prstClr val="white"/>
              </a:solidFill>
            </a:endParaRPr>
          </a:p>
        </p:txBody>
      </p:sp>
      <p:sp>
        <p:nvSpPr>
          <p:cNvPr id="43" name="Rectangle 42"/>
          <p:cNvSpPr/>
          <p:nvPr/>
        </p:nvSpPr>
        <p:spPr>
          <a:xfrm>
            <a:off x="3649807" y="927480"/>
            <a:ext cx="8533087" cy="474709"/>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Step-4: Click on “Approve” if the entries are correct or click on “Return to AO” if entries are wrong</a:t>
            </a:r>
            <a:endParaRPr lang="en-IN" sz="1600" b="1" dirty="0"/>
          </a:p>
        </p:txBody>
      </p:sp>
      <p:pic>
        <p:nvPicPr>
          <p:cNvPr id="2" name="Picture 1"/>
          <p:cNvPicPr>
            <a:picLocks noChangeAspect="1"/>
          </p:cNvPicPr>
          <p:nvPr/>
        </p:nvPicPr>
        <p:blipFill>
          <a:blip r:embed="rId2"/>
          <a:stretch>
            <a:fillRect/>
          </a:stretch>
        </p:blipFill>
        <p:spPr>
          <a:xfrm>
            <a:off x="3657599" y="1399503"/>
            <a:ext cx="8478168" cy="3560042"/>
          </a:xfrm>
          <a:prstGeom prst="rect">
            <a:avLst/>
          </a:prstGeom>
        </p:spPr>
      </p:pic>
      <p:sp>
        <p:nvSpPr>
          <p:cNvPr id="41" name="Rectangle 40"/>
          <p:cNvSpPr/>
          <p:nvPr/>
        </p:nvSpPr>
        <p:spPr>
          <a:xfrm>
            <a:off x="6342986" y="4069545"/>
            <a:ext cx="1062318" cy="33807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4" name="Group 43"/>
          <p:cNvGrpSpPr/>
          <p:nvPr/>
        </p:nvGrpSpPr>
        <p:grpSpPr>
          <a:xfrm>
            <a:off x="0" y="0"/>
            <a:ext cx="3554569" cy="6858000"/>
            <a:chOff x="0" y="0"/>
            <a:chExt cx="3554569" cy="6858000"/>
          </a:xfrm>
        </p:grpSpPr>
        <p:sp>
          <p:nvSpPr>
            <p:cNvPr id="55" name="Rounded Rectangle 54"/>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6" name="Rounded Rectangle 55"/>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7" name="Rounded Rectangle 56"/>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8" name="Rounded Rectangle 57"/>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9" name="Rounded Rectangle 58"/>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0" name="Rounded Rectangle 59"/>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1" name="Rounded Rectangle 60"/>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2" name="Rounded Rectangle 61"/>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63" name="Rounded Rectangle 6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4" name="Rounded Rectangle 6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8" name="Rounded Rectangle 67"/>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1" name="Rounded Rectangle 7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3" name="Rounded Rectangle 7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4" name="Rounded Rectangle 7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p:cNvCxnSpPr>
              <a:stCxn id="58"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5" name="Elbow Connector 104"/>
            <p:cNvCxnSpPr>
              <a:stCxn id="58"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6" name="Elbow Connector 105"/>
            <p:cNvCxnSpPr>
              <a:stCxn id="64" idx="2"/>
              <a:endCxn id="68"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7" name="Elbow Connector 106"/>
            <p:cNvCxnSpPr>
              <a:stCxn id="61" idx="2"/>
              <a:endCxn id="68"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8" name="Straight Connector 107"/>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5581554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94129" y="2776444"/>
            <a:ext cx="11994777"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BILL SUBMISSION BY CONTRACTOR</a:t>
            </a:r>
          </a:p>
        </p:txBody>
      </p:sp>
    </p:spTree>
    <p:extLst>
      <p:ext uri="{BB962C8B-B14F-4D97-AF65-F5344CB8AC3E}">
        <p14:creationId xmlns:p14="http://schemas.microsoft.com/office/powerpoint/2010/main" val="5689856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701553" y="1048870"/>
            <a:ext cx="3792071" cy="5647763"/>
            <a:chOff x="3859306" y="847163"/>
            <a:chExt cx="3913094" cy="5620871"/>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7556" t="9160" r="27919" b="15714"/>
            <a:stretch/>
          </p:blipFill>
          <p:spPr>
            <a:xfrm>
              <a:off x="3859306" y="847163"/>
              <a:ext cx="3913094" cy="5620871"/>
            </a:xfrm>
            <a:prstGeom prst="rect">
              <a:avLst/>
            </a:prstGeom>
          </p:spPr>
        </p:pic>
        <p:sp>
          <p:nvSpPr>
            <p:cNvPr id="3" name="Rectangle 2"/>
            <p:cNvSpPr/>
            <p:nvPr/>
          </p:nvSpPr>
          <p:spPr>
            <a:xfrm>
              <a:off x="4383741" y="1707777"/>
              <a:ext cx="2877671" cy="275664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N" dirty="0" smtClean="0"/>
                <a:t>Bill is due for submission of Package No. AS24140 for the period 1-June-21 to 30-June-21. If bill is not submitted on or before the due date, the payment will be zero and no late bills can be accepted. Please submit it at the earliest.</a:t>
              </a:r>
              <a:endParaRPr lang="en-IN" dirty="0"/>
            </a:p>
          </p:txBody>
        </p:sp>
      </p:grpSp>
      <p:sp>
        <p:nvSpPr>
          <p:cNvPr id="4" name="Rectangle 3"/>
          <p:cNvSpPr/>
          <p:nvPr/>
        </p:nvSpPr>
        <p:spPr>
          <a:xfrm>
            <a:off x="5701553" y="551329"/>
            <a:ext cx="4840941" cy="403412"/>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dirty="0" smtClean="0"/>
              <a:t>Notification Received by Contractor to submit bill</a:t>
            </a:r>
            <a:endParaRPr lang="en-IN" dirty="0"/>
          </a:p>
        </p:txBody>
      </p:sp>
      <p:sp>
        <p:nvSpPr>
          <p:cNvPr id="38" name="Rectangle 37">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SUBMISSION BY CONTRACTOR</a:t>
            </a:r>
            <a:endParaRPr lang="en-US" sz="2000" b="1" dirty="0">
              <a:solidFill>
                <a:prstClr val="white"/>
              </a:solidFill>
            </a:endParaRPr>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9" name="Rounded Rectangle 48"/>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0" name="Rounded Rectangle 49"/>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3216513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30441" b="22157"/>
          <a:stretch/>
        </p:blipFill>
        <p:spPr>
          <a:xfrm>
            <a:off x="3644723" y="954741"/>
            <a:ext cx="8480612" cy="5338482"/>
          </a:xfrm>
          <a:prstGeom prst="rect">
            <a:avLst/>
          </a:prstGeom>
        </p:spPr>
      </p:pic>
      <p:sp>
        <p:nvSpPr>
          <p:cNvPr id="4" name="Rectangle 3"/>
          <p:cNvSpPr/>
          <p:nvPr/>
        </p:nvSpPr>
        <p:spPr>
          <a:xfrm>
            <a:off x="3644723" y="489166"/>
            <a:ext cx="8480612" cy="403412"/>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 The contractor has to login to </a:t>
            </a:r>
            <a:r>
              <a:rPr lang="en-IN" b="1" dirty="0" err="1" smtClean="0"/>
              <a:t>eMARG</a:t>
            </a:r>
            <a:endParaRPr lang="en-IN" b="1" dirty="0"/>
          </a:p>
        </p:txBody>
      </p:sp>
      <p:sp>
        <p:nvSpPr>
          <p:cNvPr id="37" name="Rectangle 36">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a:solidFill>
                  <a:prstClr val="white"/>
                </a:solidFill>
              </a:rPr>
              <a:t>BILL SUBMISSION BY CONTRACTOR</a:t>
            </a:r>
          </a:p>
        </p:txBody>
      </p:sp>
      <p:grpSp>
        <p:nvGrpSpPr>
          <p:cNvPr id="39" name="Group 38"/>
          <p:cNvGrpSpPr/>
          <p:nvPr/>
        </p:nvGrpSpPr>
        <p:grpSpPr>
          <a:xfrm>
            <a:off x="0" y="0"/>
            <a:ext cx="3554569" cy="6858000"/>
            <a:chOff x="0" y="0"/>
            <a:chExt cx="3554569" cy="6858000"/>
          </a:xfrm>
        </p:grpSpPr>
        <p:sp>
          <p:nvSpPr>
            <p:cNvPr id="41" name="Rounded Rectangle 40"/>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2" name="Rounded Rectangle 4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3" name="Rounded Rectangle 4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4" name="Rounded Rectangle 43"/>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5" name="Rounded Rectangle 44"/>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6" name="Rounded Rectangle 45"/>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7" name="Rounded Rectangle 46"/>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8" name="Rounded Rectangle 47"/>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49" name="Rounded Rectangle 48"/>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0" name="Rounded Rectangle 49"/>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1" name="Rounded Rectangle 5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2" name="Rounded Rectangle 51"/>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3" name="Rounded Rectangle 5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4" name="Rounded Rectangle 5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Elbow Connector 64"/>
            <p:cNvCxnSpPr>
              <a:stCxn id="44"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4"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50" idx="2"/>
              <a:endCxn id="5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7" idx="2"/>
              <a:endCxn id="5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0" name="Elbow Connector 6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7397967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Content Placeholder 3">
            <a:hlinkClick r:id="rId2" action="ppaction://hlinksldjump"/>
          </p:cNvPr>
          <p:cNvPicPr>
            <a:picLocks/>
          </p:cNvPicPr>
          <p:nvPr/>
        </p:nvPicPr>
        <p:blipFill rotWithShape="1">
          <a:blip r:embed="rId3" cstate="print"/>
          <a:srcRect t="14283" r="58971" b="78142"/>
          <a:stretch/>
        </p:blipFill>
        <p:spPr bwMode="auto">
          <a:xfrm>
            <a:off x="3670481" y="1003899"/>
            <a:ext cx="8454854" cy="999853"/>
          </a:xfrm>
          <a:prstGeom prst="rect">
            <a:avLst/>
          </a:prstGeom>
          <a:ln>
            <a:noFill/>
          </a:ln>
          <a:effectLst>
            <a:outerShdw blurRad="190500" algn="tl" rotWithShape="0">
              <a:srgbClr val="000000">
                <a:alpha val="70000"/>
              </a:srgbClr>
            </a:outerShdw>
          </a:effectLst>
        </p:spPr>
      </p:pic>
      <p:sp>
        <p:nvSpPr>
          <p:cNvPr id="3" name="Rectangle 2"/>
          <p:cNvSpPr/>
          <p:nvPr/>
        </p:nvSpPr>
        <p:spPr>
          <a:xfrm>
            <a:off x="3644723" y="489166"/>
            <a:ext cx="8480612" cy="403412"/>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Step-2: Select Bills</a:t>
            </a:r>
            <a:endParaRPr lang="en-IN" b="1" dirty="0"/>
          </a:p>
        </p:txBody>
      </p:sp>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a:solidFill>
                  <a:prstClr val="white"/>
                </a:solidFill>
              </a:rPr>
              <a:t>BILL SUBMISSION BY CONTRACTOR</a:t>
            </a:r>
          </a:p>
        </p:txBody>
      </p:sp>
      <p:sp>
        <p:nvSpPr>
          <p:cNvPr id="37" name="Rectangle 36"/>
          <p:cNvSpPr/>
          <p:nvPr/>
        </p:nvSpPr>
        <p:spPr>
          <a:xfrm>
            <a:off x="4315228" y="1508835"/>
            <a:ext cx="1062318" cy="56589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39" name="Group 38"/>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9" name="Rounded Rectangle 48"/>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0" name="Rounded Rectangle 49"/>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0955404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Content Placeholder 3">
            <a:hlinkClick r:id="rId2" action="ppaction://hlinksldjump"/>
          </p:cNvPr>
          <p:cNvPicPr>
            <a:picLocks/>
          </p:cNvPicPr>
          <p:nvPr/>
        </p:nvPicPr>
        <p:blipFill rotWithShape="1">
          <a:blip r:embed="rId3" cstate="print"/>
          <a:srcRect t="14283" b="70432"/>
          <a:stretch/>
        </p:blipFill>
        <p:spPr bwMode="auto">
          <a:xfrm>
            <a:off x="3644723" y="926224"/>
            <a:ext cx="8538171" cy="1332924"/>
          </a:xfrm>
          <a:prstGeom prst="rect">
            <a:avLst/>
          </a:prstGeom>
          <a:ln>
            <a:noFill/>
          </a:ln>
          <a:effectLst>
            <a:outerShdw blurRad="190500" algn="tl" rotWithShape="0">
              <a:srgbClr val="000000">
                <a:alpha val="70000"/>
              </a:srgbClr>
            </a:outerShdw>
          </a:effectLst>
        </p:spPr>
      </p:pic>
      <p:sp>
        <p:nvSpPr>
          <p:cNvPr id="3" name="Rectangle 2"/>
          <p:cNvSpPr/>
          <p:nvPr/>
        </p:nvSpPr>
        <p:spPr>
          <a:xfrm>
            <a:off x="3644723" y="489166"/>
            <a:ext cx="8480612" cy="403412"/>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Step-3: Select “Submit Bill”</a:t>
            </a:r>
            <a:endParaRPr lang="en-IN" b="1" dirty="0"/>
          </a:p>
        </p:txBody>
      </p:sp>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a:solidFill>
                  <a:prstClr val="white"/>
                </a:solidFill>
              </a:rPr>
              <a:t>BILL SUBMISSION BY CONTRACTOR</a:t>
            </a:r>
          </a:p>
        </p:txBody>
      </p:sp>
      <p:sp>
        <p:nvSpPr>
          <p:cNvPr id="37" name="Rectangle 36"/>
          <p:cNvSpPr/>
          <p:nvPr/>
        </p:nvSpPr>
        <p:spPr>
          <a:xfrm>
            <a:off x="3793019" y="1585771"/>
            <a:ext cx="1748468" cy="37271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39" name="Group 38"/>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9" name="Rounded Rectangle 48"/>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0" name="Rounded Rectangle 49"/>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005471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Content Placeholder 3">
            <a:hlinkClick r:id="rId2" action="ppaction://hlinksldjump"/>
          </p:cNvPr>
          <p:cNvPicPr>
            <a:picLocks/>
          </p:cNvPicPr>
          <p:nvPr/>
        </p:nvPicPr>
        <p:blipFill rotWithShape="1">
          <a:blip r:embed="rId3" cstate="print"/>
          <a:srcRect l="2317" t="29492" r="2059" b="24961"/>
          <a:stretch/>
        </p:blipFill>
        <p:spPr bwMode="auto">
          <a:xfrm>
            <a:off x="3576918" y="1102659"/>
            <a:ext cx="8615082" cy="5351929"/>
          </a:xfrm>
          <a:prstGeom prst="rect">
            <a:avLst/>
          </a:prstGeom>
          <a:ln>
            <a:noFill/>
          </a:ln>
          <a:effectLst>
            <a:outerShdw blurRad="190500" algn="tl" rotWithShape="0">
              <a:srgbClr val="000000">
                <a:alpha val="70000"/>
              </a:srgbClr>
            </a:outerShdw>
          </a:effectLst>
        </p:spPr>
      </p:pic>
      <p:sp>
        <p:nvSpPr>
          <p:cNvPr id="3" name="Rectangle 2"/>
          <p:cNvSpPr/>
          <p:nvPr/>
        </p:nvSpPr>
        <p:spPr>
          <a:xfrm>
            <a:off x="3644723" y="489166"/>
            <a:ext cx="8480612" cy="403412"/>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Step-4: See the bill amount and tick the dialogue box</a:t>
            </a:r>
            <a:endParaRPr lang="en-IN" b="1" dirty="0"/>
          </a:p>
        </p:txBody>
      </p:sp>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a:solidFill>
                  <a:prstClr val="white"/>
                </a:solidFill>
              </a:rPr>
              <a:t>BILL SUBMISSION BY CONTRACTOR</a:t>
            </a:r>
          </a:p>
        </p:txBody>
      </p:sp>
      <p:sp>
        <p:nvSpPr>
          <p:cNvPr id="37" name="Rectangle 36"/>
          <p:cNvSpPr/>
          <p:nvPr/>
        </p:nvSpPr>
        <p:spPr>
          <a:xfrm>
            <a:off x="5648552" y="5184007"/>
            <a:ext cx="4060223" cy="37271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39" name="Group 38"/>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9" name="Rounded Rectangle 48"/>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0" name="Rounded Rectangle 49"/>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85614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Content Placeholder 3">
            <a:hlinkClick r:id="rId2" action="ppaction://hlinksldjump"/>
          </p:cNvPr>
          <p:cNvPicPr>
            <a:picLocks/>
          </p:cNvPicPr>
          <p:nvPr/>
        </p:nvPicPr>
        <p:blipFill rotWithShape="1">
          <a:blip r:embed="rId3" cstate="print"/>
          <a:srcRect l="2317" t="29492" r="2059" b="25189"/>
          <a:stretch/>
        </p:blipFill>
        <p:spPr bwMode="auto">
          <a:xfrm>
            <a:off x="4182035" y="981635"/>
            <a:ext cx="8009965" cy="5325035"/>
          </a:xfrm>
          <a:prstGeom prst="rect">
            <a:avLst/>
          </a:prstGeom>
          <a:ln>
            <a:noFill/>
          </a:ln>
          <a:effectLst>
            <a:outerShdw blurRad="190500" algn="tl" rotWithShape="0">
              <a:srgbClr val="000000">
                <a:alpha val="70000"/>
              </a:srgbClr>
            </a:outerShdw>
          </a:effectLst>
        </p:spPr>
      </p:pic>
      <p:sp>
        <p:nvSpPr>
          <p:cNvPr id="3" name="Half Frame 2"/>
          <p:cNvSpPr/>
          <p:nvPr/>
        </p:nvSpPr>
        <p:spPr>
          <a:xfrm rot="8398555" flipH="1">
            <a:off x="6662502" y="5198737"/>
            <a:ext cx="108000" cy="60536"/>
          </a:xfrm>
          <a:prstGeom prst="halfFra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4" name="Rectangle 3"/>
          <p:cNvSpPr/>
          <p:nvPr/>
        </p:nvSpPr>
        <p:spPr>
          <a:xfrm>
            <a:off x="3644723" y="489166"/>
            <a:ext cx="8480612" cy="403412"/>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Step-5: Click on “Submit Bill”</a:t>
            </a:r>
            <a:endParaRPr lang="en-IN" b="1" dirty="0"/>
          </a:p>
        </p:txBody>
      </p:sp>
      <p:sp>
        <p:nvSpPr>
          <p:cNvPr id="37" name="Rectangle 36">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a:solidFill>
                  <a:prstClr val="white"/>
                </a:solidFill>
              </a:rPr>
              <a:t>BILL SUBMISSION BY CONTRACTOR</a:t>
            </a:r>
          </a:p>
        </p:txBody>
      </p:sp>
      <p:sp>
        <p:nvSpPr>
          <p:cNvPr id="38" name="Rectangle 37"/>
          <p:cNvSpPr/>
          <p:nvPr/>
        </p:nvSpPr>
        <p:spPr>
          <a:xfrm>
            <a:off x="7678271" y="5631471"/>
            <a:ext cx="1075764" cy="57958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0" name="Group 39"/>
          <p:cNvGrpSpPr/>
          <p:nvPr/>
        </p:nvGrpSpPr>
        <p:grpSpPr>
          <a:xfrm>
            <a:off x="0" y="0"/>
            <a:ext cx="3554569" cy="6858000"/>
            <a:chOff x="0" y="0"/>
            <a:chExt cx="3554569" cy="6858000"/>
          </a:xfrm>
        </p:grpSpPr>
        <p:sp>
          <p:nvSpPr>
            <p:cNvPr id="43" name="Rounded Rectangle 4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4" name="Rounded Rectangle 4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5" name="Rounded Rectangle 44"/>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6" name="Rounded Rectangle 45"/>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7" name="Rounded Rectangle 46"/>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8" name="Rounded Rectangle 47"/>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9" name="Rounded Rectangle 48"/>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0" name="Rounded Rectangle 49"/>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1" name="Rounded Rectangle 50"/>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2" name="Rounded Rectangle 51"/>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3" name="Rounded Rectangle 5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4" name="Rounded Rectangle 5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5" name="Rounded Rectangle 5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6" name="Rounded Rectangle 5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Elbow Connector 66"/>
            <p:cNvCxnSpPr>
              <a:stCxn id="46"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6"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52" idx="2"/>
              <a:endCxn id="5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49" idx="2"/>
              <a:endCxn id="5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Connector 7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2" name="Elbow Connector 71"/>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6430972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76159" y="927843"/>
            <a:ext cx="7745507" cy="4087906"/>
            <a:chOff x="2528046" y="0"/>
            <a:chExt cx="7745507" cy="4087906"/>
          </a:xfrm>
        </p:grpSpPr>
        <p:pic>
          <p:nvPicPr>
            <p:cNvPr id="43" name="Content Placeholder 3">
              <a:hlinkClick r:id="rId2" action="ppaction://hlinksldjump"/>
            </p:cNvPr>
            <p:cNvPicPr>
              <a:picLocks/>
            </p:cNvPicPr>
            <p:nvPr/>
          </p:nvPicPr>
          <p:blipFill rotWithShape="1">
            <a:blip r:embed="rId3" cstate="print"/>
            <a:srcRect l="20735" t="13094" r="15736" b="41348"/>
            <a:stretch/>
          </p:blipFill>
          <p:spPr bwMode="auto">
            <a:xfrm>
              <a:off x="2528046" y="0"/>
              <a:ext cx="7745507" cy="4087906"/>
            </a:xfrm>
            <a:prstGeom prst="rect">
              <a:avLst/>
            </a:prstGeom>
            <a:ln>
              <a:noFill/>
            </a:ln>
            <a:effectLst>
              <a:outerShdw blurRad="190500" algn="tl" rotWithShape="0">
                <a:srgbClr val="000000">
                  <a:alpha val="70000"/>
                </a:srgbClr>
              </a:outerShdw>
            </a:effectLst>
          </p:spPr>
        </p:pic>
        <p:sp>
          <p:nvSpPr>
            <p:cNvPr id="2" name="Rectangle 1"/>
            <p:cNvSpPr/>
            <p:nvPr/>
          </p:nvSpPr>
          <p:spPr>
            <a:xfrm>
              <a:off x="6212541" y="1210235"/>
              <a:ext cx="632012" cy="18825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N" sz="1600" dirty="0" smtClean="0"/>
                <a:t>1234</a:t>
              </a:r>
              <a:endParaRPr lang="en-IN" sz="1600" dirty="0"/>
            </a:p>
          </p:txBody>
        </p:sp>
      </p:grpSp>
      <p:sp>
        <p:nvSpPr>
          <p:cNvPr id="5" name="Rectangle 4"/>
          <p:cNvSpPr/>
          <p:nvPr/>
        </p:nvSpPr>
        <p:spPr>
          <a:xfrm>
            <a:off x="3644723" y="489166"/>
            <a:ext cx="8480612" cy="403412"/>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Step-6: Enter OTP and click on “Submit”</a:t>
            </a:r>
            <a:endParaRPr lang="en-IN" b="1" dirty="0"/>
          </a:p>
        </p:txBody>
      </p:sp>
      <p:sp>
        <p:nvSpPr>
          <p:cNvPr id="38" name="Rectangle 37">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a:solidFill>
                  <a:prstClr val="white"/>
                </a:solidFill>
              </a:rPr>
              <a:t>BILL SUBMISSION BY CONTRACTOR</a:t>
            </a:r>
          </a:p>
        </p:txBody>
      </p:sp>
      <p:sp>
        <p:nvSpPr>
          <p:cNvPr id="39" name="Rectangle 38"/>
          <p:cNvSpPr/>
          <p:nvPr/>
        </p:nvSpPr>
        <p:spPr>
          <a:xfrm>
            <a:off x="6911779" y="2689657"/>
            <a:ext cx="1075764" cy="41487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1" name="Group 40"/>
          <p:cNvGrpSpPr/>
          <p:nvPr/>
        </p:nvGrpSpPr>
        <p:grpSpPr>
          <a:xfrm>
            <a:off x="0" y="0"/>
            <a:ext cx="3554569" cy="6858000"/>
            <a:chOff x="0" y="0"/>
            <a:chExt cx="3554569" cy="6858000"/>
          </a:xfrm>
        </p:grpSpPr>
        <p:sp>
          <p:nvSpPr>
            <p:cNvPr id="44" name="Rounded Rectangle 4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5" name="Rounded Rectangle 4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6" name="Rounded Rectangle 4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7" name="Rounded Rectangle 4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8" name="Rounded Rectangle 4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9" name="Rounded Rectangle 4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0" name="Rounded Rectangle 4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1" name="Rounded Rectangle 5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2" name="Rounded Rectangle 51"/>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3" name="Rounded Rectangle 5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4" name="Rounded Rectangle 5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5" name="Rounded Rectangle 5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6" name="Rounded Rectangle 5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7" name="Rounded Rectangle 5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Elbow Connector 67"/>
            <p:cNvCxnSpPr>
              <a:stCxn id="4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53" idx="2"/>
              <a:endCxn id="5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50" idx="2"/>
              <a:endCxn id="5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Connector 7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3" name="Elbow Connector 7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874908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993" b="37647"/>
          <a:stretch/>
        </p:blipFill>
        <p:spPr>
          <a:xfrm>
            <a:off x="3697942" y="874062"/>
            <a:ext cx="8413376" cy="4276165"/>
          </a:xfrm>
          <a:prstGeom prst="rect">
            <a:avLst/>
          </a:prstGeom>
        </p:spPr>
      </p:pic>
      <p:sp>
        <p:nvSpPr>
          <p:cNvPr id="3" name="Rectangle 2"/>
          <p:cNvSpPr/>
          <p:nvPr/>
        </p:nvSpPr>
        <p:spPr>
          <a:xfrm>
            <a:off x="3644723" y="489166"/>
            <a:ext cx="8480612" cy="403412"/>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Step-7: The Bill is submitted successfully</a:t>
            </a:r>
            <a:endParaRPr lang="en-IN" b="1" dirty="0"/>
          </a:p>
        </p:txBody>
      </p:sp>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a:solidFill>
                  <a:prstClr val="white"/>
                </a:solidFill>
              </a:rPr>
              <a:t>BILL SUBMISSION BY CONTRACTOR</a:t>
            </a:r>
          </a:p>
        </p:txBody>
      </p:sp>
      <p:grpSp>
        <p:nvGrpSpPr>
          <p:cNvPr id="38" name="Group 37"/>
          <p:cNvGrpSpPr/>
          <p:nvPr/>
        </p:nvGrpSpPr>
        <p:grpSpPr>
          <a:xfrm>
            <a:off x="0" y="0"/>
            <a:ext cx="3554569" cy="6858000"/>
            <a:chOff x="0" y="0"/>
            <a:chExt cx="3554569" cy="6858000"/>
          </a:xfrm>
        </p:grpSpPr>
        <p:sp>
          <p:nvSpPr>
            <p:cNvPr id="40" name="Rounded Rectangle 39"/>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1" name="Rounded Rectangle 40"/>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2" name="Rounded Rectangle 41"/>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3" name="Rounded Rectangle 42"/>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4" name="Rounded Rectangle 43"/>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5" name="Rounded Rectangle 44"/>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6" name="Rounded Rectangle 45"/>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7" name="Rounded Rectangle 46"/>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48" name="Rounded Rectangle 47"/>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49" name="Rounded Rectangle 48"/>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0" name="Rounded Rectangle 49"/>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1" name="Rounded Rectangle 5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2" name="Rounded Rectangle 51"/>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3" name="Rounded Rectangle 5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4" name="Straight Arrow Connector 5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Elbow Connector 63"/>
            <p:cNvCxnSpPr>
              <a:stCxn id="43"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5" name="Elbow Connector 64"/>
            <p:cNvCxnSpPr>
              <a:stCxn id="43"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9" idx="2"/>
              <a:endCxn id="50"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6" idx="2"/>
              <a:endCxn id="50"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Connector 67"/>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69" name="Elbow Connector 6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34911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NIT CREATION (by NMO)</a:t>
            </a:r>
            <a:endParaRPr lang="en-US" sz="2000" b="1" dirty="0">
              <a:solidFill>
                <a:prstClr val="white"/>
              </a:solidFill>
            </a:endParaRPr>
          </a:p>
        </p:txBody>
      </p:sp>
      <p:sp>
        <p:nvSpPr>
          <p:cNvPr id="95" name="Rectangle 94"/>
          <p:cNvSpPr/>
          <p:nvPr/>
        </p:nvSpPr>
        <p:spPr>
          <a:xfrm>
            <a:off x="3604382" y="450172"/>
            <a:ext cx="8565065" cy="1015663"/>
          </a:xfrm>
          <a:prstGeom prst="rect">
            <a:avLst/>
          </a:prstGeom>
        </p:spPr>
        <p:txBody>
          <a:bodyPr wrap="square">
            <a:spAutoFit/>
          </a:bodyPr>
          <a:lstStyle/>
          <a:p>
            <a:pPr marL="342900" indent="-342900">
              <a:buFont typeface="Arial" panose="020B0604020202020204" pitchFamily="34" charset="0"/>
              <a:buChar char="•"/>
              <a:defRPr/>
            </a:pPr>
            <a:r>
              <a:rPr lang="en-US" sz="2000" b="1" dirty="0" smtClean="0">
                <a:latin typeface="Times New Roman" pitchFamily="18" charset="0"/>
                <a:cs typeface="Times New Roman" pitchFamily="18" charset="0"/>
              </a:rPr>
              <a:t>Freezing of NIT is mandatory before initiating the bill generation process</a:t>
            </a:r>
          </a:p>
          <a:p>
            <a:pPr marL="342900" indent="-342900">
              <a:buFont typeface="Arial" panose="020B0604020202020204" pitchFamily="34" charset="0"/>
              <a:buChar char="•"/>
              <a:defRPr/>
            </a:pPr>
            <a:r>
              <a:rPr lang="en-US" sz="2000" b="1" dirty="0" smtClean="0">
                <a:latin typeface="Times New Roman" pitchFamily="18" charset="0"/>
                <a:cs typeface="Times New Roman" pitchFamily="18" charset="0"/>
              </a:rPr>
              <a:t>NIT can be </a:t>
            </a:r>
            <a:r>
              <a:rPr lang="en-US" sz="2000" b="1" dirty="0" err="1" smtClean="0">
                <a:latin typeface="Times New Roman" pitchFamily="18" charset="0"/>
                <a:cs typeface="Times New Roman" pitchFamily="18" charset="0"/>
              </a:rPr>
              <a:t>unfreezed</a:t>
            </a:r>
            <a:r>
              <a:rPr lang="en-US" sz="2000" b="1" dirty="0" smtClean="0">
                <a:latin typeface="Times New Roman" pitchFamily="18" charset="0"/>
                <a:cs typeface="Times New Roman" pitchFamily="18" charset="0"/>
              </a:rPr>
              <a:t> (in case the rates have been wrongly entered) till the payment is not initiated</a:t>
            </a:r>
            <a:endParaRPr lang="en-US" sz="2000" b="1" dirty="0">
              <a:latin typeface="Times New Roman" pitchFamily="18" charset="0"/>
              <a:cs typeface="Times New Roman" pitchFamily="18" charset="0"/>
            </a:endParaRPr>
          </a:p>
        </p:txBody>
      </p:sp>
      <p:pic>
        <p:nvPicPr>
          <p:cNvPr id="3" name="Picture 2"/>
          <p:cNvPicPr>
            <a:picLocks noChangeAspect="1"/>
          </p:cNvPicPr>
          <p:nvPr/>
        </p:nvPicPr>
        <p:blipFill>
          <a:blip r:embed="rId2"/>
          <a:stretch>
            <a:fillRect/>
          </a:stretch>
        </p:blipFill>
        <p:spPr>
          <a:xfrm>
            <a:off x="4026191" y="1597881"/>
            <a:ext cx="7766879" cy="3520491"/>
          </a:xfrm>
          <a:prstGeom prst="rect">
            <a:avLst/>
          </a:prstGeom>
        </p:spPr>
      </p:pic>
      <p:sp>
        <p:nvSpPr>
          <p:cNvPr id="52" name="Rectangle 51"/>
          <p:cNvSpPr/>
          <p:nvPr/>
        </p:nvSpPr>
        <p:spPr>
          <a:xfrm>
            <a:off x="7506441" y="4498220"/>
            <a:ext cx="540000" cy="21600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FREEZING</a:t>
              </a:r>
              <a:endParaRPr lang="en-US" sz="1200" dirty="0"/>
            </a:p>
          </p:txBody>
        </p:sp>
        <p:sp>
          <p:nvSpPr>
            <p:cNvPr id="59" name="Rounded Rectangle 58"/>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60" name="Rounded Rectangle 59"/>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1" name="Rounded Rectangle 60"/>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2" name="Rounded Rectangle 61"/>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Elbow Connector 97"/>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9" name="Elbow Connector 98"/>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Straight Connector 10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225895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94129" y="2776444"/>
            <a:ext cx="11994777"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BILL VERIFICATION AND FORWARD</a:t>
            </a:r>
          </a:p>
        </p:txBody>
      </p:sp>
    </p:spTree>
    <p:extLst>
      <p:ext uri="{BB962C8B-B14F-4D97-AF65-F5344CB8AC3E}">
        <p14:creationId xmlns:p14="http://schemas.microsoft.com/office/powerpoint/2010/main" val="20860806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VERIFICATION AND FORWARD </a:t>
            </a:r>
            <a:endParaRPr lang="en-US" sz="2000" b="1" dirty="0">
              <a:solidFill>
                <a:prstClr val="white"/>
              </a:solidFill>
            </a:endParaRPr>
          </a:p>
        </p:txBody>
      </p:sp>
      <p:sp>
        <p:nvSpPr>
          <p:cNvPr id="105" name="Rectangle 104"/>
          <p:cNvSpPr/>
          <p:nvPr/>
        </p:nvSpPr>
        <p:spPr>
          <a:xfrm>
            <a:off x="3625404" y="855404"/>
            <a:ext cx="8526157" cy="81040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schemeClr val="tx1"/>
                </a:solidFill>
              </a:rPr>
              <a:t>Once the Bill is submitted by contractor, it is forwarded to PIU Staff (AE/AM/JE) login</a:t>
            </a:r>
          </a:p>
          <a:p>
            <a:pPr marL="285750" indent="-285750">
              <a:buFont typeface="Arial" panose="020B0604020202020204" pitchFamily="34" charset="0"/>
              <a:buChar char="•"/>
            </a:pPr>
            <a:r>
              <a:rPr lang="en-US" sz="1600" dirty="0" smtClean="0">
                <a:solidFill>
                  <a:schemeClr val="tx1"/>
                </a:solidFill>
              </a:rPr>
              <a:t>The PIU Staff then verifies the bill amount is correct and as per the NIT mapped with the package and forwards it to PIU In-charge for further processing</a:t>
            </a:r>
          </a:p>
        </p:txBody>
      </p:sp>
      <p:pic>
        <p:nvPicPr>
          <p:cNvPr id="106" name="Picture 105"/>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16693" y="536723"/>
            <a:ext cx="402448" cy="413388"/>
          </a:xfrm>
          <a:prstGeom prst="rect">
            <a:avLst/>
          </a:prstGeom>
        </p:spPr>
      </p:pic>
      <p:sp>
        <p:nvSpPr>
          <p:cNvPr id="107" name="Rectangle 106"/>
          <p:cNvSpPr/>
          <p:nvPr/>
        </p:nvSpPr>
        <p:spPr>
          <a:xfrm>
            <a:off x="3936882" y="534137"/>
            <a:ext cx="8160892" cy="400110"/>
          </a:xfrm>
          <a:prstGeom prst="rect">
            <a:avLst/>
          </a:prstGeom>
        </p:spPr>
        <p:txBody>
          <a:bodyPr wrap="square">
            <a:spAutoFit/>
          </a:bodyPr>
          <a:lstStyle/>
          <a:p>
            <a:r>
              <a:rPr lang="en-US" sz="2000" b="1" dirty="0" smtClean="0"/>
              <a:t>What is Bill Verification and Forward?</a:t>
            </a:r>
            <a:endParaRPr lang="en-IN" sz="2000" b="1" dirty="0"/>
          </a:p>
        </p:txBody>
      </p:sp>
      <p:sp>
        <p:nvSpPr>
          <p:cNvPr id="108" name="Rectangle 107"/>
          <p:cNvSpPr/>
          <p:nvPr/>
        </p:nvSpPr>
        <p:spPr>
          <a:xfrm>
            <a:off x="3661709" y="2130042"/>
            <a:ext cx="8453546" cy="338554"/>
          </a:xfrm>
          <a:prstGeom prst="rect">
            <a:avLst/>
          </a:prstGeom>
        </p:spPr>
        <p:txBody>
          <a:bodyPr wrap="square">
            <a:spAutoFit/>
          </a:bodyPr>
          <a:lstStyle/>
          <a:p>
            <a:pPr marL="285750" indent="-285750">
              <a:buFont typeface="Arial" panose="020B0604020202020204" pitchFamily="34" charset="0"/>
              <a:buChar char="•"/>
            </a:pPr>
            <a:r>
              <a:rPr lang="en-US" sz="1600" dirty="0" smtClean="0"/>
              <a:t>The PIU Staff will forward the Bill to PIU In-charge</a:t>
            </a:r>
          </a:p>
        </p:txBody>
      </p:sp>
      <p:pic>
        <p:nvPicPr>
          <p:cNvPr id="109" name="Picture 108"/>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20802" y="1842974"/>
            <a:ext cx="350473" cy="360000"/>
          </a:xfrm>
          <a:prstGeom prst="rect">
            <a:avLst/>
          </a:prstGeom>
        </p:spPr>
      </p:pic>
      <p:sp>
        <p:nvSpPr>
          <p:cNvPr id="110" name="Rectangle 109"/>
          <p:cNvSpPr/>
          <p:nvPr/>
        </p:nvSpPr>
        <p:spPr>
          <a:xfrm>
            <a:off x="3863656" y="1813445"/>
            <a:ext cx="8160892" cy="400110"/>
          </a:xfrm>
          <a:prstGeom prst="rect">
            <a:avLst/>
          </a:prstGeom>
        </p:spPr>
        <p:txBody>
          <a:bodyPr wrap="square">
            <a:spAutoFit/>
          </a:bodyPr>
          <a:lstStyle/>
          <a:p>
            <a:r>
              <a:rPr lang="en-US" sz="2000" b="1" dirty="0" smtClean="0"/>
              <a:t>Who will do the </a:t>
            </a:r>
            <a:r>
              <a:rPr lang="en-US" sz="2000" b="1" dirty="0"/>
              <a:t>Bill Verification and </a:t>
            </a:r>
            <a:r>
              <a:rPr lang="en-US" sz="2000" b="1" dirty="0" smtClean="0"/>
              <a:t>Forward?</a:t>
            </a:r>
            <a:endParaRPr lang="en-IN" sz="2000" b="1" dirty="0"/>
          </a:p>
        </p:txBody>
      </p:sp>
      <p:sp>
        <p:nvSpPr>
          <p:cNvPr id="112" name="Rectangle 111"/>
          <p:cNvSpPr/>
          <p:nvPr/>
        </p:nvSpPr>
        <p:spPr>
          <a:xfrm>
            <a:off x="3861959" y="2582317"/>
            <a:ext cx="8160892" cy="400110"/>
          </a:xfrm>
          <a:prstGeom prst="rect">
            <a:avLst/>
          </a:prstGeom>
        </p:spPr>
        <p:txBody>
          <a:bodyPr wrap="square">
            <a:spAutoFit/>
          </a:bodyPr>
          <a:lstStyle/>
          <a:p>
            <a:r>
              <a:rPr lang="en-US" sz="2000" b="1" dirty="0" smtClean="0"/>
              <a:t>How to do the Bill Verification and Forward?</a:t>
            </a:r>
            <a:endParaRPr lang="en-IN" sz="2000" b="1" dirty="0"/>
          </a:p>
        </p:txBody>
      </p:sp>
      <p:pic>
        <p:nvPicPr>
          <p:cNvPr id="113" name="Picture 112"/>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02680" y="2606187"/>
            <a:ext cx="350473" cy="360000"/>
          </a:xfrm>
          <a:prstGeom prst="rect">
            <a:avLst/>
          </a:prstGeom>
        </p:spPr>
      </p:pic>
      <p:sp>
        <p:nvSpPr>
          <p:cNvPr id="52" name="Rectangle 51"/>
          <p:cNvSpPr/>
          <p:nvPr/>
        </p:nvSpPr>
        <p:spPr>
          <a:xfrm>
            <a:off x="3602680" y="3034606"/>
            <a:ext cx="8533087" cy="326785"/>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Step-1: The PIU Staff has to login to </a:t>
            </a:r>
            <a:r>
              <a:rPr lang="en-IN" sz="1600" b="1" dirty="0" err="1" smtClean="0"/>
              <a:t>eMARG</a:t>
            </a:r>
            <a:r>
              <a:rPr lang="en-IN" sz="1600" b="1" dirty="0" smtClean="0"/>
              <a:t> and go to “Services for PIU Staff” </a:t>
            </a:r>
            <a:endParaRPr lang="en-IN" sz="1600" b="1" dirty="0"/>
          </a:p>
        </p:txBody>
      </p:sp>
      <p:pic>
        <p:nvPicPr>
          <p:cNvPr id="3" name="Picture 2"/>
          <p:cNvPicPr>
            <a:picLocks noChangeAspect="1"/>
          </p:cNvPicPr>
          <p:nvPr/>
        </p:nvPicPr>
        <p:blipFill rotWithShape="1">
          <a:blip r:embed="rId3"/>
          <a:srcRect t="12727" r="32280" b="42349"/>
          <a:stretch/>
        </p:blipFill>
        <p:spPr>
          <a:xfrm>
            <a:off x="3670481" y="3425532"/>
            <a:ext cx="8427293" cy="3150079"/>
          </a:xfrm>
          <a:prstGeom prst="rect">
            <a:avLst/>
          </a:prstGeom>
        </p:spPr>
      </p:pic>
      <p:sp>
        <p:nvSpPr>
          <p:cNvPr id="55" name="Rectangle 54"/>
          <p:cNvSpPr/>
          <p:nvPr/>
        </p:nvSpPr>
        <p:spPr>
          <a:xfrm>
            <a:off x="3658480" y="4793134"/>
            <a:ext cx="2265801" cy="41487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7" name="Group 56"/>
          <p:cNvGrpSpPr/>
          <p:nvPr/>
        </p:nvGrpSpPr>
        <p:grpSpPr>
          <a:xfrm>
            <a:off x="0" y="0"/>
            <a:ext cx="3554569" cy="6858000"/>
            <a:chOff x="0" y="0"/>
            <a:chExt cx="3554569" cy="6858000"/>
          </a:xfrm>
        </p:grpSpPr>
        <p:sp>
          <p:nvSpPr>
            <p:cNvPr id="59" name="Rounded Rectangle 58"/>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60" name="Rounded Rectangle 59"/>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1" name="Rounded Rectangle 60"/>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2" name="Rounded Rectangle 61"/>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3" name="Rounded Rectangle 6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4" name="Rounded Rectangle 6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8" name="Rounded Rectangle 67"/>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71" name="Rounded Rectangle 7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73" name="Rounded Rectangle 72"/>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74" name="Rounded Rectangle 73"/>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75" name="Rounded Rectangle 74"/>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6" name="Rounded Rectangle 75"/>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7" name="Rounded Rectangle 76"/>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8" name="Rounded Rectangle 7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Elbow Connector 115"/>
            <p:cNvCxnSpPr>
              <a:stCxn id="62"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17" name="Elbow Connector 116"/>
            <p:cNvCxnSpPr>
              <a:stCxn id="62"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18" name="Elbow Connector 117"/>
            <p:cNvCxnSpPr>
              <a:stCxn id="74" idx="2"/>
              <a:endCxn id="75"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9" name="Elbow Connector 118"/>
            <p:cNvCxnSpPr>
              <a:stCxn id="68" idx="2"/>
              <a:endCxn id="75"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0" name="Straight Connector 11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998930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VERIFICATION AND FORWARD </a:t>
            </a:r>
            <a:endParaRPr lang="en-US" sz="2000" b="1" dirty="0">
              <a:solidFill>
                <a:prstClr val="white"/>
              </a:solidFill>
            </a:endParaRPr>
          </a:p>
        </p:txBody>
      </p:sp>
      <p:sp>
        <p:nvSpPr>
          <p:cNvPr id="52" name="Rectangle 51"/>
          <p:cNvSpPr/>
          <p:nvPr/>
        </p:nvSpPr>
        <p:spPr>
          <a:xfrm>
            <a:off x="3630140" y="515634"/>
            <a:ext cx="8533087" cy="326785"/>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Step-2: Go to “DLP Bills”-----&gt;”Routine (Part-II)”------&gt;”Pending Bills” </a:t>
            </a:r>
            <a:endParaRPr lang="en-IN" sz="1600" b="1" dirty="0"/>
          </a:p>
        </p:txBody>
      </p:sp>
      <p:pic>
        <p:nvPicPr>
          <p:cNvPr id="2" name="Picture 1"/>
          <p:cNvPicPr>
            <a:picLocks noChangeAspect="1"/>
          </p:cNvPicPr>
          <p:nvPr/>
        </p:nvPicPr>
        <p:blipFill rotWithShape="1">
          <a:blip r:embed="rId2"/>
          <a:srcRect t="12923" r="34926" b="40975"/>
          <a:stretch/>
        </p:blipFill>
        <p:spPr>
          <a:xfrm>
            <a:off x="3670481" y="931049"/>
            <a:ext cx="8492746" cy="3493033"/>
          </a:xfrm>
          <a:prstGeom prst="rect">
            <a:avLst/>
          </a:prstGeom>
        </p:spPr>
      </p:pic>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2" name="Rounded Rectangle 6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3" name="Rounded Rectangle 6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4" name="Rounded Rectangle 63"/>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8" name="Rounded Rectangle 67"/>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71" name="Rounded Rectangle 70"/>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73" name="Rounded Rectangle 72"/>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Elbow Connector 114"/>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16" name="Elbow Connector 115"/>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17" name="Elbow Connector 116"/>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8" name="Elbow Connector 117"/>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9" name="Straight Connector 11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01588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VERIFICATION AND FORWARD </a:t>
            </a:r>
            <a:endParaRPr lang="en-US" sz="2000" b="1" dirty="0">
              <a:solidFill>
                <a:prstClr val="white"/>
              </a:solidFill>
            </a:endParaRPr>
          </a:p>
        </p:txBody>
      </p:sp>
      <p:sp>
        <p:nvSpPr>
          <p:cNvPr id="52" name="Rectangle 51"/>
          <p:cNvSpPr/>
          <p:nvPr/>
        </p:nvSpPr>
        <p:spPr>
          <a:xfrm>
            <a:off x="3630140" y="515634"/>
            <a:ext cx="8533087" cy="326785"/>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Step-3: Select State/District/PIU/Package </a:t>
            </a:r>
            <a:endParaRPr lang="en-IN" sz="1600" b="1" dirty="0"/>
          </a:p>
        </p:txBody>
      </p:sp>
      <p:pic>
        <p:nvPicPr>
          <p:cNvPr id="3" name="Picture 2"/>
          <p:cNvPicPr>
            <a:picLocks noChangeAspect="1"/>
          </p:cNvPicPr>
          <p:nvPr/>
        </p:nvPicPr>
        <p:blipFill rotWithShape="1">
          <a:blip r:embed="rId2"/>
          <a:srcRect l="2096" t="13511" r="6250" b="38230"/>
          <a:stretch/>
        </p:blipFill>
        <p:spPr>
          <a:xfrm>
            <a:off x="3670480" y="1003899"/>
            <a:ext cx="8492747" cy="3307977"/>
          </a:xfrm>
          <a:prstGeom prst="rect">
            <a:avLst/>
          </a:prstGeom>
        </p:spPr>
      </p:pic>
      <p:grpSp>
        <p:nvGrpSpPr>
          <p:cNvPr id="39" name="Group 38"/>
          <p:cNvGrpSpPr/>
          <p:nvPr/>
        </p:nvGrpSpPr>
        <p:grpSpPr>
          <a:xfrm>
            <a:off x="0" y="0"/>
            <a:ext cx="3554569" cy="6858000"/>
            <a:chOff x="0" y="0"/>
            <a:chExt cx="3554569" cy="6858000"/>
          </a:xfrm>
        </p:grpSpPr>
        <p:sp>
          <p:nvSpPr>
            <p:cNvPr id="41" name="Rounded Rectangle 40"/>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2" name="Rounded Rectangle 4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3" name="Rounded Rectangle 4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4" name="Rounded Rectangle 43"/>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3" name="Rounded Rectangle 5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5" name="Rounded Rectangle 54"/>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6" name="Rounded Rectangle 55"/>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7" name="Rounded Rectangle 56"/>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8" name="Rounded Rectangle 57"/>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9" name="Rounded Rectangle 58"/>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60" name="Rounded Rectangle 59"/>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1" name="Rounded Rectangle 6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2" name="Rounded Rectangle 61"/>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63" name="Rounded Rectangle 6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Elbow Connector 79"/>
            <p:cNvCxnSpPr>
              <a:stCxn id="44"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81" name="Elbow Connector 80"/>
            <p:cNvCxnSpPr>
              <a:stCxn id="44"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82" name="Elbow Connector 81"/>
            <p:cNvCxnSpPr>
              <a:stCxn id="59" idx="2"/>
              <a:endCxn id="60"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87" name="Elbow Connector 86"/>
            <p:cNvCxnSpPr>
              <a:stCxn id="56" idx="2"/>
              <a:endCxn id="60"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89" name="Straight Connector 8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4585270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VERIFICATION AND FORWARD </a:t>
            </a:r>
            <a:endParaRPr lang="en-US" sz="2000" b="1" dirty="0">
              <a:solidFill>
                <a:prstClr val="white"/>
              </a:solidFill>
            </a:endParaRPr>
          </a:p>
        </p:txBody>
      </p:sp>
      <p:sp>
        <p:nvSpPr>
          <p:cNvPr id="52" name="Rectangle 51"/>
          <p:cNvSpPr/>
          <p:nvPr/>
        </p:nvSpPr>
        <p:spPr>
          <a:xfrm>
            <a:off x="3630140" y="515634"/>
            <a:ext cx="8533087" cy="505975"/>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1600" b="1" dirty="0" smtClean="0"/>
              <a:t>Step-4: Click on “Forward” if the bill amount is correct or Click on “Return” if the bill amount is wrong</a:t>
            </a:r>
            <a:endParaRPr lang="en-IN" sz="1600" b="1" dirty="0"/>
          </a:p>
        </p:txBody>
      </p:sp>
      <p:pic>
        <p:nvPicPr>
          <p:cNvPr id="2" name="Picture 1"/>
          <p:cNvPicPr>
            <a:picLocks noChangeAspect="1"/>
          </p:cNvPicPr>
          <p:nvPr/>
        </p:nvPicPr>
        <p:blipFill rotWithShape="1">
          <a:blip r:embed="rId2"/>
          <a:srcRect l="1654" t="20181" r="5919" b="8020"/>
          <a:stretch/>
        </p:blipFill>
        <p:spPr>
          <a:xfrm>
            <a:off x="3584623" y="1110765"/>
            <a:ext cx="8548333" cy="4921624"/>
          </a:xfrm>
          <a:prstGeom prst="rect">
            <a:avLst/>
          </a:prstGeom>
        </p:spPr>
      </p:pic>
      <p:sp>
        <p:nvSpPr>
          <p:cNvPr id="38" name="Rectangle 37"/>
          <p:cNvSpPr/>
          <p:nvPr/>
        </p:nvSpPr>
        <p:spPr>
          <a:xfrm>
            <a:off x="10946786" y="2981120"/>
            <a:ext cx="1128674" cy="29996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3" name="Rounded Rectangle 52"/>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5" name="Rounded Rectangle 54"/>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6" name="Rounded Rectangle 55"/>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7" name="Rounded Rectangle 56"/>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8" name="Rounded Rectangle 57"/>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9" name="Rounded Rectangle 58"/>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60" name="Rounded Rectangle 59"/>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61" name="Rounded Rectangle 6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2" name="Rounded Rectangle 61"/>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3" name="Rounded Rectangle 6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64" name="Rounded Rectangle 6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68" name="Straight Arrow Connector 6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Elbow Connector 80"/>
            <p:cNvCxnSpPr>
              <a:stCxn id="53"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82" name="Elbow Connector 81"/>
            <p:cNvCxnSpPr>
              <a:stCxn id="53"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87" name="Elbow Connector 86"/>
            <p:cNvCxnSpPr>
              <a:stCxn id="60" idx="2"/>
              <a:endCxn id="6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89" name="Elbow Connector 88"/>
            <p:cNvCxnSpPr>
              <a:stCxn id="57" idx="2"/>
              <a:endCxn id="6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0" name="Straight Connector 9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328950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3200400" y="2830232"/>
            <a:ext cx="6118412"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BILL PROCESSING</a:t>
            </a:r>
          </a:p>
        </p:txBody>
      </p:sp>
    </p:spTree>
    <p:extLst>
      <p:ext uri="{BB962C8B-B14F-4D97-AF65-F5344CB8AC3E}">
        <p14:creationId xmlns:p14="http://schemas.microsoft.com/office/powerpoint/2010/main" val="12253047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105" name="Rectangle 104"/>
          <p:cNvSpPr/>
          <p:nvPr/>
        </p:nvSpPr>
        <p:spPr>
          <a:xfrm>
            <a:off x="3625404" y="855404"/>
            <a:ext cx="8526157" cy="1532025"/>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schemeClr val="tx1"/>
                </a:solidFill>
              </a:rPr>
              <a:t>Attaching the marks given in the Performance Evaluation to the Bill amount submitted by the contractor</a:t>
            </a:r>
          </a:p>
          <a:p>
            <a:pPr marL="285750" indent="-285750">
              <a:buFont typeface="Arial" panose="020B0604020202020204" pitchFamily="34" charset="0"/>
              <a:buChar char="•"/>
            </a:pPr>
            <a:r>
              <a:rPr lang="en-US" sz="1600" dirty="0" smtClean="0">
                <a:solidFill>
                  <a:schemeClr val="tx1"/>
                </a:solidFill>
              </a:rPr>
              <a:t>Done automatically by the software</a:t>
            </a:r>
          </a:p>
          <a:p>
            <a:pPr marL="285750" indent="-285750">
              <a:buFont typeface="Arial" panose="020B0604020202020204" pitchFamily="34" charset="0"/>
              <a:buChar char="•"/>
            </a:pPr>
            <a:r>
              <a:rPr lang="en-US" sz="1600" dirty="0" smtClean="0">
                <a:solidFill>
                  <a:schemeClr val="tx1"/>
                </a:solidFill>
              </a:rPr>
              <a:t>The Pre-requisite is that the bill must be submitted by the contractor and Performance Evaluation for that bill period must be done</a:t>
            </a:r>
          </a:p>
        </p:txBody>
      </p:sp>
      <p:pic>
        <p:nvPicPr>
          <p:cNvPr id="106" name="Picture 105"/>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16693" y="536723"/>
            <a:ext cx="402448" cy="413388"/>
          </a:xfrm>
          <a:prstGeom prst="rect">
            <a:avLst/>
          </a:prstGeom>
        </p:spPr>
      </p:pic>
      <p:sp>
        <p:nvSpPr>
          <p:cNvPr id="107" name="Rectangle 106"/>
          <p:cNvSpPr/>
          <p:nvPr/>
        </p:nvSpPr>
        <p:spPr>
          <a:xfrm>
            <a:off x="3936882" y="534137"/>
            <a:ext cx="8160892" cy="400110"/>
          </a:xfrm>
          <a:prstGeom prst="rect">
            <a:avLst/>
          </a:prstGeom>
        </p:spPr>
        <p:txBody>
          <a:bodyPr wrap="square">
            <a:spAutoFit/>
          </a:bodyPr>
          <a:lstStyle/>
          <a:p>
            <a:r>
              <a:rPr lang="en-US" sz="2000" b="1" dirty="0" smtClean="0"/>
              <a:t>What is Bill Processing?</a:t>
            </a:r>
            <a:endParaRPr lang="en-IN" sz="2000" b="1" dirty="0"/>
          </a:p>
        </p:txBody>
      </p:sp>
      <p:pic>
        <p:nvPicPr>
          <p:cNvPr id="53" name="Picture 52"/>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62432" y="2682040"/>
            <a:ext cx="402448" cy="413388"/>
          </a:xfrm>
          <a:prstGeom prst="rect">
            <a:avLst/>
          </a:prstGeom>
        </p:spPr>
      </p:pic>
      <p:sp>
        <p:nvSpPr>
          <p:cNvPr id="56" name="Rectangle 55"/>
          <p:cNvSpPr/>
          <p:nvPr/>
        </p:nvSpPr>
        <p:spPr>
          <a:xfrm>
            <a:off x="3963775" y="2674993"/>
            <a:ext cx="8160892" cy="400110"/>
          </a:xfrm>
          <a:prstGeom prst="rect">
            <a:avLst/>
          </a:prstGeom>
        </p:spPr>
        <p:txBody>
          <a:bodyPr wrap="square">
            <a:spAutoFit/>
          </a:bodyPr>
          <a:lstStyle/>
          <a:p>
            <a:r>
              <a:rPr lang="en-US" sz="2000" b="1" dirty="0" smtClean="0"/>
              <a:t>Who will do Bill Processing?</a:t>
            </a:r>
            <a:endParaRPr lang="en-IN" sz="2000" b="1" dirty="0"/>
          </a:p>
        </p:txBody>
      </p:sp>
      <p:sp>
        <p:nvSpPr>
          <p:cNvPr id="57" name="Rectangle 56"/>
          <p:cNvSpPr/>
          <p:nvPr/>
        </p:nvSpPr>
        <p:spPr>
          <a:xfrm>
            <a:off x="3709873" y="3086195"/>
            <a:ext cx="8453546" cy="338554"/>
          </a:xfrm>
          <a:prstGeom prst="rect">
            <a:avLst/>
          </a:prstGeom>
        </p:spPr>
        <p:txBody>
          <a:bodyPr wrap="square">
            <a:spAutoFit/>
          </a:bodyPr>
          <a:lstStyle/>
          <a:p>
            <a:pPr marL="285750" indent="-285750">
              <a:buFont typeface="Arial" panose="020B0604020202020204" pitchFamily="34" charset="0"/>
              <a:buChar char="•"/>
            </a:pPr>
            <a:r>
              <a:rPr lang="en-US" sz="1600" dirty="0" smtClean="0"/>
              <a:t>PIU In-charge will do the Bill Processing</a:t>
            </a:r>
          </a:p>
        </p:txBody>
      </p:sp>
      <p:pic>
        <p:nvPicPr>
          <p:cNvPr id="58" name="Picture 57"/>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57599" y="3740669"/>
            <a:ext cx="402448" cy="413388"/>
          </a:xfrm>
          <a:prstGeom prst="rect">
            <a:avLst/>
          </a:prstGeom>
        </p:spPr>
      </p:pic>
      <p:sp>
        <p:nvSpPr>
          <p:cNvPr id="59" name="Rectangle 58"/>
          <p:cNvSpPr/>
          <p:nvPr/>
        </p:nvSpPr>
        <p:spPr>
          <a:xfrm>
            <a:off x="3989080" y="3749559"/>
            <a:ext cx="8160892" cy="400110"/>
          </a:xfrm>
          <a:prstGeom prst="rect">
            <a:avLst/>
          </a:prstGeom>
        </p:spPr>
        <p:txBody>
          <a:bodyPr wrap="square">
            <a:spAutoFit/>
          </a:bodyPr>
          <a:lstStyle/>
          <a:p>
            <a:r>
              <a:rPr lang="en-US" sz="2000" b="1" dirty="0" smtClean="0"/>
              <a:t>What are the criteria for payment based on marks in PE? </a:t>
            </a:r>
            <a:endParaRPr lang="en-IN" sz="2000" b="1" dirty="0"/>
          </a:p>
        </p:txBody>
      </p:sp>
      <p:sp>
        <p:nvSpPr>
          <p:cNvPr id="4" name="TextBox 3"/>
          <p:cNvSpPr txBox="1"/>
          <p:nvPr/>
        </p:nvSpPr>
        <p:spPr>
          <a:xfrm>
            <a:off x="3614894" y="4217819"/>
            <a:ext cx="8482880" cy="1754326"/>
          </a:xfrm>
          <a:prstGeom prst="rect">
            <a:avLst/>
          </a:prstGeom>
          <a:noFill/>
        </p:spPr>
        <p:txBody>
          <a:bodyPr wrap="square" rtlCol="0">
            <a:spAutoFit/>
          </a:bodyPr>
          <a:lstStyle/>
          <a:p>
            <a:pPr marL="285750" indent="-285750">
              <a:buFont typeface="Arial" panose="020B0604020202020204" pitchFamily="34" charset="0"/>
              <a:buChar char="•"/>
            </a:pPr>
            <a:r>
              <a:rPr lang="en-IN" dirty="0" smtClean="0"/>
              <a:t>No payment to the entire road if any two successive stretches get &lt;80 marks in the same PE</a:t>
            </a:r>
          </a:p>
          <a:p>
            <a:pPr marL="285750" lvl="0" indent="-285750">
              <a:buFont typeface="Arial" panose="020B0604020202020204" pitchFamily="34" charset="0"/>
              <a:buChar char="•"/>
            </a:pPr>
            <a:r>
              <a:rPr lang="en-US" dirty="0"/>
              <a:t>No Payment for the entire road, </a:t>
            </a:r>
            <a:r>
              <a:rPr lang="en-US" dirty="0" smtClean="0"/>
              <a:t>if weighted average </a:t>
            </a:r>
            <a:r>
              <a:rPr lang="en-US" dirty="0"/>
              <a:t>marks of entire </a:t>
            </a:r>
            <a:r>
              <a:rPr lang="en-US" dirty="0" smtClean="0"/>
              <a:t>road&lt;80 marks</a:t>
            </a:r>
          </a:p>
          <a:p>
            <a:pPr marL="285750" lvl="0" indent="-285750">
              <a:buFont typeface="Arial" panose="020B0604020202020204" pitchFamily="34" charset="0"/>
              <a:buChar char="•"/>
            </a:pPr>
            <a:r>
              <a:rPr lang="en-US" dirty="0" smtClean="0"/>
              <a:t>Proportionate payment if the weighted average marks of entire road is between 80-100</a:t>
            </a:r>
          </a:p>
          <a:p>
            <a:pPr marL="285750" indent="-285750">
              <a:buFont typeface="Arial" panose="020B0604020202020204" pitchFamily="34" charset="0"/>
              <a:buChar char="•"/>
            </a:pPr>
            <a:r>
              <a:rPr lang="en-US" dirty="0"/>
              <a:t>No Payment </a:t>
            </a:r>
            <a:r>
              <a:rPr lang="en-US" dirty="0" smtClean="0"/>
              <a:t>if the </a:t>
            </a:r>
            <a:r>
              <a:rPr lang="en-US" dirty="0"/>
              <a:t>same stretch gets &lt;80 marks in two successive </a:t>
            </a:r>
            <a:r>
              <a:rPr lang="en-US" dirty="0" smtClean="0"/>
              <a:t>PE</a:t>
            </a:r>
            <a:endParaRPr lang="en-US" dirty="0"/>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80" name="Rounded Rectangle 79"/>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81" name="Rounded Rectangle 8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4" name="Elbow Connector 43"/>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9647748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62105" y="1132173"/>
            <a:ext cx="7431109" cy="950354"/>
            <a:chOff x="141668" y="1030310"/>
            <a:chExt cx="7431109" cy="950354"/>
          </a:xfrm>
        </p:grpSpPr>
        <p:sp>
          <p:nvSpPr>
            <p:cNvPr id="3" name="Rounded Rectangle 2"/>
            <p:cNvSpPr/>
            <p:nvPr/>
          </p:nvSpPr>
          <p:spPr>
            <a:xfrm>
              <a:off x="141668"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75</a:t>
              </a:r>
              <a:endParaRPr lang="en-US" dirty="0"/>
            </a:p>
          </p:txBody>
        </p:sp>
        <p:sp>
          <p:nvSpPr>
            <p:cNvPr id="4" name="Rounded Rectangle 3"/>
            <p:cNvSpPr/>
            <p:nvPr/>
          </p:nvSpPr>
          <p:spPr>
            <a:xfrm>
              <a:off x="1674254"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82</a:t>
              </a:r>
              <a:endParaRPr lang="en-US" dirty="0"/>
            </a:p>
          </p:txBody>
        </p:sp>
        <p:sp>
          <p:nvSpPr>
            <p:cNvPr id="5" name="Rounded Rectangle 4"/>
            <p:cNvSpPr/>
            <p:nvPr/>
          </p:nvSpPr>
          <p:spPr>
            <a:xfrm>
              <a:off x="3206840"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78</a:t>
              </a:r>
              <a:endParaRPr lang="en-US" dirty="0"/>
            </a:p>
          </p:txBody>
        </p:sp>
        <p:sp>
          <p:nvSpPr>
            <p:cNvPr id="6" name="Rounded Rectangle 5"/>
            <p:cNvSpPr/>
            <p:nvPr/>
          </p:nvSpPr>
          <p:spPr>
            <a:xfrm>
              <a:off x="4739426"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86</a:t>
              </a:r>
              <a:endParaRPr lang="en-US" dirty="0"/>
            </a:p>
          </p:txBody>
        </p:sp>
        <p:sp>
          <p:nvSpPr>
            <p:cNvPr id="7" name="Rounded Rectangle 6"/>
            <p:cNvSpPr/>
            <p:nvPr/>
          </p:nvSpPr>
          <p:spPr>
            <a:xfrm>
              <a:off x="6272012" y="1030310"/>
              <a:ext cx="1133340"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85</a:t>
              </a:r>
              <a:endParaRPr lang="en-US" dirty="0"/>
            </a:p>
          </p:txBody>
        </p:sp>
        <p:sp>
          <p:nvSpPr>
            <p:cNvPr id="9" name="TextBox 8"/>
            <p:cNvSpPr txBox="1"/>
            <p:nvPr/>
          </p:nvSpPr>
          <p:spPr>
            <a:xfrm>
              <a:off x="206058" y="1611332"/>
              <a:ext cx="296215" cy="369332"/>
            </a:xfrm>
            <a:prstGeom prst="rect">
              <a:avLst/>
            </a:prstGeom>
            <a:noFill/>
          </p:spPr>
          <p:txBody>
            <a:bodyPr wrap="square" rtlCol="0">
              <a:spAutoFit/>
            </a:bodyPr>
            <a:lstStyle/>
            <a:p>
              <a:r>
                <a:rPr lang="en-US" dirty="0" smtClean="0"/>
                <a:t>0</a:t>
              </a:r>
              <a:endParaRPr lang="en-US" dirty="0"/>
            </a:p>
          </p:txBody>
        </p:sp>
        <p:sp>
          <p:nvSpPr>
            <p:cNvPr id="10" name="TextBox 9"/>
            <p:cNvSpPr txBox="1"/>
            <p:nvPr/>
          </p:nvSpPr>
          <p:spPr>
            <a:xfrm>
              <a:off x="1481068" y="1611332"/>
              <a:ext cx="296215" cy="369332"/>
            </a:xfrm>
            <a:prstGeom prst="rect">
              <a:avLst/>
            </a:prstGeom>
            <a:noFill/>
          </p:spPr>
          <p:txBody>
            <a:bodyPr wrap="square" rtlCol="0">
              <a:spAutoFit/>
            </a:bodyPr>
            <a:lstStyle/>
            <a:p>
              <a:r>
                <a:rPr lang="en-US" dirty="0"/>
                <a:t>1</a:t>
              </a:r>
            </a:p>
          </p:txBody>
        </p:sp>
        <p:sp>
          <p:nvSpPr>
            <p:cNvPr id="11" name="TextBox 10"/>
            <p:cNvSpPr txBox="1"/>
            <p:nvPr/>
          </p:nvSpPr>
          <p:spPr>
            <a:xfrm>
              <a:off x="3078049" y="1611332"/>
              <a:ext cx="296215" cy="369332"/>
            </a:xfrm>
            <a:prstGeom prst="rect">
              <a:avLst/>
            </a:prstGeom>
            <a:noFill/>
          </p:spPr>
          <p:txBody>
            <a:bodyPr wrap="square" rtlCol="0">
              <a:spAutoFit/>
            </a:bodyPr>
            <a:lstStyle/>
            <a:p>
              <a:r>
                <a:rPr lang="en-US" dirty="0"/>
                <a:t>2</a:t>
              </a:r>
            </a:p>
          </p:txBody>
        </p:sp>
        <p:sp>
          <p:nvSpPr>
            <p:cNvPr id="12" name="TextBox 11"/>
            <p:cNvSpPr txBox="1"/>
            <p:nvPr/>
          </p:nvSpPr>
          <p:spPr>
            <a:xfrm>
              <a:off x="4636394" y="1611332"/>
              <a:ext cx="296215" cy="369332"/>
            </a:xfrm>
            <a:prstGeom prst="rect">
              <a:avLst/>
            </a:prstGeom>
            <a:noFill/>
          </p:spPr>
          <p:txBody>
            <a:bodyPr wrap="square" rtlCol="0">
              <a:spAutoFit/>
            </a:bodyPr>
            <a:lstStyle/>
            <a:p>
              <a:r>
                <a:rPr lang="en-US" dirty="0"/>
                <a:t>3</a:t>
              </a:r>
            </a:p>
          </p:txBody>
        </p:sp>
        <p:sp>
          <p:nvSpPr>
            <p:cNvPr id="13" name="TextBox 12"/>
            <p:cNvSpPr txBox="1"/>
            <p:nvPr/>
          </p:nvSpPr>
          <p:spPr>
            <a:xfrm>
              <a:off x="6123904" y="1611332"/>
              <a:ext cx="296215" cy="369332"/>
            </a:xfrm>
            <a:prstGeom prst="rect">
              <a:avLst/>
            </a:prstGeom>
            <a:noFill/>
          </p:spPr>
          <p:txBody>
            <a:bodyPr wrap="square" rtlCol="0">
              <a:spAutoFit/>
            </a:bodyPr>
            <a:lstStyle/>
            <a:p>
              <a:r>
                <a:rPr lang="en-US" dirty="0"/>
                <a:t>4</a:t>
              </a:r>
            </a:p>
          </p:txBody>
        </p:sp>
        <p:sp>
          <p:nvSpPr>
            <p:cNvPr id="14" name="TextBox 13"/>
            <p:cNvSpPr txBox="1"/>
            <p:nvPr/>
          </p:nvSpPr>
          <p:spPr>
            <a:xfrm>
              <a:off x="7038303" y="1611332"/>
              <a:ext cx="534474" cy="369332"/>
            </a:xfrm>
            <a:prstGeom prst="rect">
              <a:avLst/>
            </a:prstGeom>
            <a:noFill/>
          </p:spPr>
          <p:txBody>
            <a:bodyPr wrap="square" rtlCol="0">
              <a:spAutoFit/>
            </a:bodyPr>
            <a:lstStyle/>
            <a:p>
              <a:r>
                <a:rPr lang="en-US" dirty="0" smtClean="0"/>
                <a:t>4.6</a:t>
              </a:r>
              <a:endParaRPr lang="en-US" dirty="0"/>
            </a:p>
          </p:txBody>
        </p:sp>
      </p:grpSp>
      <p:sp>
        <p:nvSpPr>
          <p:cNvPr id="16" name="TextBox 15"/>
          <p:cNvSpPr txBox="1"/>
          <p:nvPr/>
        </p:nvSpPr>
        <p:spPr>
          <a:xfrm>
            <a:off x="-12882" y="885102"/>
            <a:ext cx="721217" cy="646331"/>
          </a:xfrm>
          <a:prstGeom prst="rect">
            <a:avLst/>
          </a:prstGeom>
          <a:noFill/>
        </p:spPr>
        <p:txBody>
          <a:bodyPr wrap="square" rtlCol="0">
            <a:spAutoFit/>
          </a:bodyPr>
          <a:lstStyle/>
          <a:p>
            <a:r>
              <a:rPr lang="en-US" dirty="0" smtClean="0"/>
              <a:t>PE-1 (JAN)</a:t>
            </a:r>
            <a:endParaRPr lang="en-US" dirty="0"/>
          </a:p>
        </p:txBody>
      </p:sp>
      <p:sp>
        <p:nvSpPr>
          <p:cNvPr id="17" name="TextBox 16"/>
          <p:cNvSpPr txBox="1"/>
          <p:nvPr/>
        </p:nvSpPr>
        <p:spPr>
          <a:xfrm>
            <a:off x="77263" y="2328261"/>
            <a:ext cx="721217" cy="646331"/>
          </a:xfrm>
          <a:prstGeom prst="rect">
            <a:avLst/>
          </a:prstGeom>
          <a:noFill/>
        </p:spPr>
        <p:txBody>
          <a:bodyPr wrap="square" rtlCol="0">
            <a:spAutoFit/>
          </a:bodyPr>
          <a:lstStyle/>
          <a:p>
            <a:r>
              <a:rPr lang="en-US" dirty="0" smtClean="0"/>
              <a:t>PE-1 (JAN)</a:t>
            </a:r>
            <a:endParaRPr lang="en-US" dirty="0"/>
          </a:p>
        </p:txBody>
      </p:sp>
      <p:grpSp>
        <p:nvGrpSpPr>
          <p:cNvPr id="18" name="Group 17"/>
          <p:cNvGrpSpPr/>
          <p:nvPr/>
        </p:nvGrpSpPr>
        <p:grpSpPr>
          <a:xfrm>
            <a:off x="1326495" y="2572302"/>
            <a:ext cx="7431109" cy="950354"/>
            <a:chOff x="141668" y="1030310"/>
            <a:chExt cx="7431109" cy="950354"/>
          </a:xfrm>
        </p:grpSpPr>
        <p:sp>
          <p:nvSpPr>
            <p:cNvPr id="19" name="Rounded Rectangle 18"/>
            <p:cNvSpPr/>
            <p:nvPr/>
          </p:nvSpPr>
          <p:spPr>
            <a:xfrm>
              <a:off x="141668"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70</a:t>
              </a:r>
              <a:endParaRPr lang="en-US" dirty="0"/>
            </a:p>
          </p:txBody>
        </p:sp>
        <p:sp>
          <p:nvSpPr>
            <p:cNvPr id="20" name="Rounded Rectangle 19"/>
            <p:cNvSpPr/>
            <p:nvPr/>
          </p:nvSpPr>
          <p:spPr>
            <a:xfrm>
              <a:off x="1674254"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82</a:t>
              </a:r>
              <a:endParaRPr lang="en-US" dirty="0"/>
            </a:p>
          </p:txBody>
        </p:sp>
        <p:sp>
          <p:nvSpPr>
            <p:cNvPr id="21" name="Rounded Rectangle 20"/>
            <p:cNvSpPr/>
            <p:nvPr/>
          </p:nvSpPr>
          <p:spPr>
            <a:xfrm>
              <a:off x="3206840"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81</a:t>
              </a:r>
              <a:endParaRPr lang="en-US" dirty="0"/>
            </a:p>
          </p:txBody>
        </p:sp>
        <p:sp>
          <p:nvSpPr>
            <p:cNvPr id="22" name="Rounded Rectangle 21"/>
            <p:cNvSpPr/>
            <p:nvPr/>
          </p:nvSpPr>
          <p:spPr>
            <a:xfrm>
              <a:off x="4739426"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83</a:t>
              </a:r>
              <a:endParaRPr lang="en-US" dirty="0"/>
            </a:p>
          </p:txBody>
        </p:sp>
        <p:sp>
          <p:nvSpPr>
            <p:cNvPr id="23" name="Rounded Rectangle 22"/>
            <p:cNvSpPr/>
            <p:nvPr/>
          </p:nvSpPr>
          <p:spPr>
            <a:xfrm>
              <a:off x="6272012" y="1030310"/>
              <a:ext cx="1133340"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82</a:t>
              </a:r>
              <a:endParaRPr lang="en-US" dirty="0"/>
            </a:p>
          </p:txBody>
        </p:sp>
        <p:sp>
          <p:nvSpPr>
            <p:cNvPr id="24" name="TextBox 23"/>
            <p:cNvSpPr txBox="1"/>
            <p:nvPr/>
          </p:nvSpPr>
          <p:spPr>
            <a:xfrm>
              <a:off x="206058" y="1611332"/>
              <a:ext cx="296215" cy="369332"/>
            </a:xfrm>
            <a:prstGeom prst="rect">
              <a:avLst/>
            </a:prstGeom>
            <a:noFill/>
          </p:spPr>
          <p:txBody>
            <a:bodyPr wrap="square" rtlCol="0">
              <a:spAutoFit/>
            </a:bodyPr>
            <a:lstStyle/>
            <a:p>
              <a:r>
                <a:rPr lang="en-US" dirty="0" smtClean="0"/>
                <a:t>0</a:t>
              </a:r>
              <a:endParaRPr lang="en-US" dirty="0"/>
            </a:p>
          </p:txBody>
        </p:sp>
        <p:sp>
          <p:nvSpPr>
            <p:cNvPr id="25" name="TextBox 24"/>
            <p:cNvSpPr txBox="1"/>
            <p:nvPr/>
          </p:nvSpPr>
          <p:spPr>
            <a:xfrm>
              <a:off x="1481068" y="1611332"/>
              <a:ext cx="296215" cy="369332"/>
            </a:xfrm>
            <a:prstGeom prst="rect">
              <a:avLst/>
            </a:prstGeom>
            <a:noFill/>
          </p:spPr>
          <p:txBody>
            <a:bodyPr wrap="square" rtlCol="0">
              <a:spAutoFit/>
            </a:bodyPr>
            <a:lstStyle/>
            <a:p>
              <a:r>
                <a:rPr lang="en-US" dirty="0"/>
                <a:t>1</a:t>
              </a:r>
            </a:p>
          </p:txBody>
        </p:sp>
        <p:sp>
          <p:nvSpPr>
            <p:cNvPr id="26" name="TextBox 25"/>
            <p:cNvSpPr txBox="1"/>
            <p:nvPr/>
          </p:nvSpPr>
          <p:spPr>
            <a:xfrm>
              <a:off x="3078049" y="1611332"/>
              <a:ext cx="296215" cy="369332"/>
            </a:xfrm>
            <a:prstGeom prst="rect">
              <a:avLst/>
            </a:prstGeom>
            <a:noFill/>
          </p:spPr>
          <p:txBody>
            <a:bodyPr wrap="square" rtlCol="0">
              <a:spAutoFit/>
            </a:bodyPr>
            <a:lstStyle/>
            <a:p>
              <a:r>
                <a:rPr lang="en-US" dirty="0"/>
                <a:t>2</a:t>
              </a:r>
            </a:p>
          </p:txBody>
        </p:sp>
        <p:sp>
          <p:nvSpPr>
            <p:cNvPr id="27" name="TextBox 26"/>
            <p:cNvSpPr txBox="1"/>
            <p:nvPr/>
          </p:nvSpPr>
          <p:spPr>
            <a:xfrm>
              <a:off x="4636394" y="1611332"/>
              <a:ext cx="296215" cy="369332"/>
            </a:xfrm>
            <a:prstGeom prst="rect">
              <a:avLst/>
            </a:prstGeom>
            <a:noFill/>
          </p:spPr>
          <p:txBody>
            <a:bodyPr wrap="square" rtlCol="0">
              <a:spAutoFit/>
            </a:bodyPr>
            <a:lstStyle/>
            <a:p>
              <a:r>
                <a:rPr lang="en-US" dirty="0"/>
                <a:t>3</a:t>
              </a:r>
            </a:p>
          </p:txBody>
        </p:sp>
        <p:sp>
          <p:nvSpPr>
            <p:cNvPr id="28" name="TextBox 27"/>
            <p:cNvSpPr txBox="1"/>
            <p:nvPr/>
          </p:nvSpPr>
          <p:spPr>
            <a:xfrm>
              <a:off x="6123904" y="1611332"/>
              <a:ext cx="296215" cy="369332"/>
            </a:xfrm>
            <a:prstGeom prst="rect">
              <a:avLst/>
            </a:prstGeom>
            <a:noFill/>
          </p:spPr>
          <p:txBody>
            <a:bodyPr wrap="square" rtlCol="0">
              <a:spAutoFit/>
            </a:bodyPr>
            <a:lstStyle/>
            <a:p>
              <a:r>
                <a:rPr lang="en-US" dirty="0"/>
                <a:t>4</a:t>
              </a:r>
            </a:p>
          </p:txBody>
        </p:sp>
        <p:sp>
          <p:nvSpPr>
            <p:cNvPr id="29" name="TextBox 28"/>
            <p:cNvSpPr txBox="1"/>
            <p:nvPr/>
          </p:nvSpPr>
          <p:spPr>
            <a:xfrm>
              <a:off x="7038303" y="1611332"/>
              <a:ext cx="534474" cy="369332"/>
            </a:xfrm>
            <a:prstGeom prst="rect">
              <a:avLst/>
            </a:prstGeom>
            <a:noFill/>
          </p:spPr>
          <p:txBody>
            <a:bodyPr wrap="square" rtlCol="0">
              <a:spAutoFit/>
            </a:bodyPr>
            <a:lstStyle/>
            <a:p>
              <a:r>
                <a:rPr lang="en-US" dirty="0" smtClean="0"/>
                <a:t>4.6</a:t>
              </a:r>
              <a:endParaRPr lang="en-US" dirty="0"/>
            </a:p>
          </p:txBody>
        </p:sp>
      </p:grpSp>
      <p:sp>
        <p:nvSpPr>
          <p:cNvPr id="30" name="TextBox 29"/>
          <p:cNvSpPr txBox="1"/>
          <p:nvPr/>
        </p:nvSpPr>
        <p:spPr>
          <a:xfrm>
            <a:off x="64387" y="3722540"/>
            <a:ext cx="721217" cy="646331"/>
          </a:xfrm>
          <a:prstGeom prst="rect">
            <a:avLst/>
          </a:prstGeom>
          <a:noFill/>
        </p:spPr>
        <p:txBody>
          <a:bodyPr wrap="square" rtlCol="0">
            <a:spAutoFit/>
          </a:bodyPr>
          <a:lstStyle/>
          <a:p>
            <a:r>
              <a:rPr lang="en-US" dirty="0" smtClean="0"/>
              <a:t>PE-1 (JAN)</a:t>
            </a:r>
            <a:endParaRPr lang="en-US" dirty="0"/>
          </a:p>
        </p:txBody>
      </p:sp>
      <p:grpSp>
        <p:nvGrpSpPr>
          <p:cNvPr id="31" name="Group 30"/>
          <p:cNvGrpSpPr/>
          <p:nvPr/>
        </p:nvGrpSpPr>
        <p:grpSpPr>
          <a:xfrm>
            <a:off x="1416664" y="4073037"/>
            <a:ext cx="7431109" cy="950354"/>
            <a:chOff x="141668" y="1030310"/>
            <a:chExt cx="7431109" cy="950354"/>
          </a:xfrm>
        </p:grpSpPr>
        <p:sp>
          <p:nvSpPr>
            <p:cNvPr id="32" name="Rounded Rectangle 31"/>
            <p:cNvSpPr/>
            <p:nvPr/>
          </p:nvSpPr>
          <p:spPr>
            <a:xfrm>
              <a:off x="141668"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78</a:t>
              </a:r>
              <a:endParaRPr lang="en-US" dirty="0"/>
            </a:p>
          </p:txBody>
        </p:sp>
        <p:sp>
          <p:nvSpPr>
            <p:cNvPr id="33" name="Rounded Rectangle 32"/>
            <p:cNvSpPr/>
            <p:nvPr/>
          </p:nvSpPr>
          <p:spPr>
            <a:xfrm>
              <a:off x="1674254"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82</a:t>
              </a:r>
              <a:endParaRPr lang="en-US" dirty="0"/>
            </a:p>
          </p:txBody>
        </p:sp>
        <p:sp>
          <p:nvSpPr>
            <p:cNvPr id="34" name="Rounded Rectangle 33"/>
            <p:cNvSpPr/>
            <p:nvPr/>
          </p:nvSpPr>
          <p:spPr>
            <a:xfrm>
              <a:off x="3206840"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85</a:t>
              </a:r>
              <a:endParaRPr lang="en-US" dirty="0"/>
            </a:p>
          </p:txBody>
        </p:sp>
        <p:sp>
          <p:nvSpPr>
            <p:cNvPr id="35" name="Rounded Rectangle 34"/>
            <p:cNvSpPr/>
            <p:nvPr/>
          </p:nvSpPr>
          <p:spPr>
            <a:xfrm>
              <a:off x="4739426"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84</a:t>
              </a:r>
              <a:endParaRPr lang="en-US" dirty="0"/>
            </a:p>
          </p:txBody>
        </p:sp>
        <p:sp>
          <p:nvSpPr>
            <p:cNvPr id="36" name="Rounded Rectangle 35"/>
            <p:cNvSpPr/>
            <p:nvPr/>
          </p:nvSpPr>
          <p:spPr>
            <a:xfrm>
              <a:off x="6272012" y="1030310"/>
              <a:ext cx="1133340"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82</a:t>
              </a:r>
              <a:endParaRPr lang="en-US" dirty="0"/>
            </a:p>
          </p:txBody>
        </p:sp>
        <p:sp>
          <p:nvSpPr>
            <p:cNvPr id="37" name="TextBox 36"/>
            <p:cNvSpPr txBox="1"/>
            <p:nvPr/>
          </p:nvSpPr>
          <p:spPr>
            <a:xfrm>
              <a:off x="206058" y="1611332"/>
              <a:ext cx="296215" cy="369332"/>
            </a:xfrm>
            <a:prstGeom prst="rect">
              <a:avLst/>
            </a:prstGeom>
            <a:noFill/>
          </p:spPr>
          <p:txBody>
            <a:bodyPr wrap="square" rtlCol="0">
              <a:spAutoFit/>
            </a:bodyPr>
            <a:lstStyle/>
            <a:p>
              <a:r>
                <a:rPr lang="en-US" dirty="0" smtClean="0"/>
                <a:t>0</a:t>
              </a:r>
              <a:endParaRPr lang="en-US" dirty="0"/>
            </a:p>
          </p:txBody>
        </p:sp>
        <p:sp>
          <p:nvSpPr>
            <p:cNvPr id="38" name="TextBox 37"/>
            <p:cNvSpPr txBox="1"/>
            <p:nvPr/>
          </p:nvSpPr>
          <p:spPr>
            <a:xfrm>
              <a:off x="1481068" y="1611332"/>
              <a:ext cx="296215" cy="369332"/>
            </a:xfrm>
            <a:prstGeom prst="rect">
              <a:avLst/>
            </a:prstGeom>
            <a:noFill/>
          </p:spPr>
          <p:txBody>
            <a:bodyPr wrap="square" rtlCol="0">
              <a:spAutoFit/>
            </a:bodyPr>
            <a:lstStyle/>
            <a:p>
              <a:r>
                <a:rPr lang="en-US" dirty="0"/>
                <a:t>1</a:t>
              </a:r>
            </a:p>
          </p:txBody>
        </p:sp>
        <p:sp>
          <p:nvSpPr>
            <p:cNvPr id="39" name="TextBox 38"/>
            <p:cNvSpPr txBox="1"/>
            <p:nvPr/>
          </p:nvSpPr>
          <p:spPr>
            <a:xfrm>
              <a:off x="3078049" y="1611332"/>
              <a:ext cx="296215" cy="369332"/>
            </a:xfrm>
            <a:prstGeom prst="rect">
              <a:avLst/>
            </a:prstGeom>
            <a:noFill/>
          </p:spPr>
          <p:txBody>
            <a:bodyPr wrap="square" rtlCol="0">
              <a:spAutoFit/>
            </a:bodyPr>
            <a:lstStyle/>
            <a:p>
              <a:r>
                <a:rPr lang="en-US" dirty="0"/>
                <a:t>2</a:t>
              </a:r>
            </a:p>
          </p:txBody>
        </p:sp>
        <p:sp>
          <p:nvSpPr>
            <p:cNvPr id="40" name="TextBox 39"/>
            <p:cNvSpPr txBox="1"/>
            <p:nvPr/>
          </p:nvSpPr>
          <p:spPr>
            <a:xfrm>
              <a:off x="4636394" y="1611332"/>
              <a:ext cx="296215" cy="369332"/>
            </a:xfrm>
            <a:prstGeom prst="rect">
              <a:avLst/>
            </a:prstGeom>
            <a:noFill/>
          </p:spPr>
          <p:txBody>
            <a:bodyPr wrap="square" rtlCol="0">
              <a:spAutoFit/>
            </a:bodyPr>
            <a:lstStyle/>
            <a:p>
              <a:r>
                <a:rPr lang="en-US" dirty="0"/>
                <a:t>3</a:t>
              </a:r>
            </a:p>
          </p:txBody>
        </p:sp>
        <p:sp>
          <p:nvSpPr>
            <p:cNvPr id="41" name="TextBox 40"/>
            <p:cNvSpPr txBox="1"/>
            <p:nvPr/>
          </p:nvSpPr>
          <p:spPr>
            <a:xfrm>
              <a:off x="6123904" y="1611332"/>
              <a:ext cx="296215" cy="369332"/>
            </a:xfrm>
            <a:prstGeom prst="rect">
              <a:avLst/>
            </a:prstGeom>
            <a:noFill/>
          </p:spPr>
          <p:txBody>
            <a:bodyPr wrap="square" rtlCol="0">
              <a:spAutoFit/>
            </a:bodyPr>
            <a:lstStyle/>
            <a:p>
              <a:r>
                <a:rPr lang="en-US" dirty="0"/>
                <a:t>4</a:t>
              </a:r>
            </a:p>
          </p:txBody>
        </p:sp>
        <p:sp>
          <p:nvSpPr>
            <p:cNvPr id="42" name="TextBox 41"/>
            <p:cNvSpPr txBox="1"/>
            <p:nvPr/>
          </p:nvSpPr>
          <p:spPr>
            <a:xfrm>
              <a:off x="7038303" y="1611332"/>
              <a:ext cx="534474" cy="369332"/>
            </a:xfrm>
            <a:prstGeom prst="rect">
              <a:avLst/>
            </a:prstGeom>
            <a:noFill/>
          </p:spPr>
          <p:txBody>
            <a:bodyPr wrap="square" rtlCol="0">
              <a:spAutoFit/>
            </a:bodyPr>
            <a:lstStyle/>
            <a:p>
              <a:r>
                <a:rPr lang="en-US" dirty="0" smtClean="0"/>
                <a:t>4.6</a:t>
              </a:r>
              <a:endParaRPr lang="en-US" dirty="0"/>
            </a:p>
          </p:txBody>
        </p:sp>
      </p:grpSp>
      <p:grpSp>
        <p:nvGrpSpPr>
          <p:cNvPr id="43" name="Group 42"/>
          <p:cNvGrpSpPr/>
          <p:nvPr/>
        </p:nvGrpSpPr>
        <p:grpSpPr>
          <a:xfrm>
            <a:off x="1416664" y="5752131"/>
            <a:ext cx="7431109" cy="950354"/>
            <a:chOff x="141668" y="1030310"/>
            <a:chExt cx="7431109" cy="950354"/>
          </a:xfrm>
        </p:grpSpPr>
        <p:sp>
          <p:nvSpPr>
            <p:cNvPr id="44" name="Rounded Rectangle 43"/>
            <p:cNvSpPr/>
            <p:nvPr/>
          </p:nvSpPr>
          <p:spPr>
            <a:xfrm>
              <a:off x="141668"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76</a:t>
              </a:r>
              <a:endParaRPr lang="en-US" dirty="0"/>
            </a:p>
          </p:txBody>
        </p:sp>
        <p:sp>
          <p:nvSpPr>
            <p:cNvPr id="45" name="Rounded Rectangle 44"/>
            <p:cNvSpPr/>
            <p:nvPr/>
          </p:nvSpPr>
          <p:spPr>
            <a:xfrm>
              <a:off x="1674254"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82</a:t>
              </a:r>
              <a:endParaRPr lang="en-US" dirty="0"/>
            </a:p>
          </p:txBody>
        </p:sp>
        <p:sp>
          <p:nvSpPr>
            <p:cNvPr id="46" name="Rounded Rectangle 45"/>
            <p:cNvSpPr/>
            <p:nvPr/>
          </p:nvSpPr>
          <p:spPr>
            <a:xfrm>
              <a:off x="3206840"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85</a:t>
              </a:r>
              <a:endParaRPr lang="en-US" dirty="0"/>
            </a:p>
          </p:txBody>
        </p:sp>
        <p:sp>
          <p:nvSpPr>
            <p:cNvPr id="47" name="Rounded Rectangle 46"/>
            <p:cNvSpPr/>
            <p:nvPr/>
          </p:nvSpPr>
          <p:spPr>
            <a:xfrm>
              <a:off x="4739426" y="1030310"/>
              <a:ext cx="1532586"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84</a:t>
              </a:r>
              <a:endParaRPr lang="en-US" dirty="0"/>
            </a:p>
          </p:txBody>
        </p:sp>
        <p:sp>
          <p:nvSpPr>
            <p:cNvPr id="48" name="Rounded Rectangle 47"/>
            <p:cNvSpPr/>
            <p:nvPr/>
          </p:nvSpPr>
          <p:spPr>
            <a:xfrm>
              <a:off x="6272012" y="1030310"/>
              <a:ext cx="1133340" cy="528034"/>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82</a:t>
              </a:r>
              <a:endParaRPr lang="en-US" dirty="0"/>
            </a:p>
          </p:txBody>
        </p:sp>
        <p:sp>
          <p:nvSpPr>
            <p:cNvPr id="49" name="TextBox 48"/>
            <p:cNvSpPr txBox="1"/>
            <p:nvPr/>
          </p:nvSpPr>
          <p:spPr>
            <a:xfrm>
              <a:off x="206058" y="1611332"/>
              <a:ext cx="296215" cy="369332"/>
            </a:xfrm>
            <a:prstGeom prst="rect">
              <a:avLst/>
            </a:prstGeom>
            <a:noFill/>
          </p:spPr>
          <p:txBody>
            <a:bodyPr wrap="square" rtlCol="0">
              <a:spAutoFit/>
            </a:bodyPr>
            <a:lstStyle/>
            <a:p>
              <a:r>
                <a:rPr lang="en-US" dirty="0" smtClean="0"/>
                <a:t>0</a:t>
              </a:r>
              <a:endParaRPr lang="en-US" dirty="0"/>
            </a:p>
          </p:txBody>
        </p:sp>
        <p:sp>
          <p:nvSpPr>
            <p:cNvPr id="50" name="TextBox 49"/>
            <p:cNvSpPr txBox="1"/>
            <p:nvPr/>
          </p:nvSpPr>
          <p:spPr>
            <a:xfrm>
              <a:off x="1481068" y="1611332"/>
              <a:ext cx="296215" cy="369332"/>
            </a:xfrm>
            <a:prstGeom prst="rect">
              <a:avLst/>
            </a:prstGeom>
            <a:noFill/>
          </p:spPr>
          <p:txBody>
            <a:bodyPr wrap="square" rtlCol="0">
              <a:spAutoFit/>
            </a:bodyPr>
            <a:lstStyle/>
            <a:p>
              <a:r>
                <a:rPr lang="en-US" dirty="0"/>
                <a:t>1</a:t>
              </a:r>
            </a:p>
          </p:txBody>
        </p:sp>
        <p:sp>
          <p:nvSpPr>
            <p:cNvPr id="51" name="TextBox 50"/>
            <p:cNvSpPr txBox="1"/>
            <p:nvPr/>
          </p:nvSpPr>
          <p:spPr>
            <a:xfrm>
              <a:off x="3078049" y="1611332"/>
              <a:ext cx="296215" cy="369332"/>
            </a:xfrm>
            <a:prstGeom prst="rect">
              <a:avLst/>
            </a:prstGeom>
            <a:noFill/>
          </p:spPr>
          <p:txBody>
            <a:bodyPr wrap="square" rtlCol="0">
              <a:spAutoFit/>
            </a:bodyPr>
            <a:lstStyle/>
            <a:p>
              <a:r>
                <a:rPr lang="en-US" dirty="0"/>
                <a:t>2</a:t>
              </a:r>
            </a:p>
          </p:txBody>
        </p:sp>
        <p:sp>
          <p:nvSpPr>
            <p:cNvPr id="52" name="TextBox 51"/>
            <p:cNvSpPr txBox="1"/>
            <p:nvPr/>
          </p:nvSpPr>
          <p:spPr>
            <a:xfrm>
              <a:off x="4636394" y="1611332"/>
              <a:ext cx="296215" cy="369332"/>
            </a:xfrm>
            <a:prstGeom prst="rect">
              <a:avLst/>
            </a:prstGeom>
            <a:noFill/>
          </p:spPr>
          <p:txBody>
            <a:bodyPr wrap="square" rtlCol="0">
              <a:spAutoFit/>
            </a:bodyPr>
            <a:lstStyle/>
            <a:p>
              <a:r>
                <a:rPr lang="en-US" dirty="0"/>
                <a:t>3</a:t>
              </a:r>
            </a:p>
          </p:txBody>
        </p:sp>
        <p:sp>
          <p:nvSpPr>
            <p:cNvPr id="53" name="TextBox 52"/>
            <p:cNvSpPr txBox="1"/>
            <p:nvPr/>
          </p:nvSpPr>
          <p:spPr>
            <a:xfrm>
              <a:off x="6123904" y="1611332"/>
              <a:ext cx="296215" cy="369332"/>
            </a:xfrm>
            <a:prstGeom prst="rect">
              <a:avLst/>
            </a:prstGeom>
            <a:noFill/>
          </p:spPr>
          <p:txBody>
            <a:bodyPr wrap="square" rtlCol="0">
              <a:spAutoFit/>
            </a:bodyPr>
            <a:lstStyle/>
            <a:p>
              <a:r>
                <a:rPr lang="en-US" dirty="0"/>
                <a:t>4</a:t>
              </a:r>
            </a:p>
          </p:txBody>
        </p:sp>
        <p:sp>
          <p:nvSpPr>
            <p:cNvPr id="54" name="TextBox 53"/>
            <p:cNvSpPr txBox="1"/>
            <p:nvPr/>
          </p:nvSpPr>
          <p:spPr>
            <a:xfrm>
              <a:off x="7038303" y="1611332"/>
              <a:ext cx="534474" cy="369332"/>
            </a:xfrm>
            <a:prstGeom prst="rect">
              <a:avLst/>
            </a:prstGeom>
            <a:noFill/>
          </p:spPr>
          <p:txBody>
            <a:bodyPr wrap="square" rtlCol="0">
              <a:spAutoFit/>
            </a:bodyPr>
            <a:lstStyle/>
            <a:p>
              <a:r>
                <a:rPr lang="en-US" dirty="0" smtClean="0"/>
                <a:t>4.6</a:t>
              </a:r>
              <a:endParaRPr lang="en-US" dirty="0"/>
            </a:p>
          </p:txBody>
        </p:sp>
      </p:grpSp>
      <p:sp>
        <p:nvSpPr>
          <p:cNvPr id="55" name="TextBox 54"/>
          <p:cNvSpPr txBox="1"/>
          <p:nvPr/>
        </p:nvSpPr>
        <p:spPr>
          <a:xfrm>
            <a:off x="32185" y="5564470"/>
            <a:ext cx="785623" cy="646331"/>
          </a:xfrm>
          <a:prstGeom prst="rect">
            <a:avLst/>
          </a:prstGeom>
          <a:noFill/>
        </p:spPr>
        <p:txBody>
          <a:bodyPr wrap="square" rtlCol="0">
            <a:spAutoFit/>
          </a:bodyPr>
          <a:lstStyle/>
          <a:p>
            <a:r>
              <a:rPr lang="en-US" dirty="0" smtClean="0"/>
              <a:t>PE-2 (MAR)</a:t>
            </a:r>
            <a:endParaRPr lang="en-US" dirty="0"/>
          </a:p>
        </p:txBody>
      </p:sp>
      <p:cxnSp>
        <p:nvCxnSpPr>
          <p:cNvPr id="57" name="Straight Connector 56"/>
          <p:cNvCxnSpPr/>
          <p:nvPr/>
        </p:nvCxnSpPr>
        <p:spPr>
          <a:xfrm flipV="1">
            <a:off x="0" y="785611"/>
            <a:ext cx="12192000" cy="25758"/>
          </a:xfrm>
          <a:prstGeom prst="line">
            <a:avLst/>
          </a:prstGeom>
          <a:ln w="76200">
            <a:solidFill>
              <a:srgbClr val="F2B508"/>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0" y="2251498"/>
            <a:ext cx="12192000" cy="25758"/>
          </a:xfrm>
          <a:prstGeom prst="line">
            <a:avLst/>
          </a:prstGeom>
          <a:ln w="76200">
            <a:solidFill>
              <a:srgbClr val="F2B508"/>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0" y="3670209"/>
            <a:ext cx="12192000" cy="25758"/>
          </a:xfrm>
          <a:prstGeom prst="line">
            <a:avLst/>
          </a:prstGeom>
          <a:ln w="76200">
            <a:solidFill>
              <a:srgbClr val="F2B508"/>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0" y="5504940"/>
            <a:ext cx="12192000" cy="25758"/>
          </a:xfrm>
          <a:prstGeom prst="line">
            <a:avLst/>
          </a:prstGeom>
          <a:ln w="76200">
            <a:solidFill>
              <a:srgbClr val="F2B508"/>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440214" y="1020331"/>
            <a:ext cx="2614412" cy="923330"/>
          </a:xfrm>
          <a:prstGeom prst="rect">
            <a:avLst/>
          </a:prstGeom>
          <a:noFill/>
        </p:spPr>
        <p:txBody>
          <a:bodyPr wrap="square" rtlCol="0">
            <a:spAutoFit/>
          </a:bodyPr>
          <a:lstStyle/>
          <a:p>
            <a:r>
              <a:rPr lang="en-US" dirty="0" smtClean="0">
                <a:solidFill>
                  <a:srgbClr val="FF0000"/>
                </a:solidFill>
              </a:rPr>
              <a:t>No Payment for the entire road, as two stretches get &lt;80 marks</a:t>
            </a:r>
            <a:endParaRPr lang="en-US" dirty="0">
              <a:solidFill>
                <a:srgbClr val="FF0000"/>
              </a:solidFill>
            </a:endParaRPr>
          </a:p>
        </p:txBody>
      </p:sp>
      <mc:AlternateContent xmlns:mc="http://schemas.openxmlformats.org/markup-compatibility/2006" xmlns:a14="http://schemas.microsoft.com/office/drawing/2010/main">
        <mc:Choice Requires="a14">
          <p:sp>
            <p:nvSpPr>
              <p:cNvPr id="64" name="TextBox 63"/>
              <p:cNvSpPr txBox="1"/>
              <p:nvPr/>
            </p:nvSpPr>
            <p:spPr>
              <a:xfrm>
                <a:off x="9370457" y="2328261"/>
                <a:ext cx="2753926" cy="485774"/>
              </a:xfrm>
              <a:prstGeom prst="rect">
                <a:avLst/>
              </a:prstGeom>
              <a:noFill/>
            </p:spPr>
            <p:txBody>
              <a:bodyPr wrap="square"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70+82+81+83+82∗0.6</m:t>
                        </m:r>
                      </m:num>
                      <m:den>
                        <m:r>
                          <a:rPr lang="en-US" b="0" i="1" smtClean="0">
                            <a:latin typeface="Cambria Math" panose="02040503050406030204" pitchFamily="18" charset="0"/>
                          </a:rPr>
                          <m:t>4.6</m:t>
                        </m:r>
                      </m:den>
                    </m:f>
                  </m:oMath>
                </a14:m>
                <a:r>
                  <a:rPr lang="en-US" dirty="0" smtClean="0"/>
                  <a:t> =79.3</a:t>
                </a:r>
                <a:endParaRPr lang="en-US" dirty="0"/>
              </a:p>
            </p:txBody>
          </p:sp>
        </mc:Choice>
        <mc:Fallback xmlns="">
          <p:sp>
            <p:nvSpPr>
              <p:cNvPr id="64" name="TextBox 63"/>
              <p:cNvSpPr txBox="1">
                <a:spLocks noRot="1" noChangeAspect="1" noMove="1" noResize="1" noEditPoints="1" noAdjustHandles="1" noChangeArrowheads="1" noChangeShapeType="1" noTextEdit="1"/>
              </p:cNvSpPr>
              <p:nvPr/>
            </p:nvSpPr>
            <p:spPr>
              <a:xfrm>
                <a:off x="9370457" y="2328261"/>
                <a:ext cx="2753926" cy="485774"/>
              </a:xfrm>
              <a:prstGeom prst="rect">
                <a:avLst/>
              </a:prstGeom>
              <a:blipFill rotWithShape="0">
                <a:blip r:embed="rId2"/>
                <a:stretch>
                  <a:fillRect b="-7500"/>
                </a:stretch>
              </a:blipFill>
            </p:spPr>
            <p:txBody>
              <a:bodyPr/>
              <a:lstStyle/>
              <a:p>
                <a:r>
                  <a:rPr lang="en-US">
                    <a:noFill/>
                  </a:rPr>
                  <a:t> </a:t>
                </a:r>
              </a:p>
            </p:txBody>
          </p:sp>
        </mc:Fallback>
      </mc:AlternateContent>
      <p:sp>
        <p:nvSpPr>
          <p:cNvPr id="65" name="TextBox 64"/>
          <p:cNvSpPr txBox="1"/>
          <p:nvPr/>
        </p:nvSpPr>
        <p:spPr>
          <a:xfrm>
            <a:off x="9401567" y="2781586"/>
            <a:ext cx="2722816" cy="923330"/>
          </a:xfrm>
          <a:prstGeom prst="rect">
            <a:avLst/>
          </a:prstGeom>
          <a:noFill/>
        </p:spPr>
        <p:txBody>
          <a:bodyPr wrap="square" rtlCol="0">
            <a:spAutoFit/>
          </a:bodyPr>
          <a:lstStyle/>
          <a:p>
            <a:r>
              <a:rPr lang="en-US" dirty="0" smtClean="0">
                <a:solidFill>
                  <a:srgbClr val="FF0000"/>
                </a:solidFill>
              </a:rPr>
              <a:t>No Payment for the entire road, as </a:t>
            </a:r>
            <a:r>
              <a:rPr lang="en-US" dirty="0" err="1" smtClean="0">
                <a:solidFill>
                  <a:srgbClr val="FF0000"/>
                </a:solidFill>
              </a:rPr>
              <a:t>avg</a:t>
            </a:r>
            <a:r>
              <a:rPr lang="en-US" dirty="0" smtClean="0">
                <a:solidFill>
                  <a:srgbClr val="FF0000"/>
                </a:solidFill>
              </a:rPr>
              <a:t> marks of entire road&lt;80</a:t>
            </a:r>
            <a:endParaRPr lang="en-US" dirty="0">
              <a:solidFill>
                <a:srgbClr val="FF0000"/>
              </a:solidFill>
            </a:endParaRPr>
          </a:p>
        </p:txBody>
      </p:sp>
      <mc:AlternateContent xmlns:mc="http://schemas.openxmlformats.org/markup-compatibility/2006" xmlns:a14="http://schemas.microsoft.com/office/drawing/2010/main">
        <mc:Choice Requires="a14">
          <p:sp>
            <p:nvSpPr>
              <p:cNvPr id="66" name="TextBox 65"/>
              <p:cNvSpPr txBox="1"/>
              <p:nvPr/>
            </p:nvSpPr>
            <p:spPr>
              <a:xfrm>
                <a:off x="9331810" y="3807723"/>
                <a:ext cx="2753926" cy="485774"/>
              </a:xfrm>
              <a:prstGeom prst="rect">
                <a:avLst/>
              </a:prstGeom>
              <a:noFill/>
            </p:spPr>
            <p:txBody>
              <a:bodyPr wrap="square"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78+82+85+84+82∗0.6</m:t>
                        </m:r>
                      </m:num>
                      <m:den>
                        <m:r>
                          <a:rPr lang="en-US" b="0" i="1" smtClean="0">
                            <a:latin typeface="Cambria Math" panose="02040503050406030204" pitchFamily="18" charset="0"/>
                          </a:rPr>
                          <m:t>4.6</m:t>
                        </m:r>
                      </m:den>
                    </m:f>
                  </m:oMath>
                </a14:m>
                <a:r>
                  <a:rPr lang="en-US" dirty="0" smtClean="0"/>
                  <a:t> =82.2</a:t>
                </a:r>
                <a:endParaRPr lang="en-US" dirty="0"/>
              </a:p>
            </p:txBody>
          </p:sp>
        </mc:Choice>
        <mc:Fallback xmlns="">
          <p:sp>
            <p:nvSpPr>
              <p:cNvPr id="66" name="TextBox 65"/>
              <p:cNvSpPr txBox="1">
                <a:spLocks noRot="1" noChangeAspect="1" noMove="1" noResize="1" noEditPoints="1" noAdjustHandles="1" noChangeArrowheads="1" noChangeShapeType="1" noTextEdit="1"/>
              </p:cNvSpPr>
              <p:nvPr/>
            </p:nvSpPr>
            <p:spPr>
              <a:xfrm>
                <a:off x="9331810" y="3807723"/>
                <a:ext cx="2753926" cy="485774"/>
              </a:xfrm>
              <a:prstGeom prst="rect">
                <a:avLst/>
              </a:prstGeom>
              <a:blipFill rotWithShape="0">
                <a:blip r:embed="rId3"/>
                <a:stretch>
                  <a:fillRect b="-8861"/>
                </a:stretch>
              </a:blipFill>
            </p:spPr>
            <p:txBody>
              <a:bodyPr/>
              <a:lstStyle/>
              <a:p>
                <a:r>
                  <a:rPr lang="en-US">
                    <a:noFill/>
                  </a:rPr>
                  <a:t> </a:t>
                </a:r>
              </a:p>
            </p:txBody>
          </p:sp>
        </mc:Fallback>
      </mc:AlternateContent>
      <p:sp>
        <p:nvSpPr>
          <p:cNvPr id="67" name="TextBox 66"/>
          <p:cNvSpPr txBox="1"/>
          <p:nvPr/>
        </p:nvSpPr>
        <p:spPr>
          <a:xfrm>
            <a:off x="9401567" y="4405253"/>
            <a:ext cx="2614412" cy="923330"/>
          </a:xfrm>
          <a:prstGeom prst="rect">
            <a:avLst/>
          </a:prstGeom>
          <a:noFill/>
        </p:spPr>
        <p:txBody>
          <a:bodyPr wrap="square" rtlCol="0">
            <a:spAutoFit/>
          </a:bodyPr>
          <a:lstStyle/>
          <a:p>
            <a:r>
              <a:rPr lang="en-US" dirty="0" smtClean="0">
                <a:solidFill>
                  <a:srgbClr val="0070C0"/>
                </a:solidFill>
              </a:rPr>
              <a:t>82.2% of the Payment to be done against the bill amount raised</a:t>
            </a:r>
            <a:endParaRPr lang="en-US" dirty="0">
              <a:solidFill>
                <a:srgbClr val="0070C0"/>
              </a:solidFill>
            </a:endParaRPr>
          </a:p>
        </p:txBody>
      </p:sp>
      <p:sp>
        <p:nvSpPr>
          <p:cNvPr id="68" name="TextBox 67"/>
          <p:cNvSpPr txBox="1"/>
          <p:nvPr/>
        </p:nvSpPr>
        <p:spPr>
          <a:xfrm>
            <a:off x="9331810" y="5589065"/>
            <a:ext cx="2614412" cy="923330"/>
          </a:xfrm>
          <a:prstGeom prst="rect">
            <a:avLst/>
          </a:prstGeom>
          <a:noFill/>
        </p:spPr>
        <p:txBody>
          <a:bodyPr wrap="square" rtlCol="0">
            <a:spAutoFit/>
          </a:bodyPr>
          <a:lstStyle/>
          <a:p>
            <a:r>
              <a:rPr lang="en-US" dirty="0" smtClean="0">
                <a:solidFill>
                  <a:srgbClr val="FF0000"/>
                </a:solidFill>
              </a:rPr>
              <a:t>No Payment as same stretch gets &lt;80 marks in two successive PE</a:t>
            </a:r>
            <a:endParaRPr lang="en-US" dirty="0">
              <a:solidFill>
                <a:srgbClr val="FF0000"/>
              </a:solidFill>
            </a:endParaRPr>
          </a:p>
        </p:txBody>
      </p:sp>
      <p:sp>
        <p:nvSpPr>
          <p:cNvPr id="69" name="Right Arrow 68"/>
          <p:cNvSpPr/>
          <p:nvPr/>
        </p:nvSpPr>
        <p:spPr>
          <a:xfrm>
            <a:off x="8743680" y="1256855"/>
            <a:ext cx="548427" cy="264017"/>
          </a:xfrm>
          <a:prstGeom prst="rightArrow">
            <a:avLst/>
          </a:prstGeom>
          <a:solidFill>
            <a:srgbClr val="F2B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32185" y="15487"/>
            <a:ext cx="12092198" cy="461665"/>
          </a:xfrm>
          <a:prstGeom prst="rect">
            <a:avLst/>
          </a:prstGeom>
          <a:noFill/>
        </p:spPr>
        <p:txBody>
          <a:bodyPr wrap="square" rtlCol="0">
            <a:spAutoFit/>
          </a:bodyPr>
          <a:lstStyle/>
          <a:p>
            <a:pPr algn="ctr"/>
            <a:r>
              <a:rPr lang="en-IN" sz="2400" b="1" dirty="0" smtClean="0">
                <a:ea typeface="Open Sans" panose="020B0606030504020204" pitchFamily="34" charset="0"/>
                <a:cs typeface="Poppins Medium" panose="00000600000000000000" pitchFamily="2" charset="0"/>
              </a:rPr>
              <a:t>CRITERIA FOR PAYMENT </a:t>
            </a:r>
          </a:p>
        </p:txBody>
      </p:sp>
      <p:sp>
        <p:nvSpPr>
          <p:cNvPr id="78" name="Right Arrow 77"/>
          <p:cNvSpPr/>
          <p:nvPr/>
        </p:nvSpPr>
        <p:spPr>
          <a:xfrm>
            <a:off x="8757535" y="2725436"/>
            <a:ext cx="548427" cy="264017"/>
          </a:xfrm>
          <a:prstGeom prst="rightArrow">
            <a:avLst/>
          </a:prstGeom>
          <a:solidFill>
            <a:srgbClr val="F2B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ight Arrow 78"/>
          <p:cNvSpPr/>
          <p:nvPr/>
        </p:nvSpPr>
        <p:spPr>
          <a:xfrm>
            <a:off x="8785244" y="4235581"/>
            <a:ext cx="548427" cy="264017"/>
          </a:xfrm>
          <a:prstGeom prst="rightArrow">
            <a:avLst/>
          </a:prstGeom>
          <a:solidFill>
            <a:srgbClr val="F2B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Arrow 79"/>
          <p:cNvSpPr/>
          <p:nvPr/>
        </p:nvSpPr>
        <p:spPr>
          <a:xfrm>
            <a:off x="8799098" y="5856563"/>
            <a:ext cx="548427" cy="264017"/>
          </a:xfrm>
          <a:prstGeom prst="rightArrow">
            <a:avLst/>
          </a:prstGeom>
          <a:solidFill>
            <a:srgbClr val="F2B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20" y="380787"/>
            <a:ext cx="10317313" cy="369332"/>
          </a:xfrm>
          <a:prstGeom prst="rect">
            <a:avLst/>
          </a:prstGeom>
          <a:noFill/>
        </p:spPr>
        <p:txBody>
          <a:bodyPr wrap="square" rtlCol="0">
            <a:spAutoFit/>
          </a:bodyPr>
          <a:lstStyle/>
          <a:p>
            <a:r>
              <a:rPr lang="en-IN" dirty="0" smtClean="0"/>
              <a:t>Example: Suppose road is of 4.6km and marks in PE for each km is mentioned in the box</a:t>
            </a:r>
            <a:endParaRPr lang="en-IN" dirty="0"/>
          </a:p>
        </p:txBody>
      </p:sp>
    </p:spTree>
    <p:extLst>
      <p:ext uri="{BB962C8B-B14F-4D97-AF65-F5344CB8AC3E}">
        <p14:creationId xmlns:p14="http://schemas.microsoft.com/office/powerpoint/2010/main" val="160764286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32500" b="26078"/>
          <a:stretch/>
        </p:blipFill>
        <p:spPr>
          <a:xfrm>
            <a:off x="3784094" y="1481153"/>
            <a:ext cx="8229600" cy="5069541"/>
          </a:xfrm>
          <a:prstGeom prst="rect">
            <a:avLst/>
          </a:prstGeom>
        </p:spPr>
      </p:pic>
      <p:sp>
        <p:nvSpPr>
          <p:cNvPr id="4" name="Rectangle 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pic>
        <p:nvPicPr>
          <p:cNvPr id="37" name="Picture 36"/>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16693" y="536723"/>
            <a:ext cx="402448" cy="413388"/>
          </a:xfrm>
          <a:prstGeom prst="rect">
            <a:avLst/>
          </a:prstGeom>
        </p:spPr>
      </p:pic>
      <p:sp>
        <p:nvSpPr>
          <p:cNvPr id="38" name="Rectangle 37"/>
          <p:cNvSpPr/>
          <p:nvPr/>
        </p:nvSpPr>
        <p:spPr>
          <a:xfrm>
            <a:off x="3936882" y="534137"/>
            <a:ext cx="8160892" cy="400110"/>
          </a:xfrm>
          <a:prstGeom prst="rect">
            <a:avLst/>
          </a:prstGeom>
        </p:spPr>
        <p:txBody>
          <a:bodyPr wrap="square">
            <a:spAutoFit/>
          </a:bodyPr>
          <a:lstStyle/>
          <a:p>
            <a:r>
              <a:rPr lang="en-US" sz="2000" b="1" dirty="0" smtClean="0"/>
              <a:t>How to do Bill Processing?</a:t>
            </a:r>
            <a:endParaRPr lang="en-IN" sz="2000" b="1" dirty="0"/>
          </a:p>
        </p:txBody>
      </p:sp>
      <p:sp>
        <p:nvSpPr>
          <p:cNvPr id="2" name="TextBox 1"/>
          <p:cNvSpPr txBox="1"/>
          <p:nvPr/>
        </p:nvSpPr>
        <p:spPr>
          <a:xfrm>
            <a:off x="3784094" y="1142632"/>
            <a:ext cx="8116553" cy="338554"/>
          </a:xfrm>
          <a:prstGeom prst="rect">
            <a:avLst/>
          </a:prstGeom>
          <a:noFill/>
        </p:spPr>
        <p:txBody>
          <a:bodyPr wrap="square" rtlCol="0">
            <a:spAutoFit/>
          </a:bodyPr>
          <a:lstStyle/>
          <a:p>
            <a:r>
              <a:rPr lang="en-IN" sz="1600" b="1" dirty="0" smtClean="0"/>
              <a:t>Step-1: PIU In-charge has to login to </a:t>
            </a:r>
            <a:r>
              <a:rPr lang="en-IN" sz="1600" b="1" dirty="0" err="1" smtClean="0"/>
              <a:t>eMARG</a:t>
            </a:r>
            <a:r>
              <a:rPr lang="en-IN" sz="1600" b="1" dirty="0" smtClean="0"/>
              <a:t> and select “Service for PIU In-charge”</a:t>
            </a:r>
            <a:endParaRPr lang="en-IN" sz="1600" b="1" dirty="0"/>
          </a:p>
        </p:txBody>
      </p:sp>
      <p:sp>
        <p:nvSpPr>
          <p:cNvPr id="39" name="Rectangle 38"/>
          <p:cNvSpPr/>
          <p:nvPr/>
        </p:nvSpPr>
        <p:spPr>
          <a:xfrm>
            <a:off x="3726662" y="3865959"/>
            <a:ext cx="2197619" cy="46399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1" name="Group 40"/>
          <p:cNvGrpSpPr/>
          <p:nvPr/>
        </p:nvGrpSpPr>
        <p:grpSpPr>
          <a:xfrm>
            <a:off x="0" y="0"/>
            <a:ext cx="3554569" cy="6858000"/>
            <a:chOff x="0" y="0"/>
            <a:chExt cx="3554569" cy="6858000"/>
          </a:xfrm>
        </p:grpSpPr>
        <p:sp>
          <p:nvSpPr>
            <p:cNvPr id="43" name="Rounded Rectangle 4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4" name="Rounded Rectangle 4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5" name="Rounded Rectangle 44"/>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6" name="Rounded Rectangle 45"/>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7" name="Rounded Rectangle 46"/>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8" name="Rounded Rectangle 47"/>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9" name="Rounded Rectangle 48"/>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0" name="Rounded Rectangle 49"/>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1" name="Rounded Rectangle 50"/>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2" name="Rounded Rectangle 51"/>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3" name="Rounded Rectangle 52"/>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4" name="Rounded Rectangle 5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5" name="Rounded Rectangle 5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6" name="Rounded Rectangle 5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Elbow Connector 66"/>
            <p:cNvCxnSpPr>
              <a:stCxn id="46"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6"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52" idx="2"/>
              <a:endCxn id="5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49" idx="2"/>
              <a:endCxn id="5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Connector 7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2" name="Elbow Connector 71"/>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097672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6985" b="46667"/>
          <a:stretch/>
        </p:blipFill>
        <p:spPr>
          <a:xfrm>
            <a:off x="3614894" y="997094"/>
            <a:ext cx="8521519" cy="3657600"/>
          </a:xfrm>
          <a:prstGeom prst="rect">
            <a:avLst/>
          </a:prstGeom>
        </p:spPr>
      </p:pic>
      <p:sp>
        <p:nvSpPr>
          <p:cNvPr id="3" name="Rectangle 2">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36" name="TextBox 35"/>
          <p:cNvSpPr txBox="1"/>
          <p:nvPr/>
        </p:nvSpPr>
        <p:spPr>
          <a:xfrm>
            <a:off x="3649624" y="658540"/>
            <a:ext cx="8116553" cy="338554"/>
          </a:xfrm>
          <a:prstGeom prst="rect">
            <a:avLst/>
          </a:prstGeom>
          <a:noFill/>
        </p:spPr>
        <p:txBody>
          <a:bodyPr wrap="square" rtlCol="0">
            <a:spAutoFit/>
          </a:bodyPr>
          <a:lstStyle/>
          <a:p>
            <a:r>
              <a:rPr lang="en-IN" sz="1600" b="1" dirty="0" smtClean="0"/>
              <a:t>Step-2: Select “DLP Bills”</a:t>
            </a:r>
            <a:endParaRPr lang="en-IN" sz="1600" b="1" dirty="0"/>
          </a:p>
        </p:txBody>
      </p:sp>
      <p:sp>
        <p:nvSpPr>
          <p:cNvPr id="37" name="Rectangle 36"/>
          <p:cNvSpPr/>
          <p:nvPr/>
        </p:nvSpPr>
        <p:spPr>
          <a:xfrm>
            <a:off x="8633011" y="1585515"/>
            <a:ext cx="941295" cy="57107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39" name="Group 38"/>
          <p:cNvGrpSpPr/>
          <p:nvPr/>
        </p:nvGrpSpPr>
        <p:grpSpPr>
          <a:xfrm>
            <a:off x="0" y="0"/>
            <a:ext cx="3554569" cy="6858000"/>
            <a:chOff x="0" y="0"/>
            <a:chExt cx="3554569" cy="6858000"/>
          </a:xfrm>
        </p:grpSpPr>
        <p:sp>
          <p:nvSpPr>
            <p:cNvPr id="41" name="Rounded Rectangle 40"/>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2" name="Rounded Rectangle 4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3" name="Rounded Rectangle 4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4" name="Rounded Rectangle 43"/>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5" name="Rounded Rectangle 44"/>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6" name="Rounded Rectangle 45"/>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7" name="Rounded Rectangle 46"/>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8" name="Rounded Rectangle 47"/>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49" name="Rounded Rectangle 48"/>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0" name="Rounded Rectangle 49"/>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1" name="Rounded Rectangle 50"/>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2" name="Rounded Rectangle 51"/>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3" name="Rounded Rectangle 5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4" name="Rounded Rectangle 5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Elbow Connector 64"/>
            <p:cNvCxnSpPr>
              <a:stCxn id="44"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4"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50" idx="2"/>
              <a:endCxn id="5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7" idx="2"/>
              <a:endCxn id="5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0" name="Elbow Connector 6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0957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3482788" y="2789891"/>
            <a:ext cx="6710083"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PACKAGE FREEZING</a:t>
            </a:r>
          </a:p>
        </p:txBody>
      </p:sp>
    </p:spTree>
    <p:extLst>
      <p:ext uri="{BB962C8B-B14F-4D97-AF65-F5344CB8AC3E}">
        <p14:creationId xmlns:p14="http://schemas.microsoft.com/office/powerpoint/2010/main" val="857974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5662" b="46078"/>
          <a:stretch/>
        </p:blipFill>
        <p:spPr>
          <a:xfrm>
            <a:off x="3670480" y="1063828"/>
            <a:ext cx="8512413" cy="4288101"/>
          </a:xfrm>
          <a:prstGeom prst="rect">
            <a:avLst/>
          </a:prstGeom>
        </p:spPr>
      </p:pic>
      <p:sp>
        <p:nvSpPr>
          <p:cNvPr id="4" name="Rectangle 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37" name="TextBox 36"/>
          <p:cNvSpPr txBox="1"/>
          <p:nvPr/>
        </p:nvSpPr>
        <p:spPr>
          <a:xfrm>
            <a:off x="3649624" y="658540"/>
            <a:ext cx="8116553" cy="338554"/>
          </a:xfrm>
          <a:prstGeom prst="rect">
            <a:avLst/>
          </a:prstGeom>
          <a:noFill/>
        </p:spPr>
        <p:txBody>
          <a:bodyPr wrap="square" rtlCol="0">
            <a:spAutoFit/>
          </a:bodyPr>
          <a:lstStyle/>
          <a:p>
            <a:r>
              <a:rPr lang="en-IN" sz="1600" b="1" dirty="0" smtClean="0"/>
              <a:t>Step-3: Select “ Routine (Part-II)”</a:t>
            </a:r>
            <a:endParaRPr lang="en-IN" sz="1600" b="1" dirty="0"/>
          </a:p>
        </p:txBody>
      </p:sp>
      <p:sp>
        <p:nvSpPr>
          <p:cNvPr id="38" name="Rectangle 37"/>
          <p:cNvSpPr/>
          <p:nvPr/>
        </p:nvSpPr>
        <p:spPr>
          <a:xfrm>
            <a:off x="8659905" y="2645953"/>
            <a:ext cx="2353236" cy="57107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9" name="Rounded Rectangle 48"/>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0" name="Rounded Rectangle 49"/>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1" name="Rounded Rectangle 50"/>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2" name="Rounded Rectangle 51"/>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952564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7059" b="38235"/>
          <a:stretch/>
        </p:blipFill>
        <p:spPr>
          <a:xfrm>
            <a:off x="3639670" y="1129553"/>
            <a:ext cx="8458200" cy="4235824"/>
          </a:xfrm>
          <a:prstGeom prst="rect">
            <a:avLst/>
          </a:prstGeom>
        </p:spPr>
      </p:pic>
      <p:sp>
        <p:nvSpPr>
          <p:cNvPr id="3" name="Rectangle 2">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36" name="TextBox 35"/>
          <p:cNvSpPr txBox="1"/>
          <p:nvPr/>
        </p:nvSpPr>
        <p:spPr>
          <a:xfrm>
            <a:off x="3649624" y="658540"/>
            <a:ext cx="8116553" cy="338554"/>
          </a:xfrm>
          <a:prstGeom prst="rect">
            <a:avLst/>
          </a:prstGeom>
          <a:noFill/>
        </p:spPr>
        <p:txBody>
          <a:bodyPr wrap="square" rtlCol="0">
            <a:spAutoFit/>
          </a:bodyPr>
          <a:lstStyle/>
          <a:p>
            <a:r>
              <a:rPr lang="en-IN" sz="1600" b="1" dirty="0" smtClean="0"/>
              <a:t>Step-4: Select “ Process”</a:t>
            </a:r>
            <a:endParaRPr lang="en-IN" sz="1600" b="1" dirty="0"/>
          </a:p>
        </p:txBody>
      </p:sp>
      <p:sp>
        <p:nvSpPr>
          <p:cNvPr id="37" name="Rectangle 36"/>
          <p:cNvSpPr/>
          <p:nvPr/>
        </p:nvSpPr>
        <p:spPr>
          <a:xfrm>
            <a:off x="9991164" y="2489781"/>
            <a:ext cx="2106706" cy="52062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39" name="Group 38"/>
          <p:cNvGrpSpPr/>
          <p:nvPr/>
        </p:nvGrpSpPr>
        <p:grpSpPr>
          <a:xfrm>
            <a:off x="0" y="0"/>
            <a:ext cx="3554569" cy="6858000"/>
            <a:chOff x="0" y="0"/>
            <a:chExt cx="3554569" cy="6858000"/>
          </a:xfrm>
        </p:grpSpPr>
        <p:sp>
          <p:nvSpPr>
            <p:cNvPr id="41" name="Rounded Rectangle 40"/>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2" name="Rounded Rectangle 4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3" name="Rounded Rectangle 4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4" name="Rounded Rectangle 43"/>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5" name="Rounded Rectangle 44"/>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6" name="Rounded Rectangle 45"/>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7" name="Rounded Rectangle 46"/>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8" name="Rounded Rectangle 47"/>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49" name="Rounded Rectangle 48"/>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0" name="Rounded Rectangle 49"/>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1" name="Rounded Rectangle 50"/>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2" name="Rounded Rectangle 51"/>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3" name="Rounded Rectangle 5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4" name="Rounded Rectangle 5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Elbow Connector 64"/>
            <p:cNvCxnSpPr>
              <a:stCxn id="44"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4"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50" idx="2"/>
              <a:endCxn id="5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7" idx="2"/>
              <a:endCxn id="5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0" name="Elbow Connector 6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0315635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54" r="5147" b="16078"/>
          <a:stretch/>
        </p:blipFill>
        <p:spPr>
          <a:xfrm>
            <a:off x="3670481" y="968189"/>
            <a:ext cx="8521519" cy="5755340"/>
          </a:xfrm>
          <a:prstGeom prst="rect">
            <a:avLst/>
          </a:prstGeom>
        </p:spPr>
      </p:pic>
      <p:sp>
        <p:nvSpPr>
          <p:cNvPr id="4" name="Rectangle 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37" name="TextBox 36"/>
          <p:cNvSpPr txBox="1"/>
          <p:nvPr/>
        </p:nvSpPr>
        <p:spPr>
          <a:xfrm>
            <a:off x="3649624" y="658540"/>
            <a:ext cx="8116553" cy="338554"/>
          </a:xfrm>
          <a:prstGeom prst="rect">
            <a:avLst/>
          </a:prstGeom>
          <a:noFill/>
        </p:spPr>
        <p:txBody>
          <a:bodyPr wrap="square" rtlCol="0">
            <a:spAutoFit/>
          </a:bodyPr>
          <a:lstStyle/>
          <a:p>
            <a:r>
              <a:rPr lang="en-IN" sz="1600" b="1" dirty="0" smtClean="0"/>
              <a:t>Step-5: Click on “ Process”</a:t>
            </a:r>
            <a:endParaRPr lang="en-IN" sz="1600" b="1" dirty="0"/>
          </a:p>
        </p:txBody>
      </p:sp>
      <p:sp>
        <p:nvSpPr>
          <p:cNvPr id="38" name="Rectangle 37"/>
          <p:cNvSpPr/>
          <p:nvPr/>
        </p:nvSpPr>
        <p:spPr>
          <a:xfrm>
            <a:off x="11618259" y="4687550"/>
            <a:ext cx="564636" cy="46399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9" name="Rounded Rectangle 48"/>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0" name="Rounded Rectangle 49"/>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1" name="Rounded Rectangle 50"/>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2" name="Rounded Rectangle 51"/>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712597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870" y="808721"/>
            <a:ext cx="8332695" cy="5914808"/>
          </a:xfrm>
          <a:prstGeom prst="rect">
            <a:avLst/>
          </a:prstGeom>
        </p:spPr>
      </p:pic>
      <p:sp>
        <p:nvSpPr>
          <p:cNvPr id="3" name="Rectangle 2">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36" name="TextBox 35"/>
          <p:cNvSpPr txBox="1"/>
          <p:nvPr/>
        </p:nvSpPr>
        <p:spPr>
          <a:xfrm>
            <a:off x="3649624" y="443388"/>
            <a:ext cx="8116553" cy="338554"/>
          </a:xfrm>
          <a:prstGeom prst="rect">
            <a:avLst/>
          </a:prstGeom>
          <a:noFill/>
        </p:spPr>
        <p:txBody>
          <a:bodyPr wrap="square" rtlCol="0">
            <a:spAutoFit/>
          </a:bodyPr>
          <a:lstStyle/>
          <a:p>
            <a:r>
              <a:rPr lang="en-IN" sz="1600" b="1" dirty="0" smtClean="0"/>
              <a:t>Step-6: Click on “ Approve”</a:t>
            </a:r>
            <a:endParaRPr lang="en-IN" sz="1600" b="1" dirty="0"/>
          </a:p>
        </p:txBody>
      </p:sp>
      <p:sp>
        <p:nvSpPr>
          <p:cNvPr id="37" name="Rectangle 36"/>
          <p:cNvSpPr/>
          <p:nvPr/>
        </p:nvSpPr>
        <p:spPr>
          <a:xfrm>
            <a:off x="7398688" y="4456220"/>
            <a:ext cx="564636" cy="46399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39" name="Group 38"/>
          <p:cNvGrpSpPr/>
          <p:nvPr/>
        </p:nvGrpSpPr>
        <p:grpSpPr>
          <a:xfrm>
            <a:off x="0" y="0"/>
            <a:ext cx="3554569" cy="6858000"/>
            <a:chOff x="0" y="0"/>
            <a:chExt cx="3554569" cy="6858000"/>
          </a:xfrm>
        </p:grpSpPr>
        <p:sp>
          <p:nvSpPr>
            <p:cNvPr id="41" name="Rounded Rectangle 40"/>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2" name="Rounded Rectangle 4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3" name="Rounded Rectangle 4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4" name="Rounded Rectangle 43"/>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5" name="Rounded Rectangle 44"/>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6" name="Rounded Rectangle 45"/>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7" name="Rounded Rectangle 46"/>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8" name="Rounded Rectangle 47"/>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49" name="Rounded Rectangle 48"/>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0" name="Rounded Rectangle 49"/>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1" name="Rounded Rectangle 50"/>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2" name="Rounded Rectangle 51"/>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3" name="Rounded Rectangle 5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4" name="Rounded Rectangle 5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Elbow Connector 64"/>
            <p:cNvCxnSpPr>
              <a:stCxn id="44"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4"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50" idx="2"/>
              <a:endCxn id="5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7" idx="2"/>
              <a:endCxn id="5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0" name="Elbow Connector 6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669108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6985" b="46667"/>
          <a:stretch/>
        </p:blipFill>
        <p:spPr>
          <a:xfrm>
            <a:off x="3614894" y="1212246"/>
            <a:ext cx="8521519" cy="3657600"/>
          </a:xfrm>
          <a:prstGeom prst="rect">
            <a:avLst/>
          </a:prstGeom>
        </p:spPr>
      </p:pic>
      <p:sp>
        <p:nvSpPr>
          <p:cNvPr id="3" name="Rectangle 2">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36" name="TextBox 35"/>
          <p:cNvSpPr txBox="1"/>
          <p:nvPr/>
        </p:nvSpPr>
        <p:spPr>
          <a:xfrm>
            <a:off x="3649624" y="846798"/>
            <a:ext cx="8116553" cy="338554"/>
          </a:xfrm>
          <a:prstGeom prst="rect">
            <a:avLst/>
          </a:prstGeom>
          <a:noFill/>
        </p:spPr>
        <p:txBody>
          <a:bodyPr wrap="square" rtlCol="0">
            <a:spAutoFit/>
          </a:bodyPr>
          <a:lstStyle/>
          <a:p>
            <a:r>
              <a:rPr lang="en-IN" sz="1600" b="1" dirty="0" smtClean="0"/>
              <a:t>Step-1: Select “DLP Bills”</a:t>
            </a:r>
            <a:endParaRPr lang="en-IN" sz="1600" b="1" dirty="0"/>
          </a:p>
        </p:txBody>
      </p:sp>
      <p:sp>
        <p:nvSpPr>
          <p:cNvPr id="37" name="Rectangle 36"/>
          <p:cNvSpPr/>
          <p:nvPr/>
        </p:nvSpPr>
        <p:spPr>
          <a:xfrm>
            <a:off x="8633011" y="1800667"/>
            <a:ext cx="941295" cy="57107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38" name="TextBox 37"/>
          <p:cNvSpPr txBox="1"/>
          <p:nvPr/>
        </p:nvSpPr>
        <p:spPr>
          <a:xfrm>
            <a:off x="3681001" y="474765"/>
            <a:ext cx="8455412" cy="338554"/>
          </a:xfrm>
          <a:prstGeom prst="rect">
            <a:avLst/>
          </a:prstGeom>
          <a:noFill/>
        </p:spPr>
        <p:txBody>
          <a:bodyPr wrap="square" rtlCol="0">
            <a:spAutoFit/>
          </a:bodyPr>
          <a:lstStyle/>
          <a:p>
            <a:pPr algn="ctr"/>
            <a:r>
              <a:rPr lang="en-IN" sz="1600" b="1" dirty="0" smtClean="0"/>
              <a:t>Forwarding the Processed Bills to Account Officer (AO) for Voucher Generation</a:t>
            </a:r>
            <a:endParaRPr lang="en-IN" sz="1600" b="1" dirty="0"/>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9" name="Rounded Rectangle 48"/>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0" name="Rounded Rectangle 49"/>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1" name="Rounded Rectangle 50"/>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2" name="Rounded Rectangle 51"/>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101183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5662" b="46078"/>
          <a:stretch/>
        </p:blipFill>
        <p:spPr>
          <a:xfrm>
            <a:off x="3670480" y="1063828"/>
            <a:ext cx="8512413" cy="4288101"/>
          </a:xfrm>
          <a:prstGeom prst="rect">
            <a:avLst/>
          </a:prstGeom>
        </p:spPr>
      </p:pic>
      <p:sp>
        <p:nvSpPr>
          <p:cNvPr id="4" name="Rectangle 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37" name="TextBox 36"/>
          <p:cNvSpPr txBox="1"/>
          <p:nvPr/>
        </p:nvSpPr>
        <p:spPr>
          <a:xfrm>
            <a:off x="3649624" y="658540"/>
            <a:ext cx="8116553" cy="338554"/>
          </a:xfrm>
          <a:prstGeom prst="rect">
            <a:avLst/>
          </a:prstGeom>
          <a:noFill/>
        </p:spPr>
        <p:txBody>
          <a:bodyPr wrap="square" rtlCol="0">
            <a:spAutoFit/>
          </a:bodyPr>
          <a:lstStyle/>
          <a:p>
            <a:r>
              <a:rPr lang="en-IN" sz="1600" b="1" dirty="0" smtClean="0"/>
              <a:t>Step-2: Select “ Routine (Part-II)”</a:t>
            </a:r>
            <a:endParaRPr lang="en-IN" sz="1600" b="1" dirty="0"/>
          </a:p>
        </p:txBody>
      </p:sp>
      <p:sp>
        <p:nvSpPr>
          <p:cNvPr id="38" name="Rectangle 37"/>
          <p:cNvSpPr/>
          <p:nvPr/>
        </p:nvSpPr>
        <p:spPr>
          <a:xfrm>
            <a:off x="8659905" y="2645953"/>
            <a:ext cx="2353236" cy="57107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9" name="Rounded Rectangle 48"/>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0" name="Rounded Rectangle 49"/>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1" name="Rounded Rectangle 50"/>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2" name="Rounded Rectangle 51"/>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299309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7059" b="38235"/>
          <a:stretch/>
        </p:blipFill>
        <p:spPr>
          <a:xfrm>
            <a:off x="3639670" y="1129553"/>
            <a:ext cx="8458200" cy="4235824"/>
          </a:xfrm>
          <a:prstGeom prst="rect">
            <a:avLst/>
          </a:prstGeom>
        </p:spPr>
      </p:pic>
      <p:sp>
        <p:nvSpPr>
          <p:cNvPr id="3" name="Rectangle 2">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36" name="TextBox 35"/>
          <p:cNvSpPr txBox="1"/>
          <p:nvPr/>
        </p:nvSpPr>
        <p:spPr>
          <a:xfrm>
            <a:off x="3649624" y="658540"/>
            <a:ext cx="8116553" cy="338554"/>
          </a:xfrm>
          <a:prstGeom prst="rect">
            <a:avLst/>
          </a:prstGeom>
          <a:noFill/>
        </p:spPr>
        <p:txBody>
          <a:bodyPr wrap="square" rtlCol="0">
            <a:spAutoFit/>
          </a:bodyPr>
          <a:lstStyle/>
          <a:p>
            <a:r>
              <a:rPr lang="en-IN" sz="1600" b="1" dirty="0" smtClean="0"/>
              <a:t>Step-3: Select “ Forward”</a:t>
            </a:r>
            <a:endParaRPr lang="en-IN" sz="1600" b="1" dirty="0"/>
          </a:p>
        </p:txBody>
      </p:sp>
      <p:sp>
        <p:nvSpPr>
          <p:cNvPr id="37" name="Rectangle 36"/>
          <p:cNvSpPr/>
          <p:nvPr/>
        </p:nvSpPr>
        <p:spPr>
          <a:xfrm>
            <a:off x="9977717" y="2960426"/>
            <a:ext cx="2106706" cy="52062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39" name="Group 38"/>
          <p:cNvGrpSpPr/>
          <p:nvPr/>
        </p:nvGrpSpPr>
        <p:grpSpPr>
          <a:xfrm>
            <a:off x="0" y="0"/>
            <a:ext cx="3554569" cy="6858000"/>
            <a:chOff x="0" y="0"/>
            <a:chExt cx="3554569" cy="6858000"/>
          </a:xfrm>
        </p:grpSpPr>
        <p:sp>
          <p:nvSpPr>
            <p:cNvPr id="41" name="Rounded Rectangle 40"/>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2" name="Rounded Rectangle 4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3" name="Rounded Rectangle 4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4" name="Rounded Rectangle 43"/>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5" name="Rounded Rectangle 44"/>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6" name="Rounded Rectangle 45"/>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7" name="Rounded Rectangle 46"/>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48" name="Rounded Rectangle 47"/>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49" name="Rounded Rectangle 48"/>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0" name="Rounded Rectangle 49"/>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1" name="Rounded Rectangle 50"/>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2" name="Rounded Rectangle 51"/>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3" name="Rounded Rectangle 5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4" name="Rounded Rectangle 5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Elbow Connector 64"/>
            <p:cNvCxnSpPr>
              <a:stCxn id="44"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4"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50" idx="2"/>
              <a:endCxn id="5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7" idx="2"/>
              <a:endCxn id="5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0" name="Elbow Connector 6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42501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36" name="TextBox 35"/>
          <p:cNvSpPr txBox="1"/>
          <p:nvPr/>
        </p:nvSpPr>
        <p:spPr>
          <a:xfrm>
            <a:off x="3649624" y="443388"/>
            <a:ext cx="8533270" cy="1569660"/>
          </a:xfrm>
          <a:prstGeom prst="rect">
            <a:avLst/>
          </a:prstGeom>
          <a:noFill/>
        </p:spPr>
        <p:txBody>
          <a:bodyPr wrap="square" rtlCol="0">
            <a:spAutoFit/>
          </a:bodyPr>
          <a:lstStyle/>
          <a:p>
            <a:r>
              <a:rPr lang="en-IN" sz="2400" b="1" dirty="0" smtClean="0"/>
              <a:t>There are following three cases:</a:t>
            </a:r>
          </a:p>
          <a:p>
            <a:pPr marL="342900" indent="-342900">
              <a:buAutoNum type="arabicPeriod"/>
            </a:pPr>
            <a:r>
              <a:rPr lang="en-IN" sz="2400" b="1" dirty="0" smtClean="0"/>
              <a:t>Bill is submitted on time (shown in     colour) </a:t>
            </a:r>
          </a:p>
          <a:p>
            <a:pPr marL="342900" indent="-342900">
              <a:buAutoNum type="arabicPeriod"/>
            </a:pPr>
            <a:r>
              <a:rPr lang="en-IN" sz="2400" b="1" dirty="0" smtClean="0"/>
              <a:t>Bill is submitted late by contractor (shown in     colour) </a:t>
            </a:r>
          </a:p>
          <a:p>
            <a:pPr marL="342900" indent="-342900">
              <a:buAutoNum type="arabicPeriod"/>
            </a:pPr>
            <a:r>
              <a:rPr lang="en-IN" sz="2400" b="1" dirty="0" smtClean="0"/>
              <a:t>Bill is prior to 1.04.2020 (shown in       colour)</a:t>
            </a:r>
            <a:endParaRPr lang="en-IN" sz="2400" b="1" dirty="0"/>
          </a:p>
        </p:txBody>
      </p:sp>
      <p:grpSp>
        <p:nvGrpSpPr>
          <p:cNvPr id="42" name="Group 41"/>
          <p:cNvGrpSpPr/>
          <p:nvPr/>
        </p:nvGrpSpPr>
        <p:grpSpPr>
          <a:xfrm>
            <a:off x="0" y="0"/>
            <a:ext cx="3554569" cy="6858000"/>
            <a:chOff x="0" y="0"/>
            <a:chExt cx="3554569" cy="6858000"/>
          </a:xfrm>
        </p:grpSpPr>
        <p:sp>
          <p:nvSpPr>
            <p:cNvPr id="44" name="Rounded Rectangle 4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5" name="Rounded Rectangle 4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6" name="Rounded Rectangle 4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7" name="Rounded Rectangle 4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8" name="Rounded Rectangle 4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9" name="Rounded Rectangle 4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0" name="Rounded Rectangle 4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1" name="Rounded Rectangle 5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2" name="Rounded Rectangle 51"/>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3" name="Rounded Rectangle 52"/>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4" name="Rounded Rectangle 53"/>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5" name="Rounded Rectangle 5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6" name="Rounded Rectangle 5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7" name="Rounded Rectangle 5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Elbow Connector 67"/>
            <p:cNvCxnSpPr>
              <a:stCxn id="4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53" idx="2"/>
              <a:endCxn id="5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50" idx="2"/>
              <a:endCxn id="5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Connector 7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3" name="Elbow Connector 7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grpSp>
        <p:nvGrpSpPr>
          <p:cNvPr id="5" name="Group 4"/>
          <p:cNvGrpSpPr/>
          <p:nvPr/>
        </p:nvGrpSpPr>
        <p:grpSpPr>
          <a:xfrm>
            <a:off x="3614894" y="2361632"/>
            <a:ext cx="8484646" cy="4147854"/>
            <a:chOff x="3614894" y="855568"/>
            <a:chExt cx="8484646" cy="4147854"/>
          </a:xfrm>
        </p:grpSpPr>
        <p:pic>
          <p:nvPicPr>
            <p:cNvPr id="2" name="Picture 1"/>
            <p:cNvPicPr>
              <a:picLocks noChangeAspect="1"/>
            </p:cNvPicPr>
            <p:nvPr/>
          </p:nvPicPr>
          <p:blipFill rotWithShape="1">
            <a:blip r:embed="rId2"/>
            <a:srcRect b="82086"/>
            <a:stretch/>
          </p:blipFill>
          <p:spPr>
            <a:xfrm>
              <a:off x="3644722" y="855568"/>
              <a:ext cx="8441941" cy="1013573"/>
            </a:xfrm>
            <a:prstGeom prst="rect">
              <a:avLst/>
            </a:prstGeom>
          </p:spPr>
        </p:pic>
        <p:pic>
          <p:nvPicPr>
            <p:cNvPr id="37" name="Picture 36"/>
            <p:cNvPicPr>
              <a:picLocks noChangeAspect="1"/>
            </p:cNvPicPr>
            <p:nvPr/>
          </p:nvPicPr>
          <p:blipFill rotWithShape="1">
            <a:blip r:embed="rId2"/>
            <a:srcRect t="17677" b="63785"/>
            <a:stretch/>
          </p:blipFill>
          <p:spPr>
            <a:xfrm>
              <a:off x="3657599" y="2853961"/>
              <a:ext cx="8441941" cy="1048871"/>
            </a:xfrm>
            <a:prstGeom prst="rect">
              <a:avLst/>
            </a:prstGeom>
          </p:spPr>
        </p:pic>
        <p:pic>
          <p:nvPicPr>
            <p:cNvPr id="38" name="Picture 37"/>
            <p:cNvPicPr>
              <a:picLocks noChangeAspect="1"/>
            </p:cNvPicPr>
            <p:nvPr/>
          </p:nvPicPr>
          <p:blipFill rotWithShape="1">
            <a:blip r:embed="rId2"/>
            <a:srcRect l="-325" t="72103" b="9596"/>
            <a:stretch/>
          </p:blipFill>
          <p:spPr>
            <a:xfrm>
              <a:off x="3614894" y="1867673"/>
              <a:ext cx="8469404" cy="1035424"/>
            </a:xfrm>
            <a:prstGeom prst="rect">
              <a:avLst/>
            </a:prstGeom>
          </p:spPr>
        </p:pic>
        <p:pic>
          <p:nvPicPr>
            <p:cNvPr id="4" name="Picture 3"/>
            <p:cNvPicPr>
              <a:picLocks noChangeAspect="1"/>
            </p:cNvPicPr>
            <p:nvPr/>
          </p:nvPicPr>
          <p:blipFill>
            <a:blip r:embed="rId3"/>
            <a:stretch>
              <a:fillRect/>
            </a:stretch>
          </p:blipFill>
          <p:spPr>
            <a:xfrm>
              <a:off x="3683927" y="3898522"/>
              <a:ext cx="8400371" cy="1104900"/>
            </a:xfrm>
            <a:prstGeom prst="rect">
              <a:avLst/>
            </a:prstGeom>
          </p:spPr>
        </p:pic>
      </p:grpSp>
      <p:pic>
        <p:nvPicPr>
          <p:cNvPr id="6" name="Picture 5"/>
          <p:cNvPicPr>
            <a:picLocks noChangeAspect="1"/>
          </p:cNvPicPr>
          <p:nvPr/>
        </p:nvPicPr>
        <p:blipFill>
          <a:blip r:embed="rId4"/>
          <a:stretch>
            <a:fillRect/>
          </a:stretch>
        </p:blipFill>
        <p:spPr>
          <a:xfrm>
            <a:off x="8513669" y="874341"/>
            <a:ext cx="267261" cy="318656"/>
          </a:xfrm>
          <a:prstGeom prst="rect">
            <a:avLst/>
          </a:prstGeom>
        </p:spPr>
      </p:pic>
      <p:pic>
        <p:nvPicPr>
          <p:cNvPr id="7" name="Picture 6"/>
          <p:cNvPicPr>
            <a:picLocks noChangeAspect="1"/>
          </p:cNvPicPr>
          <p:nvPr/>
        </p:nvPicPr>
        <p:blipFill>
          <a:blip r:embed="rId5"/>
          <a:stretch>
            <a:fillRect/>
          </a:stretch>
        </p:blipFill>
        <p:spPr>
          <a:xfrm>
            <a:off x="9774611" y="1307169"/>
            <a:ext cx="200025" cy="209550"/>
          </a:xfrm>
          <a:prstGeom prst="rect">
            <a:avLst/>
          </a:prstGeom>
        </p:spPr>
      </p:pic>
      <p:pic>
        <p:nvPicPr>
          <p:cNvPr id="43" name="Picture 42"/>
          <p:cNvPicPr>
            <a:picLocks noChangeAspect="1"/>
          </p:cNvPicPr>
          <p:nvPr/>
        </p:nvPicPr>
        <p:blipFill>
          <a:blip r:embed="rId6"/>
          <a:stretch>
            <a:fillRect/>
          </a:stretch>
        </p:blipFill>
        <p:spPr>
          <a:xfrm>
            <a:off x="8448672" y="1682279"/>
            <a:ext cx="323850" cy="200025"/>
          </a:xfrm>
          <a:prstGeom prst="rect">
            <a:avLst/>
          </a:prstGeom>
        </p:spPr>
      </p:pic>
    </p:spTree>
    <p:extLst>
      <p:ext uri="{BB962C8B-B14F-4D97-AF65-F5344CB8AC3E}">
        <p14:creationId xmlns:p14="http://schemas.microsoft.com/office/powerpoint/2010/main" val="6762098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36" name="TextBox 35"/>
          <p:cNvSpPr txBox="1"/>
          <p:nvPr/>
        </p:nvSpPr>
        <p:spPr>
          <a:xfrm>
            <a:off x="3649624" y="443388"/>
            <a:ext cx="8533270" cy="461665"/>
          </a:xfrm>
          <a:prstGeom prst="rect">
            <a:avLst/>
          </a:prstGeom>
          <a:noFill/>
        </p:spPr>
        <p:txBody>
          <a:bodyPr wrap="square" rtlCol="0">
            <a:spAutoFit/>
          </a:bodyPr>
          <a:lstStyle/>
          <a:p>
            <a:r>
              <a:rPr lang="en-IN" sz="2400" b="1" dirty="0" smtClean="0"/>
              <a:t>Case-1: Bill is submitted on time (shown in     colour) </a:t>
            </a:r>
          </a:p>
        </p:txBody>
      </p:sp>
      <p:grpSp>
        <p:nvGrpSpPr>
          <p:cNvPr id="42" name="Group 41"/>
          <p:cNvGrpSpPr/>
          <p:nvPr/>
        </p:nvGrpSpPr>
        <p:grpSpPr>
          <a:xfrm>
            <a:off x="0" y="0"/>
            <a:ext cx="3554569" cy="6858000"/>
            <a:chOff x="0" y="0"/>
            <a:chExt cx="3554569" cy="6858000"/>
          </a:xfrm>
        </p:grpSpPr>
        <p:sp>
          <p:nvSpPr>
            <p:cNvPr id="44" name="Rounded Rectangle 4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5" name="Rounded Rectangle 4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6" name="Rounded Rectangle 4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7" name="Rounded Rectangle 4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8" name="Rounded Rectangle 4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9" name="Rounded Rectangle 4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0" name="Rounded Rectangle 4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1" name="Rounded Rectangle 5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2" name="Rounded Rectangle 51"/>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3" name="Rounded Rectangle 52"/>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4" name="Rounded Rectangle 53"/>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5" name="Rounded Rectangle 5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6" name="Rounded Rectangle 5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7" name="Rounded Rectangle 5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Elbow Connector 67"/>
            <p:cNvCxnSpPr>
              <a:stCxn id="4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53" idx="2"/>
              <a:endCxn id="5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50" idx="2"/>
              <a:endCxn id="5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Connector 7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3" name="Elbow Connector 7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6" name="Picture 5"/>
          <p:cNvPicPr>
            <a:picLocks noChangeAspect="1"/>
          </p:cNvPicPr>
          <p:nvPr/>
        </p:nvPicPr>
        <p:blipFill>
          <a:blip r:embed="rId2"/>
          <a:stretch>
            <a:fillRect/>
          </a:stretch>
        </p:blipFill>
        <p:spPr>
          <a:xfrm>
            <a:off x="9172572" y="528498"/>
            <a:ext cx="267261" cy="318656"/>
          </a:xfrm>
          <a:prstGeom prst="rect">
            <a:avLst/>
          </a:prstGeom>
        </p:spPr>
      </p:pic>
      <p:grpSp>
        <p:nvGrpSpPr>
          <p:cNvPr id="74" name="Group 73"/>
          <p:cNvGrpSpPr/>
          <p:nvPr/>
        </p:nvGrpSpPr>
        <p:grpSpPr>
          <a:xfrm>
            <a:off x="3684801" y="1865224"/>
            <a:ext cx="8471769" cy="2047529"/>
            <a:chOff x="3614894" y="855568"/>
            <a:chExt cx="8471769" cy="2047529"/>
          </a:xfrm>
        </p:grpSpPr>
        <p:pic>
          <p:nvPicPr>
            <p:cNvPr id="75" name="Picture 74"/>
            <p:cNvPicPr>
              <a:picLocks noChangeAspect="1"/>
            </p:cNvPicPr>
            <p:nvPr/>
          </p:nvPicPr>
          <p:blipFill rotWithShape="1">
            <a:blip r:embed="rId3"/>
            <a:srcRect b="82086"/>
            <a:stretch/>
          </p:blipFill>
          <p:spPr>
            <a:xfrm>
              <a:off x="3644722" y="855568"/>
              <a:ext cx="8441941" cy="1013573"/>
            </a:xfrm>
            <a:prstGeom prst="rect">
              <a:avLst/>
            </a:prstGeom>
          </p:spPr>
        </p:pic>
        <p:pic>
          <p:nvPicPr>
            <p:cNvPr id="77" name="Picture 76"/>
            <p:cNvPicPr>
              <a:picLocks noChangeAspect="1"/>
            </p:cNvPicPr>
            <p:nvPr/>
          </p:nvPicPr>
          <p:blipFill rotWithShape="1">
            <a:blip r:embed="rId3"/>
            <a:srcRect l="-325" t="72103" b="9596"/>
            <a:stretch/>
          </p:blipFill>
          <p:spPr>
            <a:xfrm>
              <a:off x="3614894" y="1867673"/>
              <a:ext cx="8469404" cy="1035424"/>
            </a:xfrm>
            <a:prstGeom prst="rect">
              <a:avLst/>
            </a:prstGeom>
          </p:spPr>
        </p:pic>
      </p:grpSp>
      <p:sp>
        <p:nvSpPr>
          <p:cNvPr id="79" name="TextBox 78"/>
          <p:cNvSpPr txBox="1"/>
          <p:nvPr/>
        </p:nvSpPr>
        <p:spPr>
          <a:xfrm>
            <a:off x="3743753" y="1559489"/>
            <a:ext cx="8116553" cy="338554"/>
          </a:xfrm>
          <a:prstGeom prst="rect">
            <a:avLst/>
          </a:prstGeom>
          <a:noFill/>
        </p:spPr>
        <p:txBody>
          <a:bodyPr wrap="square" rtlCol="0">
            <a:spAutoFit/>
          </a:bodyPr>
          <a:lstStyle/>
          <a:p>
            <a:r>
              <a:rPr lang="en-IN" sz="1600" b="1" dirty="0" smtClean="0"/>
              <a:t>Click on “ Forward to AO”</a:t>
            </a:r>
            <a:endParaRPr lang="en-IN" sz="1600" b="1" dirty="0"/>
          </a:p>
        </p:txBody>
      </p:sp>
    </p:spTree>
    <p:extLst>
      <p:ext uri="{BB962C8B-B14F-4D97-AF65-F5344CB8AC3E}">
        <p14:creationId xmlns:p14="http://schemas.microsoft.com/office/powerpoint/2010/main" val="182016345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36" name="TextBox 35"/>
          <p:cNvSpPr txBox="1"/>
          <p:nvPr/>
        </p:nvSpPr>
        <p:spPr>
          <a:xfrm>
            <a:off x="3649624" y="443388"/>
            <a:ext cx="8533270" cy="461665"/>
          </a:xfrm>
          <a:prstGeom prst="rect">
            <a:avLst/>
          </a:prstGeom>
          <a:noFill/>
        </p:spPr>
        <p:txBody>
          <a:bodyPr wrap="square" rtlCol="0">
            <a:spAutoFit/>
          </a:bodyPr>
          <a:lstStyle/>
          <a:p>
            <a:r>
              <a:rPr lang="en-IN" sz="2400" b="1" dirty="0" smtClean="0"/>
              <a:t>Case-2: Bill is submitted late by the contractor (shown in     colour) </a:t>
            </a:r>
          </a:p>
        </p:txBody>
      </p:sp>
      <p:grpSp>
        <p:nvGrpSpPr>
          <p:cNvPr id="42" name="Group 41"/>
          <p:cNvGrpSpPr/>
          <p:nvPr/>
        </p:nvGrpSpPr>
        <p:grpSpPr>
          <a:xfrm>
            <a:off x="0" y="0"/>
            <a:ext cx="3554569" cy="6858000"/>
            <a:chOff x="0" y="0"/>
            <a:chExt cx="3554569" cy="6858000"/>
          </a:xfrm>
        </p:grpSpPr>
        <p:sp>
          <p:nvSpPr>
            <p:cNvPr id="44" name="Rounded Rectangle 4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5" name="Rounded Rectangle 4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6" name="Rounded Rectangle 4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7" name="Rounded Rectangle 4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8" name="Rounded Rectangle 4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9" name="Rounded Rectangle 4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0" name="Rounded Rectangle 4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1" name="Rounded Rectangle 5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2" name="Rounded Rectangle 51"/>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3" name="Rounded Rectangle 52"/>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4" name="Rounded Rectangle 53"/>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5" name="Rounded Rectangle 5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6" name="Rounded Rectangle 5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7" name="Rounded Rectangle 5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Elbow Connector 67"/>
            <p:cNvCxnSpPr>
              <a:stCxn id="4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53" idx="2"/>
              <a:endCxn id="5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50" idx="2"/>
              <a:endCxn id="5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Connector 7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3" name="Elbow Connector 7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40" name="Picture 39"/>
          <p:cNvPicPr>
            <a:picLocks noChangeAspect="1"/>
          </p:cNvPicPr>
          <p:nvPr/>
        </p:nvPicPr>
        <p:blipFill>
          <a:blip r:embed="rId2"/>
          <a:stretch>
            <a:fillRect/>
          </a:stretch>
        </p:blipFill>
        <p:spPr>
          <a:xfrm>
            <a:off x="10931058" y="569445"/>
            <a:ext cx="200025" cy="209550"/>
          </a:xfrm>
          <a:prstGeom prst="rect">
            <a:avLst/>
          </a:prstGeom>
        </p:spPr>
      </p:pic>
      <p:sp>
        <p:nvSpPr>
          <p:cNvPr id="41" name="Rectangle 40"/>
          <p:cNvSpPr/>
          <p:nvPr/>
        </p:nvSpPr>
        <p:spPr>
          <a:xfrm>
            <a:off x="3617828" y="1004051"/>
            <a:ext cx="8538171" cy="1015663"/>
          </a:xfrm>
          <a:prstGeom prst="rect">
            <a:avLst/>
          </a:prstGeom>
        </p:spPr>
        <p:txBody>
          <a:bodyPr wrap="square">
            <a:spAutoFit/>
          </a:bodyPr>
          <a:lstStyle/>
          <a:p>
            <a:pPr marL="342900" indent="-342900">
              <a:buFont typeface="Arial" panose="020B0604020202020204" pitchFamily="34" charset="0"/>
              <a:buChar char="•"/>
            </a:pPr>
            <a:r>
              <a:rPr lang="en-IN" sz="2000" b="1" dirty="0" smtClean="0"/>
              <a:t>Definition of delayed bill:</a:t>
            </a:r>
          </a:p>
          <a:p>
            <a:r>
              <a:rPr lang="en-IN" sz="2000" dirty="0" smtClean="0"/>
              <a:t>If</a:t>
            </a:r>
            <a:r>
              <a:rPr lang="en-IN" sz="2000" dirty="0"/>
              <a:t> </a:t>
            </a:r>
            <a:r>
              <a:rPr lang="en-IN" sz="2000" dirty="0" smtClean="0"/>
              <a:t>contractor submits bill within 10 days after bill period or within 15 days of MEE approval Date, then bill is submitted on time or else it is delayed</a:t>
            </a:r>
          </a:p>
        </p:txBody>
      </p:sp>
      <p:sp>
        <p:nvSpPr>
          <p:cNvPr id="43" name="TextBox 42"/>
          <p:cNvSpPr txBox="1"/>
          <p:nvPr/>
        </p:nvSpPr>
        <p:spPr>
          <a:xfrm>
            <a:off x="3644150" y="2107798"/>
            <a:ext cx="6804213" cy="1107996"/>
          </a:xfrm>
          <a:prstGeom prst="rect">
            <a:avLst/>
          </a:prstGeom>
          <a:noFill/>
        </p:spPr>
        <p:txBody>
          <a:bodyPr wrap="square" rtlCol="0">
            <a:spAutoFit/>
          </a:bodyPr>
          <a:lstStyle/>
          <a:p>
            <a:pPr marL="342900" indent="-342900">
              <a:buFont typeface="Arial" panose="020B0604020202020204" pitchFamily="34" charset="0"/>
              <a:buChar char="•"/>
            </a:pPr>
            <a:r>
              <a:rPr lang="en-IN" b="1" dirty="0" smtClean="0"/>
              <a:t>Example:</a:t>
            </a:r>
          </a:p>
          <a:p>
            <a:pPr marL="285750" indent="-285750">
              <a:buFont typeface="Arial" panose="020B0604020202020204" pitchFamily="34" charset="0"/>
              <a:buChar char="•"/>
            </a:pPr>
            <a:r>
              <a:rPr lang="en-IN" sz="1600" b="1" dirty="0" smtClean="0"/>
              <a:t>Maintenance Start Date: </a:t>
            </a:r>
            <a:r>
              <a:rPr lang="en-IN" sz="1600" dirty="0" smtClean="0"/>
              <a:t>1/1/2021</a:t>
            </a:r>
          </a:p>
          <a:p>
            <a:pPr marL="285750" indent="-285750">
              <a:buFont typeface="Arial" panose="020B0604020202020204" pitchFamily="34" charset="0"/>
              <a:buChar char="•"/>
            </a:pPr>
            <a:r>
              <a:rPr lang="en-IN" sz="1600" b="1" dirty="0" smtClean="0"/>
              <a:t>Date of Manual Entry of Expenditure: </a:t>
            </a:r>
            <a:r>
              <a:rPr lang="en-IN" sz="1600" dirty="0" smtClean="0"/>
              <a:t>20/3/2021</a:t>
            </a:r>
          </a:p>
          <a:p>
            <a:pPr marL="285750" indent="-285750">
              <a:buFont typeface="Arial" panose="020B0604020202020204" pitchFamily="34" charset="0"/>
              <a:buChar char="•"/>
            </a:pPr>
            <a:r>
              <a:rPr lang="en-IN" sz="1600" b="1" dirty="0" smtClean="0"/>
              <a:t>Cut-off Date for considering bill as not late: </a:t>
            </a:r>
            <a:r>
              <a:rPr lang="en-IN" sz="1600" dirty="0" smtClean="0"/>
              <a:t>4/4/2021 (MEE Date + 15 days)</a:t>
            </a:r>
          </a:p>
        </p:txBody>
      </p:sp>
      <p:graphicFrame>
        <p:nvGraphicFramePr>
          <p:cNvPr id="76" name="Table 75"/>
          <p:cNvGraphicFramePr>
            <a:graphicFrameLocks noGrp="1"/>
          </p:cNvGraphicFramePr>
          <p:nvPr>
            <p:extLst>
              <p:ext uri="{D42A27DB-BD31-4B8C-83A1-F6EECF244321}">
                <p14:modId xmlns:p14="http://schemas.microsoft.com/office/powerpoint/2010/main" val="3293827129"/>
              </p:ext>
            </p:extLst>
          </p:nvPr>
        </p:nvGraphicFramePr>
        <p:xfrm>
          <a:off x="4086226" y="3343974"/>
          <a:ext cx="7788541" cy="2804160"/>
        </p:xfrm>
        <a:graphic>
          <a:graphicData uri="http://schemas.openxmlformats.org/drawingml/2006/table">
            <a:tbl>
              <a:tblPr firstRow="1" bandRow="1">
                <a:tableStyleId>{2D5ABB26-0587-4C30-8999-92F81FD0307C}</a:tableStyleId>
              </a:tblPr>
              <a:tblGrid>
                <a:gridCol w="1923166"/>
                <a:gridCol w="1354957"/>
                <a:gridCol w="1762897"/>
                <a:gridCol w="2747521"/>
              </a:tblGrid>
              <a:tr h="1044247">
                <a:tc>
                  <a:txBody>
                    <a:bodyPr/>
                    <a:lstStyle/>
                    <a:p>
                      <a:pPr algn="l"/>
                      <a:r>
                        <a:rPr lang="en-IN" sz="1600" b="1" dirty="0" smtClean="0"/>
                        <a:t>Bill Period</a:t>
                      </a:r>
                      <a:endParaRPr lang="en-IN" sz="1600"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600" b="1" dirty="0" smtClean="0"/>
                        <a:t>Date of Bill Submission </a:t>
                      </a:r>
                      <a:endParaRPr lang="en-IN" sz="1600"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600" b="1" dirty="0" smtClean="0"/>
                        <a:t>Bill</a:t>
                      </a:r>
                      <a:r>
                        <a:rPr lang="en-IN" sz="1600" b="1" baseline="0" dirty="0" smtClean="0"/>
                        <a:t> Status: </a:t>
                      </a:r>
                      <a:r>
                        <a:rPr lang="en-IN" sz="1600" b="1" dirty="0" smtClean="0"/>
                        <a:t>Late/ Not late at the time of bill processing</a:t>
                      </a:r>
                      <a:endParaRPr lang="en-IN" sz="1600"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600" b="1" dirty="0" smtClean="0"/>
                        <a:t>Reason</a:t>
                      </a:r>
                      <a:endParaRPr lang="en-IN" sz="1600"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r>
              <a:tr h="566877">
                <a:tc rowSpan="2">
                  <a:txBody>
                    <a:bodyPr/>
                    <a:lstStyle/>
                    <a:p>
                      <a:pPr algn="l"/>
                      <a:r>
                        <a:rPr lang="en-IN" sz="1600" dirty="0" smtClean="0"/>
                        <a:t>1/1/21 to 31/1/21</a:t>
                      </a:r>
                      <a:endParaRPr lang="en-IN" sz="16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IN" sz="1600" dirty="0" smtClean="0"/>
                        <a:t>2/4/21 </a:t>
                      </a:r>
                      <a:endParaRPr lang="en-IN" sz="16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IN" sz="1600" dirty="0" smtClean="0"/>
                        <a:t>Not Late</a:t>
                      </a:r>
                      <a:endParaRPr lang="en-IN" sz="16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IN" sz="1600" dirty="0" smtClean="0"/>
                        <a:t>Last Date of Bill Submission is before Cut off</a:t>
                      </a:r>
                      <a:r>
                        <a:rPr lang="en-IN" sz="1600" baseline="0" dirty="0" smtClean="0"/>
                        <a:t> Date</a:t>
                      </a:r>
                      <a:endParaRPr lang="en-IN" sz="16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566877">
                <a:tc vMerge="1">
                  <a:txBody>
                    <a:bodyPr/>
                    <a:lstStyle/>
                    <a:p>
                      <a:pPr algn="l"/>
                      <a:endParaRPr lang="en-IN" sz="16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IN" sz="1600" dirty="0" smtClean="0"/>
                        <a:t>6/4/21</a:t>
                      </a:r>
                      <a:endParaRPr lang="en-IN" sz="16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IN" sz="1600" dirty="0" smtClean="0"/>
                        <a:t>Late</a:t>
                      </a:r>
                      <a:endParaRPr lang="en-IN" sz="16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dirty="0" smtClean="0"/>
                        <a:t>Last Date of Bill Submission is after Cut off</a:t>
                      </a:r>
                      <a:r>
                        <a:rPr lang="en-IN" sz="1600" baseline="0" dirty="0" smtClean="0"/>
                        <a:t> Date</a:t>
                      </a:r>
                      <a:endParaRPr lang="en-IN" sz="1600" dirty="0" smtClean="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566877">
                <a:tc>
                  <a:txBody>
                    <a:bodyPr/>
                    <a:lstStyle/>
                    <a:p>
                      <a:pPr algn="l"/>
                      <a:r>
                        <a:rPr lang="en-IN" sz="1600" dirty="0" smtClean="0"/>
                        <a:t>1/4/21 to 30/4/21</a:t>
                      </a:r>
                      <a:endParaRPr lang="en-IN" sz="16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IN" sz="1600" dirty="0" smtClean="0"/>
                        <a:t>15/5/21</a:t>
                      </a:r>
                      <a:endParaRPr lang="en-IN" sz="16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dirty="0" smtClean="0"/>
                        <a:t>Late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dirty="0" smtClean="0"/>
                        <a:t>Bill submitted</a:t>
                      </a:r>
                      <a:r>
                        <a:rPr lang="en-IN" sz="1600" baseline="0" dirty="0" smtClean="0"/>
                        <a:t> after 10 days of bill period</a:t>
                      </a:r>
                      <a:endParaRPr lang="en-IN" sz="1600" dirty="0" smtClean="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810654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3625405" y="816358"/>
            <a:ext cx="8526157" cy="91845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Activities to be performed in Freezing of Package:</a:t>
            </a:r>
          </a:p>
          <a:p>
            <a:pPr marL="285750" indent="-285750">
              <a:buFont typeface="Arial" panose="020B0604020202020204" pitchFamily="34" charset="0"/>
              <a:buChar char="•"/>
            </a:pPr>
            <a:r>
              <a:rPr lang="en-US" sz="1600" dirty="0" smtClean="0">
                <a:solidFill>
                  <a:schemeClr val="tx1"/>
                </a:solidFill>
              </a:rPr>
              <a:t>Mapping the NIT to the package</a:t>
            </a:r>
          </a:p>
          <a:p>
            <a:pPr marL="285750" indent="-285750">
              <a:buFont typeface="Arial" panose="020B0604020202020204" pitchFamily="34" charset="0"/>
              <a:buChar char="•"/>
            </a:pPr>
            <a:r>
              <a:rPr lang="en-US" sz="1600" dirty="0" smtClean="0">
                <a:solidFill>
                  <a:schemeClr val="tx1"/>
                </a:solidFill>
              </a:rPr>
              <a:t>Verifying the data of the package</a:t>
            </a:r>
          </a:p>
        </p:txBody>
      </p:sp>
      <p:sp>
        <p:nvSpPr>
          <p:cNvPr id="97" name="Rectangle 96">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sp>
        <p:nvSpPr>
          <p:cNvPr id="99" name="Rectangle 98"/>
          <p:cNvSpPr/>
          <p:nvPr/>
        </p:nvSpPr>
        <p:spPr>
          <a:xfrm>
            <a:off x="3798103" y="3188199"/>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smtClean="0">
                <a:solidFill>
                  <a:schemeClr val="tx1"/>
                </a:solidFill>
              </a:rPr>
              <a:t>Process Initiation by PIU Staff (AE/AM/JE)</a:t>
            </a:r>
          </a:p>
          <a:p>
            <a:r>
              <a:rPr lang="en-US" sz="1600" b="1" dirty="0" smtClean="0">
                <a:solidFill>
                  <a:schemeClr val="tx1"/>
                </a:solidFill>
              </a:rPr>
              <a:t>Step1:</a:t>
            </a:r>
            <a:r>
              <a:rPr lang="en-US" sz="1600" dirty="0" smtClean="0">
                <a:solidFill>
                  <a:schemeClr val="tx1"/>
                </a:solidFill>
              </a:rPr>
              <a:t>  </a:t>
            </a:r>
            <a:r>
              <a:rPr lang="en-US" sz="1600" b="1" dirty="0" err="1" smtClean="0">
                <a:solidFill>
                  <a:schemeClr val="tx1"/>
                </a:solidFill>
                <a:latin typeface="Times New Roman" pitchFamily="18" charset="0"/>
                <a:cs typeface="Times New Roman" pitchFamily="18" charset="0"/>
              </a:rPr>
              <a:t>eMARG</a:t>
            </a:r>
            <a:r>
              <a:rPr lang="en-US" sz="1600" b="1" dirty="0" smtClean="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Login of </a:t>
            </a:r>
            <a:r>
              <a:rPr lang="en-US" sz="1600" b="1" dirty="0" smtClean="0">
                <a:solidFill>
                  <a:schemeClr val="tx1"/>
                </a:solidFill>
                <a:latin typeface="Times New Roman" pitchFamily="18" charset="0"/>
                <a:cs typeface="Times New Roman" pitchFamily="18" charset="0"/>
              </a:rPr>
              <a:t>AE/AM/JE----------&gt; Select “Services for Engineering Staff”</a:t>
            </a:r>
            <a:endParaRPr lang="en-US" sz="1600" dirty="0">
              <a:solidFill>
                <a:schemeClr val="tx1"/>
              </a:solidFill>
            </a:endParaRPr>
          </a:p>
        </p:txBody>
      </p:sp>
      <p:pic>
        <p:nvPicPr>
          <p:cNvPr id="102" name="Picture 101"/>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56041"/>
            <a:ext cx="402448" cy="413388"/>
          </a:xfrm>
          <a:prstGeom prst="rect">
            <a:avLst/>
          </a:prstGeom>
        </p:spPr>
      </p:pic>
      <p:sp>
        <p:nvSpPr>
          <p:cNvPr id="3" name="Rectangle 2"/>
          <p:cNvSpPr/>
          <p:nvPr/>
        </p:nvSpPr>
        <p:spPr>
          <a:xfrm>
            <a:off x="3990670" y="453455"/>
            <a:ext cx="8160892" cy="400110"/>
          </a:xfrm>
          <a:prstGeom prst="rect">
            <a:avLst/>
          </a:prstGeom>
        </p:spPr>
        <p:txBody>
          <a:bodyPr wrap="square">
            <a:spAutoFit/>
          </a:bodyPr>
          <a:lstStyle/>
          <a:p>
            <a:r>
              <a:rPr lang="en-US" sz="2000" b="1" dirty="0" smtClean="0"/>
              <a:t>What is Freezing of Package?</a:t>
            </a:r>
            <a:endParaRPr lang="en-IN" sz="2000" b="1" dirty="0"/>
          </a:p>
        </p:txBody>
      </p:sp>
      <p:sp>
        <p:nvSpPr>
          <p:cNvPr id="5" name="Rectangle 4"/>
          <p:cNvSpPr/>
          <p:nvPr/>
        </p:nvSpPr>
        <p:spPr>
          <a:xfrm>
            <a:off x="3743093" y="2164233"/>
            <a:ext cx="8453546" cy="584775"/>
          </a:xfrm>
          <a:prstGeom prst="rect">
            <a:avLst/>
          </a:prstGeom>
        </p:spPr>
        <p:txBody>
          <a:bodyPr wrap="square">
            <a:spAutoFit/>
          </a:bodyPr>
          <a:lstStyle/>
          <a:p>
            <a:pPr marL="285750" indent="-285750">
              <a:buFont typeface="Arial" panose="020B0604020202020204" pitchFamily="34" charset="0"/>
              <a:buChar char="•"/>
            </a:pPr>
            <a:r>
              <a:rPr lang="en-US" sz="1600" dirty="0"/>
              <a:t>Two Step Process in which the AE/AM/JE (PIU staff) initiates the process and is finally approved by PIU In charge (Executive Engineer) </a:t>
            </a:r>
          </a:p>
        </p:txBody>
      </p:sp>
      <p:pic>
        <p:nvPicPr>
          <p:cNvPr id="104" name="Picture 103"/>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750906" y="1924469"/>
            <a:ext cx="350473" cy="360000"/>
          </a:xfrm>
          <a:prstGeom prst="rect">
            <a:avLst/>
          </a:prstGeom>
        </p:spPr>
      </p:pic>
      <p:sp>
        <p:nvSpPr>
          <p:cNvPr id="105" name="Rectangle 104"/>
          <p:cNvSpPr/>
          <p:nvPr/>
        </p:nvSpPr>
        <p:spPr>
          <a:xfrm>
            <a:off x="4020404" y="1883176"/>
            <a:ext cx="8160892" cy="400110"/>
          </a:xfrm>
          <a:prstGeom prst="rect">
            <a:avLst/>
          </a:prstGeom>
        </p:spPr>
        <p:txBody>
          <a:bodyPr wrap="square">
            <a:spAutoFit/>
          </a:bodyPr>
          <a:lstStyle/>
          <a:p>
            <a:r>
              <a:rPr lang="en-US" sz="2000" b="1" dirty="0" smtClean="0"/>
              <a:t>Who will Freeze the Package?</a:t>
            </a:r>
            <a:endParaRPr lang="en-IN" sz="2000" b="1" dirty="0"/>
          </a:p>
        </p:txBody>
      </p:sp>
      <p:pic>
        <p:nvPicPr>
          <p:cNvPr id="106" name="Picture 105"/>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810230" y="2789852"/>
            <a:ext cx="350473" cy="360000"/>
          </a:xfrm>
          <a:prstGeom prst="rect">
            <a:avLst/>
          </a:prstGeom>
        </p:spPr>
      </p:pic>
      <p:sp>
        <p:nvSpPr>
          <p:cNvPr id="107" name="Rectangle 106"/>
          <p:cNvSpPr/>
          <p:nvPr/>
        </p:nvSpPr>
        <p:spPr>
          <a:xfrm>
            <a:off x="4101379" y="2800250"/>
            <a:ext cx="8160892" cy="400110"/>
          </a:xfrm>
          <a:prstGeom prst="rect">
            <a:avLst/>
          </a:prstGeom>
        </p:spPr>
        <p:txBody>
          <a:bodyPr wrap="square">
            <a:spAutoFit/>
          </a:bodyPr>
          <a:lstStyle/>
          <a:p>
            <a:r>
              <a:rPr lang="en-US" sz="2000" b="1" dirty="0" smtClean="0"/>
              <a:t>How to Freeze the Package?</a:t>
            </a:r>
            <a:endParaRPr lang="en-IN" sz="2000" b="1" dirty="0"/>
          </a:p>
        </p:txBody>
      </p:sp>
      <p:pic>
        <p:nvPicPr>
          <p:cNvPr id="6" name="Picture 5"/>
          <p:cNvPicPr>
            <a:picLocks noChangeAspect="1"/>
          </p:cNvPicPr>
          <p:nvPr/>
        </p:nvPicPr>
        <p:blipFill>
          <a:blip r:embed="rId3"/>
          <a:stretch>
            <a:fillRect/>
          </a:stretch>
        </p:blipFill>
        <p:spPr>
          <a:xfrm>
            <a:off x="3665946" y="3725515"/>
            <a:ext cx="8515350" cy="2876550"/>
          </a:xfrm>
          <a:prstGeom prst="rect">
            <a:avLst/>
          </a:prstGeom>
        </p:spPr>
      </p:pic>
      <p:sp>
        <p:nvSpPr>
          <p:cNvPr id="108" name="Rectangle 107"/>
          <p:cNvSpPr/>
          <p:nvPr/>
        </p:nvSpPr>
        <p:spPr>
          <a:xfrm>
            <a:off x="3665946" y="4960555"/>
            <a:ext cx="2258336" cy="36609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7374017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6" y="463234"/>
            <a:ext cx="12183450" cy="599083"/>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6000" b="1" dirty="0" smtClean="0">
                <a:solidFill>
                  <a:srgbClr val="FF0000"/>
                </a:solidFill>
              </a:rPr>
              <a:t>VERY IMPORTANT</a:t>
            </a:r>
            <a:endParaRPr lang="en-IN" sz="6000" b="1" dirty="0">
              <a:solidFill>
                <a:srgbClr val="FF0000"/>
              </a:solidFill>
            </a:endParaRPr>
          </a:p>
        </p:txBody>
      </p:sp>
      <p:sp>
        <p:nvSpPr>
          <p:cNvPr id="8" name="Rectangle 7">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PROCESSING OF DELAYED BILLS BY PIU IN-CHARGE</a:t>
            </a:r>
            <a:endParaRPr lang="en-US" sz="2000" b="1" dirty="0">
              <a:solidFill>
                <a:prstClr val="white"/>
              </a:solidFill>
            </a:endParaRPr>
          </a:p>
        </p:txBody>
      </p:sp>
      <p:pic>
        <p:nvPicPr>
          <p:cNvPr id="2" name="Picture 1"/>
          <p:cNvPicPr>
            <a:picLocks noChangeAspect="1"/>
          </p:cNvPicPr>
          <p:nvPr/>
        </p:nvPicPr>
        <p:blipFill rotWithShape="1">
          <a:blip r:embed="rId2"/>
          <a:srcRect b="17978"/>
          <a:stretch/>
        </p:blipFill>
        <p:spPr>
          <a:xfrm>
            <a:off x="0" y="2224552"/>
            <a:ext cx="12192000" cy="4606553"/>
          </a:xfrm>
          <a:prstGeom prst="rect">
            <a:avLst/>
          </a:prstGeom>
        </p:spPr>
      </p:pic>
      <p:sp>
        <p:nvSpPr>
          <p:cNvPr id="10" name="Rectangle 9"/>
          <p:cNvSpPr/>
          <p:nvPr/>
        </p:nvSpPr>
        <p:spPr>
          <a:xfrm>
            <a:off x="-556" y="1175925"/>
            <a:ext cx="12183450" cy="927603"/>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2400" b="1" dirty="0" smtClean="0">
                <a:solidFill>
                  <a:srgbClr val="FF0000"/>
                </a:solidFill>
              </a:rPr>
              <a:t>The Approved amount for all the delayed bills are made “0” automatically by the system, so if you click on “Forward to AO” button then zero amount bill will be sent to AO for voucher preparation</a:t>
            </a:r>
            <a:endParaRPr lang="en-IN" sz="2400" b="1" dirty="0">
              <a:solidFill>
                <a:srgbClr val="FF0000"/>
              </a:solidFill>
            </a:endParaRPr>
          </a:p>
        </p:txBody>
      </p:sp>
      <p:sp>
        <p:nvSpPr>
          <p:cNvPr id="14" name="Rectangle 13"/>
          <p:cNvSpPr/>
          <p:nvPr/>
        </p:nvSpPr>
        <p:spPr>
          <a:xfrm>
            <a:off x="8323728" y="2725640"/>
            <a:ext cx="954743" cy="4132360"/>
          </a:xfrm>
          <a:prstGeom prst="rect">
            <a:avLst/>
          </a:prstGeom>
          <a:noFill/>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83498875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6" y="463234"/>
            <a:ext cx="12183450" cy="599083"/>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6000" b="1" dirty="0" smtClean="0">
                <a:solidFill>
                  <a:srgbClr val="FF0000"/>
                </a:solidFill>
              </a:rPr>
              <a:t>VERY IMPORTANT</a:t>
            </a:r>
            <a:endParaRPr lang="en-IN" sz="6000" b="1" dirty="0">
              <a:solidFill>
                <a:srgbClr val="FF0000"/>
              </a:solidFill>
            </a:endParaRPr>
          </a:p>
        </p:txBody>
      </p:sp>
      <p:sp>
        <p:nvSpPr>
          <p:cNvPr id="8" name="Rectangle 7">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PROCESSING OF DELAYED BILLS BY PIU IN-CHARGE</a:t>
            </a:r>
            <a:endParaRPr lang="en-US" sz="2000" b="1" dirty="0">
              <a:solidFill>
                <a:prstClr val="white"/>
              </a:solidFill>
            </a:endParaRPr>
          </a:p>
        </p:txBody>
      </p:sp>
      <p:pic>
        <p:nvPicPr>
          <p:cNvPr id="2" name="Picture 1"/>
          <p:cNvPicPr>
            <a:picLocks noChangeAspect="1"/>
          </p:cNvPicPr>
          <p:nvPr/>
        </p:nvPicPr>
        <p:blipFill rotWithShape="1">
          <a:blip r:embed="rId2"/>
          <a:srcRect b="17978"/>
          <a:stretch/>
        </p:blipFill>
        <p:spPr>
          <a:xfrm>
            <a:off x="0" y="2224552"/>
            <a:ext cx="12192000" cy="4606553"/>
          </a:xfrm>
          <a:prstGeom prst="rect">
            <a:avLst/>
          </a:prstGeom>
        </p:spPr>
      </p:pic>
      <p:sp>
        <p:nvSpPr>
          <p:cNvPr id="10" name="Rectangle 9"/>
          <p:cNvSpPr/>
          <p:nvPr/>
        </p:nvSpPr>
        <p:spPr>
          <a:xfrm>
            <a:off x="-556" y="1175925"/>
            <a:ext cx="12183450" cy="927603"/>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sz="2800" b="1" dirty="0" smtClean="0">
                <a:solidFill>
                  <a:srgbClr val="FF0000"/>
                </a:solidFill>
              </a:rPr>
              <a:t>To make the approved amount as non zero, click on the check box</a:t>
            </a:r>
            <a:endParaRPr lang="en-IN" sz="2800" b="1" dirty="0">
              <a:solidFill>
                <a:srgbClr val="FF0000"/>
              </a:solidFill>
            </a:endParaRPr>
          </a:p>
        </p:txBody>
      </p:sp>
      <p:sp>
        <p:nvSpPr>
          <p:cNvPr id="14" name="Rectangle 13"/>
          <p:cNvSpPr/>
          <p:nvPr/>
        </p:nvSpPr>
        <p:spPr>
          <a:xfrm>
            <a:off x="9182526" y="2827325"/>
            <a:ext cx="954743" cy="1448840"/>
          </a:xfrm>
          <a:prstGeom prst="rect">
            <a:avLst/>
          </a:prstGeom>
          <a:noFill/>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7" name="Oval 6"/>
          <p:cNvSpPr/>
          <p:nvPr/>
        </p:nvSpPr>
        <p:spPr>
          <a:xfrm>
            <a:off x="9623898" y="3989560"/>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3197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PROCESSING OF DELAYED BILLS BY PIU IN-CHARGE</a:t>
            </a:r>
            <a:endParaRPr lang="en-US" sz="2000" b="1" dirty="0">
              <a:solidFill>
                <a:prstClr val="white"/>
              </a:solidFill>
            </a:endParaRPr>
          </a:p>
        </p:txBody>
      </p:sp>
      <p:sp>
        <p:nvSpPr>
          <p:cNvPr id="10" name="Rectangle 9"/>
          <p:cNvSpPr/>
          <p:nvPr/>
        </p:nvSpPr>
        <p:spPr>
          <a:xfrm>
            <a:off x="8550" y="467346"/>
            <a:ext cx="12183450" cy="51429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solidFill>
                  <a:schemeClr val="tx1"/>
                </a:solidFill>
              </a:rPr>
              <a:t>Click on “OK” if the payment is to be made for the delayed bill</a:t>
            </a:r>
            <a:endParaRPr lang="en-IN" b="1" dirty="0">
              <a:solidFill>
                <a:schemeClr val="tx1"/>
              </a:solidFill>
            </a:endParaRPr>
          </a:p>
        </p:txBody>
      </p:sp>
      <p:pic>
        <p:nvPicPr>
          <p:cNvPr id="3" name="Picture 2"/>
          <p:cNvPicPr>
            <a:picLocks noChangeAspect="1"/>
          </p:cNvPicPr>
          <p:nvPr/>
        </p:nvPicPr>
        <p:blipFill>
          <a:blip r:embed="rId2"/>
          <a:stretch>
            <a:fillRect/>
          </a:stretch>
        </p:blipFill>
        <p:spPr>
          <a:xfrm>
            <a:off x="8550" y="1196789"/>
            <a:ext cx="12192000" cy="3977021"/>
          </a:xfrm>
          <a:prstGeom prst="rect">
            <a:avLst/>
          </a:prstGeom>
        </p:spPr>
      </p:pic>
      <p:sp>
        <p:nvSpPr>
          <p:cNvPr id="11" name="Rectangle 10"/>
          <p:cNvSpPr/>
          <p:nvPr/>
        </p:nvSpPr>
        <p:spPr>
          <a:xfrm>
            <a:off x="6642847" y="2339788"/>
            <a:ext cx="793377" cy="430306"/>
          </a:xfrm>
          <a:prstGeom prst="rect">
            <a:avLst/>
          </a:prstGeom>
          <a:noFill/>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01212235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PROCESSING OF DELAYED BILLS BY PIU IN-CHARGE</a:t>
            </a:r>
            <a:endParaRPr lang="en-US" sz="2000" b="1" dirty="0">
              <a:solidFill>
                <a:prstClr val="white"/>
              </a:solidFill>
            </a:endParaRPr>
          </a:p>
        </p:txBody>
      </p:sp>
      <p:sp>
        <p:nvSpPr>
          <p:cNvPr id="10" name="Rectangle 9"/>
          <p:cNvSpPr/>
          <p:nvPr/>
        </p:nvSpPr>
        <p:spPr>
          <a:xfrm>
            <a:off x="8550" y="467346"/>
            <a:ext cx="12183450" cy="51429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solidFill>
                  <a:schemeClr val="tx1"/>
                </a:solidFill>
              </a:rPr>
              <a:t>Click on        to upload certificate for justifying the payment</a:t>
            </a:r>
            <a:endParaRPr lang="en-IN" b="1" dirty="0">
              <a:solidFill>
                <a:schemeClr val="tx1"/>
              </a:solidFill>
            </a:endParaRPr>
          </a:p>
        </p:txBody>
      </p:sp>
      <p:pic>
        <p:nvPicPr>
          <p:cNvPr id="2" name="Picture 1"/>
          <p:cNvPicPr>
            <a:picLocks noChangeAspect="1"/>
          </p:cNvPicPr>
          <p:nvPr/>
        </p:nvPicPr>
        <p:blipFill>
          <a:blip r:embed="rId2"/>
          <a:stretch>
            <a:fillRect/>
          </a:stretch>
        </p:blipFill>
        <p:spPr>
          <a:xfrm>
            <a:off x="-9106" y="1021978"/>
            <a:ext cx="12192000" cy="4073407"/>
          </a:xfrm>
          <a:prstGeom prst="rect">
            <a:avLst/>
          </a:prstGeom>
        </p:spPr>
      </p:pic>
      <p:pic>
        <p:nvPicPr>
          <p:cNvPr id="4" name="Picture 3"/>
          <p:cNvPicPr>
            <a:picLocks noChangeAspect="1"/>
          </p:cNvPicPr>
          <p:nvPr/>
        </p:nvPicPr>
        <p:blipFill>
          <a:blip r:embed="rId3"/>
          <a:stretch>
            <a:fillRect/>
          </a:stretch>
        </p:blipFill>
        <p:spPr>
          <a:xfrm>
            <a:off x="869296" y="587470"/>
            <a:ext cx="314325" cy="276225"/>
          </a:xfrm>
          <a:prstGeom prst="rect">
            <a:avLst/>
          </a:prstGeom>
        </p:spPr>
      </p:pic>
      <p:sp>
        <p:nvSpPr>
          <p:cNvPr id="9" name="Rectangle 8"/>
          <p:cNvSpPr/>
          <p:nvPr/>
        </p:nvSpPr>
        <p:spPr>
          <a:xfrm>
            <a:off x="10139082" y="2628375"/>
            <a:ext cx="793377" cy="430306"/>
          </a:xfrm>
          <a:prstGeom prst="rect">
            <a:avLst/>
          </a:prstGeom>
          <a:noFill/>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4061016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PROCESSING OF DELAYED BILLS BY PIU IN-CHARGE</a:t>
            </a:r>
            <a:endParaRPr lang="en-US" sz="2000" b="1" dirty="0">
              <a:solidFill>
                <a:prstClr val="white"/>
              </a:solidFill>
            </a:endParaRPr>
          </a:p>
        </p:txBody>
      </p:sp>
      <p:sp>
        <p:nvSpPr>
          <p:cNvPr id="10" name="Rectangle 9"/>
          <p:cNvSpPr/>
          <p:nvPr/>
        </p:nvSpPr>
        <p:spPr>
          <a:xfrm>
            <a:off x="8550" y="467346"/>
            <a:ext cx="12183450" cy="51429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solidFill>
                  <a:schemeClr val="tx1"/>
                </a:solidFill>
              </a:rPr>
              <a:t>Write the reason for making payment to contractor even if the bill was submitted late by the contractor and click on generate</a:t>
            </a:r>
            <a:endParaRPr lang="en-IN" b="1" dirty="0">
              <a:solidFill>
                <a:schemeClr val="tx1"/>
              </a:solidFill>
            </a:endParaRPr>
          </a:p>
        </p:txBody>
      </p:sp>
      <p:pic>
        <p:nvPicPr>
          <p:cNvPr id="3" name="Picture 2"/>
          <p:cNvPicPr>
            <a:picLocks noChangeAspect="1"/>
          </p:cNvPicPr>
          <p:nvPr/>
        </p:nvPicPr>
        <p:blipFill>
          <a:blip r:embed="rId2"/>
          <a:stretch>
            <a:fillRect/>
          </a:stretch>
        </p:blipFill>
        <p:spPr>
          <a:xfrm>
            <a:off x="1662322" y="981636"/>
            <a:ext cx="8858250" cy="5353050"/>
          </a:xfrm>
          <a:prstGeom prst="rect">
            <a:avLst/>
          </a:prstGeom>
        </p:spPr>
      </p:pic>
      <p:sp>
        <p:nvSpPr>
          <p:cNvPr id="7" name="Rectangle 6"/>
          <p:cNvSpPr/>
          <p:nvPr/>
        </p:nvSpPr>
        <p:spPr>
          <a:xfrm>
            <a:off x="5042646" y="5796804"/>
            <a:ext cx="1062319" cy="430306"/>
          </a:xfrm>
          <a:prstGeom prst="rect">
            <a:avLst/>
          </a:prstGeom>
          <a:noFill/>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94147647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PROCESSING OF DELAYED BILLS BY PIU IN-CHARGE</a:t>
            </a:r>
            <a:endParaRPr lang="en-US" sz="2000" b="1" dirty="0">
              <a:solidFill>
                <a:prstClr val="white"/>
              </a:solidFill>
            </a:endParaRPr>
          </a:p>
        </p:txBody>
      </p:sp>
      <p:sp>
        <p:nvSpPr>
          <p:cNvPr id="10" name="Rectangle 9"/>
          <p:cNvSpPr/>
          <p:nvPr/>
        </p:nvSpPr>
        <p:spPr>
          <a:xfrm>
            <a:off x="8550" y="467346"/>
            <a:ext cx="12183450" cy="51429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solidFill>
                  <a:schemeClr val="tx1"/>
                </a:solidFill>
              </a:rPr>
              <a:t>“Forward to AO” button will be enabled once certificate is uploaded successfully</a:t>
            </a:r>
            <a:endParaRPr lang="en-IN" b="1" dirty="0">
              <a:solidFill>
                <a:schemeClr val="tx1"/>
              </a:solidFill>
            </a:endParaRPr>
          </a:p>
        </p:txBody>
      </p:sp>
      <p:pic>
        <p:nvPicPr>
          <p:cNvPr id="2" name="Picture 1"/>
          <p:cNvPicPr>
            <a:picLocks noChangeAspect="1"/>
          </p:cNvPicPr>
          <p:nvPr/>
        </p:nvPicPr>
        <p:blipFill>
          <a:blip r:embed="rId2"/>
          <a:stretch>
            <a:fillRect/>
          </a:stretch>
        </p:blipFill>
        <p:spPr>
          <a:xfrm>
            <a:off x="623400" y="1183342"/>
            <a:ext cx="10953750" cy="5553075"/>
          </a:xfrm>
          <a:prstGeom prst="rect">
            <a:avLst/>
          </a:prstGeom>
        </p:spPr>
      </p:pic>
    </p:spTree>
    <p:extLst>
      <p:ext uri="{BB962C8B-B14F-4D97-AF65-F5344CB8AC3E}">
        <p14:creationId xmlns:p14="http://schemas.microsoft.com/office/powerpoint/2010/main" val="310224313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BILL PROCESSING</a:t>
            </a:r>
            <a:endParaRPr lang="en-US" sz="2000" b="1" dirty="0">
              <a:solidFill>
                <a:prstClr val="white"/>
              </a:solidFill>
            </a:endParaRPr>
          </a:p>
        </p:txBody>
      </p:sp>
      <p:sp>
        <p:nvSpPr>
          <p:cNvPr id="36" name="TextBox 35"/>
          <p:cNvSpPr txBox="1"/>
          <p:nvPr/>
        </p:nvSpPr>
        <p:spPr>
          <a:xfrm>
            <a:off x="3649624" y="443388"/>
            <a:ext cx="8533270" cy="461665"/>
          </a:xfrm>
          <a:prstGeom prst="rect">
            <a:avLst/>
          </a:prstGeom>
          <a:noFill/>
        </p:spPr>
        <p:txBody>
          <a:bodyPr wrap="square" rtlCol="0">
            <a:spAutoFit/>
          </a:bodyPr>
          <a:lstStyle/>
          <a:p>
            <a:r>
              <a:rPr lang="en-IN" sz="2400" b="1" dirty="0" smtClean="0"/>
              <a:t>Case-3: Bills prior to 1.04.2020 (shown in      colour) </a:t>
            </a:r>
          </a:p>
        </p:txBody>
      </p:sp>
      <p:grpSp>
        <p:nvGrpSpPr>
          <p:cNvPr id="42" name="Group 41"/>
          <p:cNvGrpSpPr/>
          <p:nvPr/>
        </p:nvGrpSpPr>
        <p:grpSpPr>
          <a:xfrm>
            <a:off x="0" y="0"/>
            <a:ext cx="3554569" cy="6858000"/>
            <a:chOff x="0" y="0"/>
            <a:chExt cx="3554569" cy="6858000"/>
          </a:xfrm>
        </p:grpSpPr>
        <p:sp>
          <p:nvSpPr>
            <p:cNvPr id="44" name="Rounded Rectangle 4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5" name="Rounded Rectangle 4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6" name="Rounded Rectangle 4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7" name="Rounded Rectangle 4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8" name="Rounded Rectangle 4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9" name="Rounded Rectangle 4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0" name="Rounded Rectangle 4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1" name="Rounded Rectangle 5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2" name="Rounded Rectangle 51"/>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53" name="Rounded Rectangle 52"/>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54" name="Rounded Rectangle 53"/>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55" name="Rounded Rectangle 5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6" name="Rounded Rectangle 5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7" name="Rounded Rectangle 5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Elbow Connector 67"/>
            <p:cNvCxnSpPr>
              <a:stCxn id="4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53" idx="2"/>
              <a:endCxn id="5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50" idx="2"/>
              <a:endCxn id="5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Connector 7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3" name="Elbow Connector 7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9" name="Picture 38"/>
          <p:cNvPicPr>
            <a:picLocks noChangeAspect="1"/>
          </p:cNvPicPr>
          <p:nvPr/>
        </p:nvPicPr>
        <p:blipFill>
          <a:blip r:embed="rId2"/>
          <a:stretch>
            <a:fillRect/>
          </a:stretch>
        </p:blipFill>
        <p:spPr>
          <a:xfrm>
            <a:off x="8932764" y="579625"/>
            <a:ext cx="323850" cy="200025"/>
          </a:xfrm>
          <a:prstGeom prst="rect">
            <a:avLst/>
          </a:prstGeom>
        </p:spPr>
      </p:pic>
      <p:sp>
        <p:nvSpPr>
          <p:cNvPr id="74" name="Rectangle 73"/>
          <p:cNvSpPr/>
          <p:nvPr/>
        </p:nvSpPr>
        <p:spPr>
          <a:xfrm>
            <a:off x="3670843" y="1004053"/>
            <a:ext cx="8350827" cy="4093428"/>
          </a:xfrm>
          <a:prstGeom prst="rect">
            <a:avLst/>
          </a:prstGeom>
        </p:spPr>
        <p:txBody>
          <a:bodyPr wrap="square">
            <a:spAutoFit/>
          </a:bodyPr>
          <a:lstStyle/>
          <a:p>
            <a:pPr marL="342900" indent="-342900">
              <a:buFont typeface="Arial" panose="020B0604020202020204" pitchFamily="34" charset="0"/>
              <a:buChar char="•"/>
            </a:pPr>
            <a:r>
              <a:rPr lang="en-IN" sz="2000" b="1" dirty="0" smtClean="0"/>
              <a:t>All those bills prior to 1.04.2020 and that were submitted late by the contractor as per the new definition of delayed bills are now available in the PIU In-charge login</a:t>
            </a:r>
          </a:p>
          <a:p>
            <a:endParaRPr lang="en-IN" sz="2000" b="1" dirty="0" smtClean="0"/>
          </a:p>
          <a:p>
            <a:pPr marL="342900" indent="-342900">
              <a:buFont typeface="Arial" panose="020B0604020202020204" pitchFamily="34" charset="0"/>
              <a:buChar char="•"/>
            </a:pPr>
            <a:r>
              <a:rPr lang="en-IN" sz="2000" b="1" dirty="0" smtClean="0"/>
              <a:t>The approved amount of these bills has already been made zero by the system</a:t>
            </a:r>
          </a:p>
          <a:p>
            <a:endParaRPr lang="en-IN" sz="2000" b="1" dirty="0" smtClean="0"/>
          </a:p>
          <a:p>
            <a:pPr marL="342900" indent="-342900">
              <a:buFont typeface="Arial" panose="020B0604020202020204" pitchFamily="34" charset="0"/>
              <a:buChar char="•"/>
            </a:pPr>
            <a:r>
              <a:rPr lang="en-IN" sz="2000" b="1" dirty="0" smtClean="0"/>
              <a:t>If the PIU In-charge does not want to make payment on these bills then he can directly send the bills to AO with approved bill amount as zero</a:t>
            </a:r>
          </a:p>
          <a:p>
            <a:endParaRPr lang="en-IN" sz="2000" b="1" dirty="0" smtClean="0"/>
          </a:p>
          <a:p>
            <a:pPr marL="342900" indent="-342900">
              <a:buFont typeface="Arial" panose="020B0604020202020204" pitchFamily="34" charset="0"/>
              <a:buChar char="•"/>
            </a:pPr>
            <a:r>
              <a:rPr lang="en-IN" sz="2000" b="1" dirty="0" smtClean="0"/>
              <a:t>If the PIU In-charge has to make payment on these bills then first he has to upload a certificate and then forward the bills to </a:t>
            </a:r>
            <a:r>
              <a:rPr lang="en-IN" sz="2000" b="1" dirty="0" err="1" smtClean="0"/>
              <a:t>EinC</a:t>
            </a:r>
            <a:r>
              <a:rPr lang="en-IN" sz="2000" b="1" dirty="0" smtClean="0"/>
              <a:t> login for approval</a:t>
            </a:r>
          </a:p>
          <a:p>
            <a:pPr marL="342900" indent="-342900">
              <a:buFont typeface="Arial" panose="020B0604020202020204" pitchFamily="34" charset="0"/>
              <a:buChar char="•"/>
            </a:pPr>
            <a:endParaRPr lang="en-IN" sz="2000" dirty="0" smtClean="0"/>
          </a:p>
        </p:txBody>
      </p:sp>
    </p:spTree>
    <p:extLst>
      <p:ext uri="{BB962C8B-B14F-4D97-AF65-F5344CB8AC3E}">
        <p14:creationId xmlns:p14="http://schemas.microsoft.com/office/powerpoint/2010/main" val="257082054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3649" y="77956"/>
            <a:ext cx="12205649" cy="461665"/>
          </a:xfrm>
          <a:prstGeom prst="rect">
            <a:avLst/>
          </a:prstGeom>
          <a:noFill/>
        </p:spPr>
        <p:txBody>
          <a:bodyPr wrap="square" rtlCol="0">
            <a:spAutoFit/>
          </a:bodyPr>
          <a:lstStyle/>
          <a:p>
            <a:pPr algn="ctr"/>
            <a:r>
              <a:rPr lang="en-IN" sz="2400" b="1" dirty="0" smtClean="0">
                <a:latin typeface="Arial" panose="020B0604020202020204" pitchFamily="34" charset="0"/>
                <a:cs typeface="Arial" panose="020B0604020202020204" pitchFamily="34" charset="0"/>
              </a:rPr>
              <a:t>Bills Prior to 1.04.2020</a:t>
            </a:r>
            <a:endParaRPr lang="en-IN" sz="2400" b="1" dirty="0">
              <a:latin typeface="Arial" panose="020B0604020202020204" pitchFamily="34" charset="0"/>
              <a:cs typeface="Arial" panose="020B0604020202020204" pitchFamily="34" charset="0"/>
            </a:endParaRPr>
          </a:p>
        </p:txBody>
      </p:sp>
      <p:grpSp>
        <p:nvGrpSpPr>
          <p:cNvPr id="4" name="Group 3"/>
          <p:cNvGrpSpPr/>
          <p:nvPr/>
        </p:nvGrpSpPr>
        <p:grpSpPr>
          <a:xfrm>
            <a:off x="304800" y="1409585"/>
            <a:ext cx="11582400" cy="5009420"/>
            <a:chOff x="304800" y="481742"/>
            <a:chExt cx="11582400" cy="5009420"/>
          </a:xfrm>
        </p:grpSpPr>
        <p:pic>
          <p:nvPicPr>
            <p:cNvPr id="2" name="Picture 1"/>
            <p:cNvPicPr>
              <a:picLocks noChangeAspect="1"/>
            </p:cNvPicPr>
            <p:nvPr/>
          </p:nvPicPr>
          <p:blipFill>
            <a:blip r:embed="rId2"/>
            <a:stretch>
              <a:fillRect/>
            </a:stretch>
          </p:blipFill>
          <p:spPr>
            <a:xfrm>
              <a:off x="304800" y="1366837"/>
              <a:ext cx="11582400" cy="4124325"/>
            </a:xfrm>
            <a:prstGeom prst="rect">
              <a:avLst/>
            </a:prstGeom>
          </p:spPr>
        </p:pic>
        <p:pic>
          <p:nvPicPr>
            <p:cNvPr id="3" name="Picture 2"/>
            <p:cNvPicPr>
              <a:picLocks noChangeAspect="1"/>
            </p:cNvPicPr>
            <p:nvPr/>
          </p:nvPicPr>
          <p:blipFill>
            <a:blip r:embed="rId3"/>
            <a:stretch>
              <a:fillRect/>
            </a:stretch>
          </p:blipFill>
          <p:spPr>
            <a:xfrm>
              <a:off x="304800" y="481742"/>
              <a:ext cx="11553825" cy="942975"/>
            </a:xfrm>
            <a:prstGeom prst="rect">
              <a:avLst/>
            </a:prstGeom>
          </p:spPr>
        </p:pic>
      </p:grpSp>
      <p:sp>
        <p:nvSpPr>
          <p:cNvPr id="7" name="Rectangle 6"/>
          <p:cNvSpPr/>
          <p:nvPr/>
        </p:nvSpPr>
        <p:spPr>
          <a:xfrm>
            <a:off x="8550" y="561475"/>
            <a:ext cx="12183450" cy="51429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panose="020B0604020202020204" pitchFamily="34" charset="0"/>
              <a:buChar char="•"/>
            </a:pPr>
            <a:r>
              <a:rPr lang="en-IN" b="1" dirty="0" smtClean="0">
                <a:solidFill>
                  <a:schemeClr val="tx1"/>
                </a:solidFill>
              </a:rPr>
              <a:t>Bills Prior to 1.04.2020 are shown in        colour</a:t>
            </a:r>
          </a:p>
          <a:p>
            <a:pPr marL="285750" indent="-285750">
              <a:buFont typeface="Arial" panose="020B0604020202020204" pitchFamily="34" charset="0"/>
              <a:buChar char="•"/>
            </a:pPr>
            <a:r>
              <a:rPr lang="en-IN" b="1" dirty="0" smtClean="0">
                <a:solidFill>
                  <a:schemeClr val="tx1"/>
                </a:solidFill>
              </a:rPr>
              <a:t>PIU In-charge can directly Forward it to AO if no payment is to be made on these bills</a:t>
            </a:r>
            <a:endParaRPr lang="en-IN" b="1" dirty="0">
              <a:solidFill>
                <a:schemeClr val="tx1"/>
              </a:solidFill>
            </a:endParaRPr>
          </a:p>
        </p:txBody>
      </p:sp>
      <p:pic>
        <p:nvPicPr>
          <p:cNvPr id="5" name="Picture 4"/>
          <p:cNvPicPr>
            <a:picLocks noChangeAspect="1"/>
          </p:cNvPicPr>
          <p:nvPr/>
        </p:nvPicPr>
        <p:blipFill>
          <a:blip r:embed="rId4"/>
          <a:stretch>
            <a:fillRect/>
          </a:stretch>
        </p:blipFill>
        <p:spPr>
          <a:xfrm>
            <a:off x="3863228" y="606518"/>
            <a:ext cx="323850" cy="200025"/>
          </a:xfrm>
          <a:prstGeom prst="rect">
            <a:avLst/>
          </a:prstGeom>
        </p:spPr>
      </p:pic>
      <p:sp>
        <p:nvSpPr>
          <p:cNvPr id="10" name="Rectangle 9"/>
          <p:cNvSpPr/>
          <p:nvPr/>
        </p:nvSpPr>
        <p:spPr>
          <a:xfrm>
            <a:off x="10839168" y="2352560"/>
            <a:ext cx="1062319" cy="430306"/>
          </a:xfrm>
          <a:prstGeom prst="rect">
            <a:avLst/>
          </a:prstGeom>
          <a:noFill/>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18449766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3649" y="77956"/>
            <a:ext cx="12205649" cy="461665"/>
          </a:xfrm>
          <a:prstGeom prst="rect">
            <a:avLst/>
          </a:prstGeom>
          <a:noFill/>
        </p:spPr>
        <p:txBody>
          <a:bodyPr wrap="square" rtlCol="0">
            <a:spAutoFit/>
          </a:bodyPr>
          <a:lstStyle/>
          <a:p>
            <a:pPr algn="ctr"/>
            <a:r>
              <a:rPr lang="en-IN" sz="2400" b="1" dirty="0" smtClean="0">
                <a:latin typeface="Arial" panose="020B0604020202020204" pitchFamily="34" charset="0"/>
                <a:cs typeface="Arial" panose="020B0604020202020204" pitchFamily="34" charset="0"/>
              </a:rPr>
              <a:t>Bills Prior to 1.04.2020</a:t>
            </a:r>
            <a:endParaRPr lang="en-IN" sz="2400" b="1" dirty="0">
              <a:latin typeface="Arial" panose="020B0604020202020204" pitchFamily="34" charset="0"/>
              <a:cs typeface="Arial" panose="020B0604020202020204" pitchFamily="34" charset="0"/>
            </a:endParaRPr>
          </a:p>
        </p:txBody>
      </p:sp>
      <p:grpSp>
        <p:nvGrpSpPr>
          <p:cNvPr id="4" name="Group 3"/>
          <p:cNvGrpSpPr/>
          <p:nvPr/>
        </p:nvGrpSpPr>
        <p:grpSpPr>
          <a:xfrm>
            <a:off x="304800" y="1409585"/>
            <a:ext cx="11582400" cy="5009420"/>
            <a:chOff x="304800" y="481742"/>
            <a:chExt cx="11582400" cy="5009420"/>
          </a:xfrm>
        </p:grpSpPr>
        <p:pic>
          <p:nvPicPr>
            <p:cNvPr id="2" name="Picture 1"/>
            <p:cNvPicPr>
              <a:picLocks noChangeAspect="1"/>
            </p:cNvPicPr>
            <p:nvPr/>
          </p:nvPicPr>
          <p:blipFill>
            <a:blip r:embed="rId2"/>
            <a:stretch>
              <a:fillRect/>
            </a:stretch>
          </p:blipFill>
          <p:spPr>
            <a:xfrm>
              <a:off x="304800" y="1366837"/>
              <a:ext cx="11582400" cy="4124325"/>
            </a:xfrm>
            <a:prstGeom prst="rect">
              <a:avLst/>
            </a:prstGeom>
          </p:spPr>
        </p:pic>
        <p:pic>
          <p:nvPicPr>
            <p:cNvPr id="3" name="Picture 2"/>
            <p:cNvPicPr>
              <a:picLocks noChangeAspect="1"/>
            </p:cNvPicPr>
            <p:nvPr/>
          </p:nvPicPr>
          <p:blipFill>
            <a:blip r:embed="rId3"/>
            <a:stretch>
              <a:fillRect/>
            </a:stretch>
          </p:blipFill>
          <p:spPr>
            <a:xfrm>
              <a:off x="304800" y="481742"/>
              <a:ext cx="11553825" cy="942975"/>
            </a:xfrm>
            <a:prstGeom prst="rect">
              <a:avLst/>
            </a:prstGeom>
          </p:spPr>
        </p:pic>
      </p:grpSp>
      <p:sp>
        <p:nvSpPr>
          <p:cNvPr id="7" name="Rectangle 6"/>
          <p:cNvSpPr/>
          <p:nvPr/>
        </p:nvSpPr>
        <p:spPr>
          <a:xfrm>
            <a:off x="8550" y="561475"/>
            <a:ext cx="12183450" cy="51429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solidFill>
                  <a:schemeClr val="tx1"/>
                </a:solidFill>
              </a:rPr>
              <a:t>If payment is to be made on these bills then click on </a:t>
            </a:r>
            <a:r>
              <a:rPr lang="en-IN" b="1" dirty="0" err="1" smtClean="0">
                <a:solidFill>
                  <a:schemeClr val="tx1"/>
                </a:solidFill>
              </a:rPr>
              <a:t>tickbox</a:t>
            </a:r>
            <a:endParaRPr lang="en-IN" b="1" dirty="0">
              <a:solidFill>
                <a:schemeClr val="tx1"/>
              </a:solidFill>
            </a:endParaRPr>
          </a:p>
        </p:txBody>
      </p:sp>
      <p:sp>
        <p:nvSpPr>
          <p:cNvPr id="9" name="Oval 8"/>
          <p:cNvSpPr/>
          <p:nvPr/>
        </p:nvSpPr>
        <p:spPr>
          <a:xfrm>
            <a:off x="9623898" y="2537283"/>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11" name="Rectangle 10"/>
          <p:cNvSpPr/>
          <p:nvPr/>
        </p:nvSpPr>
        <p:spPr>
          <a:xfrm>
            <a:off x="9164738" y="2322130"/>
            <a:ext cx="1062319" cy="430306"/>
          </a:xfrm>
          <a:prstGeom prst="rect">
            <a:avLst/>
          </a:prstGeom>
          <a:noFill/>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20730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3649" y="77956"/>
            <a:ext cx="12205649" cy="461665"/>
          </a:xfrm>
          <a:prstGeom prst="rect">
            <a:avLst/>
          </a:prstGeom>
          <a:noFill/>
        </p:spPr>
        <p:txBody>
          <a:bodyPr wrap="square" rtlCol="0">
            <a:spAutoFit/>
          </a:bodyPr>
          <a:lstStyle/>
          <a:p>
            <a:pPr algn="ctr"/>
            <a:r>
              <a:rPr lang="en-IN" sz="2400" b="1" dirty="0" smtClean="0">
                <a:latin typeface="Arial" panose="020B0604020202020204" pitchFamily="34" charset="0"/>
                <a:cs typeface="Arial" panose="020B0604020202020204" pitchFamily="34" charset="0"/>
              </a:rPr>
              <a:t>Bills Prior to 1.04.2020</a:t>
            </a:r>
            <a:endParaRPr lang="en-IN" sz="2400" b="1" dirty="0">
              <a:latin typeface="Arial" panose="020B0604020202020204" pitchFamily="34" charset="0"/>
              <a:cs typeface="Arial" panose="020B0604020202020204" pitchFamily="34" charset="0"/>
            </a:endParaRPr>
          </a:p>
        </p:txBody>
      </p:sp>
      <p:sp>
        <p:nvSpPr>
          <p:cNvPr id="7" name="Rectangle 6"/>
          <p:cNvSpPr/>
          <p:nvPr/>
        </p:nvSpPr>
        <p:spPr>
          <a:xfrm>
            <a:off x="8550" y="561475"/>
            <a:ext cx="12183450" cy="51429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solidFill>
                  <a:schemeClr val="tx1"/>
                </a:solidFill>
              </a:rPr>
              <a:t>Click on “OK” to upload certificate</a:t>
            </a:r>
            <a:endParaRPr lang="en-IN" b="1" dirty="0">
              <a:solidFill>
                <a:schemeClr val="tx1"/>
              </a:solidFill>
            </a:endParaRPr>
          </a:p>
        </p:txBody>
      </p:sp>
      <p:pic>
        <p:nvPicPr>
          <p:cNvPr id="5" name="Picture 4"/>
          <p:cNvPicPr>
            <a:picLocks noChangeAspect="1"/>
          </p:cNvPicPr>
          <p:nvPr/>
        </p:nvPicPr>
        <p:blipFill>
          <a:blip r:embed="rId2"/>
          <a:stretch>
            <a:fillRect/>
          </a:stretch>
        </p:blipFill>
        <p:spPr>
          <a:xfrm>
            <a:off x="8550" y="1201766"/>
            <a:ext cx="12192000" cy="3647644"/>
          </a:xfrm>
          <a:prstGeom prst="rect">
            <a:avLst/>
          </a:prstGeom>
        </p:spPr>
      </p:pic>
      <p:sp>
        <p:nvSpPr>
          <p:cNvPr id="10" name="Rectangle 9"/>
          <p:cNvSpPr/>
          <p:nvPr/>
        </p:nvSpPr>
        <p:spPr>
          <a:xfrm>
            <a:off x="6455427" y="2070172"/>
            <a:ext cx="1062319" cy="430306"/>
          </a:xfrm>
          <a:prstGeom prst="rect">
            <a:avLst/>
          </a:prstGeom>
          <a:noFill/>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147922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90843" y="105508"/>
            <a:ext cx="11141612" cy="6646984"/>
          </a:xfrm>
          <a:prstGeom prst="round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IN" sz="7200" b="1" spc="-1" dirty="0" err="1" smtClean="0">
                <a:solidFill>
                  <a:prstClr val="white"/>
                </a:solidFill>
                <a:uFill>
                  <a:solidFill>
                    <a:srgbClr val="FFFFFF"/>
                  </a:solidFill>
                </a:uFill>
                <a:latin typeface="Arial"/>
                <a:ea typeface="DejaVu Sans"/>
              </a:rPr>
              <a:t>eMARG</a:t>
            </a:r>
            <a:r>
              <a:rPr lang="en-IN" sz="7200" b="1" spc="-1" dirty="0" smtClean="0">
                <a:solidFill>
                  <a:prstClr val="white"/>
                </a:solidFill>
                <a:uFill>
                  <a:solidFill>
                    <a:srgbClr val="FFFFFF"/>
                  </a:solidFill>
                </a:uFill>
                <a:latin typeface="Arial"/>
                <a:ea typeface="DejaVu Sans"/>
              </a:rPr>
              <a:t> </a:t>
            </a:r>
          </a:p>
          <a:p>
            <a:pPr algn="ctr"/>
            <a:r>
              <a:rPr lang="en-IN" sz="7200" b="1" spc="-1" dirty="0" smtClean="0">
                <a:solidFill>
                  <a:prstClr val="white"/>
                </a:solidFill>
                <a:uFill>
                  <a:solidFill>
                    <a:srgbClr val="FFFFFF"/>
                  </a:solidFill>
                </a:uFill>
                <a:latin typeface="Arial"/>
                <a:ea typeface="DejaVu Sans"/>
              </a:rPr>
              <a:t>WORK FLOW</a:t>
            </a:r>
          </a:p>
          <a:p>
            <a:pPr algn="ctr"/>
            <a:r>
              <a:rPr lang="en-IN" sz="7200" b="1" spc="-1" dirty="0" smtClean="0">
                <a:solidFill>
                  <a:prstClr val="white"/>
                </a:solidFill>
                <a:uFill>
                  <a:solidFill>
                    <a:srgbClr val="FFFFFF"/>
                  </a:solidFill>
                </a:uFill>
                <a:latin typeface="Arial"/>
              </a:rPr>
              <a:t>(www.emarg.gov.in)</a:t>
            </a:r>
            <a:endParaRPr lang="en-US" sz="7200" dirty="0">
              <a:solidFill>
                <a:prstClr val="black"/>
              </a:solidFill>
            </a:endParaRPr>
          </a:p>
        </p:txBody>
      </p:sp>
    </p:spTree>
    <p:extLst>
      <p:ext uri="{BB962C8B-B14F-4D97-AF65-F5344CB8AC3E}">
        <p14:creationId xmlns:p14="http://schemas.microsoft.com/office/powerpoint/2010/main" val="1151128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sp>
        <p:nvSpPr>
          <p:cNvPr id="99" name="Rectangle 98"/>
          <p:cNvSpPr/>
          <p:nvPr/>
        </p:nvSpPr>
        <p:spPr>
          <a:xfrm>
            <a:off x="4187413" y="851467"/>
            <a:ext cx="8004587"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1600" dirty="0" smtClean="0">
              <a:solidFill>
                <a:schemeClr val="tx1"/>
              </a:solidFill>
            </a:endParaRPr>
          </a:p>
          <a:p>
            <a:r>
              <a:rPr lang="en-US" sz="1600" b="1" dirty="0" smtClean="0">
                <a:solidFill>
                  <a:schemeClr val="tx1"/>
                </a:solidFill>
              </a:rPr>
              <a:t>Step2:</a:t>
            </a:r>
            <a:r>
              <a:rPr lang="en-US" sz="1600" dirty="0" smtClean="0">
                <a:solidFill>
                  <a:schemeClr val="tx1"/>
                </a:solidFill>
              </a:rPr>
              <a:t> </a:t>
            </a:r>
            <a:r>
              <a:rPr lang="en-US" sz="1600" b="1" dirty="0" smtClean="0">
                <a:solidFill>
                  <a:schemeClr val="tx1"/>
                </a:solidFill>
                <a:latin typeface="Times New Roman" pitchFamily="18" charset="0"/>
                <a:cs typeface="Times New Roman" pitchFamily="18" charset="0"/>
              </a:rPr>
              <a:t>Go to “Package” ----------&gt;Select “Package </a:t>
            </a:r>
            <a:r>
              <a:rPr lang="en-US" sz="1600" b="1" dirty="0">
                <a:solidFill>
                  <a:schemeClr val="tx1"/>
                </a:solidFill>
                <a:latin typeface="Times New Roman" pitchFamily="18" charset="0"/>
                <a:cs typeface="Times New Roman" pitchFamily="18" charset="0"/>
              </a:rPr>
              <a:t>&amp; Road </a:t>
            </a:r>
            <a:r>
              <a:rPr lang="en-US" sz="1600" b="1" dirty="0" err="1" smtClean="0">
                <a:solidFill>
                  <a:schemeClr val="tx1"/>
                </a:solidFill>
                <a:latin typeface="Times New Roman" pitchFamily="18" charset="0"/>
                <a:cs typeface="Times New Roman" pitchFamily="18" charset="0"/>
              </a:rPr>
              <a:t>Updation</a:t>
            </a:r>
            <a:r>
              <a:rPr lang="en-US" sz="1600" b="1" dirty="0" smtClean="0">
                <a:solidFill>
                  <a:schemeClr val="tx1"/>
                </a:solidFill>
                <a:latin typeface="Times New Roman" pitchFamily="18" charset="0"/>
                <a:cs typeface="Times New Roman" pitchFamily="18" charset="0"/>
              </a:rPr>
              <a:t>”</a:t>
            </a:r>
            <a:endParaRPr lang="en-US" sz="1600" b="1" dirty="0">
              <a:solidFill>
                <a:schemeClr val="tx1"/>
              </a:solidFill>
              <a:latin typeface="Times New Roman" pitchFamily="18" charset="0"/>
              <a:cs typeface="Times New Roman" pitchFamily="18" charset="0"/>
            </a:endParaRPr>
          </a:p>
          <a:p>
            <a:endParaRPr lang="en-US" sz="1600" dirty="0">
              <a:solidFill>
                <a:schemeClr val="tx1"/>
              </a:solidFill>
            </a:endParaRPr>
          </a:p>
        </p:txBody>
      </p:sp>
      <p:pic>
        <p:nvPicPr>
          <p:cNvPr id="3" name="Picture 2"/>
          <p:cNvPicPr>
            <a:picLocks noChangeAspect="1"/>
          </p:cNvPicPr>
          <p:nvPr/>
        </p:nvPicPr>
        <p:blipFill>
          <a:blip r:embed="rId2"/>
          <a:stretch>
            <a:fillRect/>
          </a:stretch>
        </p:blipFill>
        <p:spPr>
          <a:xfrm>
            <a:off x="3863656" y="1226877"/>
            <a:ext cx="8171462" cy="3706783"/>
          </a:xfrm>
          <a:prstGeom prst="rect">
            <a:avLst/>
          </a:prstGeom>
        </p:spPr>
      </p:pic>
      <p:sp>
        <p:nvSpPr>
          <p:cNvPr id="52" name="Rectangle 51"/>
          <p:cNvSpPr/>
          <p:nvPr/>
        </p:nvSpPr>
        <p:spPr>
          <a:xfrm>
            <a:off x="4321883" y="1664787"/>
            <a:ext cx="1908000" cy="21301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Straight Connector 10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9253287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3649" y="77956"/>
            <a:ext cx="12205649" cy="461665"/>
          </a:xfrm>
          <a:prstGeom prst="rect">
            <a:avLst/>
          </a:prstGeom>
          <a:noFill/>
        </p:spPr>
        <p:txBody>
          <a:bodyPr wrap="square" rtlCol="0">
            <a:spAutoFit/>
          </a:bodyPr>
          <a:lstStyle/>
          <a:p>
            <a:pPr algn="ctr"/>
            <a:r>
              <a:rPr lang="en-IN" sz="2400" b="1" dirty="0" smtClean="0">
                <a:latin typeface="Arial" panose="020B0604020202020204" pitchFamily="34" charset="0"/>
                <a:cs typeface="Arial" panose="020B0604020202020204" pitchFamily="34" charset="0"/>
              </a:rPr>
              <a:t>Bills Prior to 1.04.2020</a:t>
            </a:r>
            <a:endParaRPr lang="en-IN" sz="2400" b="1" dirty="0">
              <a:latin typeface="Arial" panose="020B0604020202020204" pitchFamily="34" charset="0"/>
              <a:cs typeface="Arial" panose="020B0604020202020204" pitchFamily="34" charset="0"/>
            </a:endParaRPr>
          </a:p>
        </p:txBody>
      </p:sp>
      <p:sp>
        <p:nvSpPr>
          <p:cNvPr id="7" name="Rectangle 6"/>
          <p:cNvSpPr/>
          <p:nvPr/>
        </p:nvSpPr>
        <p:spPr>
          <a:xfrm>
            <a:off x="8550" y="561475"/>
            <a:ext cx="12183450" cy="51429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solidFill>
                  <a:schemeClr val="tx1"/>
                </a:solidFill>
              </a:rPr>
              <a:t>The button will change to “Forward to </a:t>
            </a:r>
            <a:r>
              <a:rPr lang="en-IN" b="1" dirty="0" err="1" smtClean="0">
                <a:solidFill>
                  <a:schemeClr val="tx1"/>
                </a:solidFill>
              </a:rPr>
              <a:t>EinC</a:t>
            </a:r>
            <a:r>
              <a:rPr lang="en-IN" b="1" dirty="0" smtClean="0">
                <a:solidFill>
                  <a:schemeClr val="tx1"/>
                </a:solidFill>
              </a:rPr>
              <a:t>”</a:t>
            </a:r>
            <a:endParaRPr lang="en-IN" b="1" dirty="0">
              <a:solidFill>
                <a:schemeClr val="tx1"/>
              </a:solidFill>
            </a:endParaRPr>
          </a:p>
        </p:txBody>
      </p:sp>
      <p:grpSp>
        <p:nvGrpSpPr>
          <p:cNvPr id="3" name="Group 2"/>
          <p:cNvGrpSpPr/>
          <p:nvPr/>
        </p:nvGrpSpPr>
        <p:grpSpPr>
          <a:xfrm>
            <a:off x="291353" y="1154092"/>
            <a:ext cx="11586322" cy="4019663"/>
            <a:chOff x="291353" y="952387"/>
            <a:chExt cx="11586322" cy="4019663"/>
          </a:xfrm>
        </p:grpSpPr>
        <p:pic>
          <p:nvPicPr>
            <p:cNvPr id="2" name="Picture 1"/>
            <p:cNvPicPr>
              <a:picLocks noChangeAspect="1"/>
            </p:cNvPicPr>
            <p:nvPr/>
          </p:nvPicPr>
          <p:blipFill>
            <a:blip r:embed="rId2"/>
            <a:stretch>
              <a:fillRect/>
            </a:stretch>
          </p:blipFill>
          <p:spPr>
            <a:xfrm>
              <a:off x="314325" y="1885950"/>
              <a:ext cx="11563350" cy="3086100"/>
            </a:xfrm>
            <a:prstGeom prst="rect">
              <a:avLst/>
            </a:prstGeom>
          </p:spPr>
        </p:pic>
        <p:pic>
          <p:nvPicPr>
            <p:cNvPr id="8" name="Picture 7"/>
            <p:cNvPicPr>
              <a:picLocks noChangeAspect="1"/>
            </p:cNvPicPr>
            <p:nvPr/>
          </p:nvPicPr>
          <p:blipFill>
            <a:blip r:embed="rId3"/>
            <a:stretch>
              <a:fillRect/>
            </a:stretch>
          </p:blipFill>
          <p:spPr>
            <a:xfrm>
              <a:off x="291353" y="952387"/>
              <a:ext cx="11553825" cy="942975"/>
            </a:xfrm>
            <a:prstGeom prst="rect">
              <a:avLst/>
            </a:prstGeom>
          </p:spPr>
        </p:pic>
      </p:grpSp>
      <p:sp>
        <p:nvSpPr>
          <p:cNvPr id="9" name="Rectangle 8"/>
          <p:cNvSpPr/>
          <p:nvPr/>
        </p:nvSpPr>
        <p:spPr>
          <a:xfrm>
            <a:off x="10838328" y="2053030"/>
            <a:ext cx="1062319" cy="542252"/>
          </a:xfrm>
          <a:prstGeom prst="rect">
            <a:avLst/>
          </a:prstGeom>
          <a:noFill/>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30777184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3649" y="77956"/>
            <a:ext cx="12205649" cy="461665"/>
          </a:xfrm>
          <a:prstGeom prst="rect">
            <a:avLst/>
          </a:prstGeom>
          <a:noFill/>
        </p:spPr>
        <p:txBody>
          <a:bodyPr wrap="square" rtlCol="0">
            <a:spAutoFit/>
          </a:bodyPr>
          <a:lstStyle/>
          <a:p>
            <a:pPr algn="ctr"/>
            <a:r>
              <a:rPr lang="en-IN" sz="2400" b="1" dirty="0" smtClean="0">
                <a:latin typeface="Arial" panose="020B0604020202020204" pitchFamily="34" charset="0"/>
                <a:cs typeface="Arial" panose="020B0604020202020204" pitchFamily="34" charset="0"/>
              </a:rPr>
              <a:t>Bills Prior to 1.04.2020</a:t>
            </a:r>
            <a:endParaRPr lang="en-IN" sz="2400" b="1" dirty="0">
              <a:latin typeface="Arial" panose="020B0604020202020204" pitchFamily="34" charset="0"/>
              <a:cs typeface="Arial" panose="020B0604020202020204" pitchFamily="34" charset="0"/>
            </a:endParaRPr>
          </a:p>
        </p:txBody>
      </p:sp>
      <p:sp>
        <p:nvSpPr>
          <p:cNvPr id="7" name="Rectangle 6"/>
          <p:cNvSpPr/>
          <p:nvPr/>
        </p:nvSpPr>
        <p:spPr>
          <a:xfrm>
            <a:off x="8550" y="561475"/>
            <a:ext cx="12183450" cy="51429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solidFill>
                  <a:schemeClr val="tx1"/>
                </a:solidFill>
              </a:rPr>
              <a:t>Upload the certificate and click on “Forward to </a:t>
            </a:r>
            <a:r>
              <a:rPr lang="en-IN" b="1" dirty="0" err="1" smtClean="0">
                <a:solidFill>
                  <a:schemeClr val="tx1"/>
                </a:solidFill>
              </a:rPr>
              <a:t>EinC</a:t>
            </a:r>
            <a:r>
              <a:rPr lang="en-IN" b="1" dirty="0" smtClean="0">
                <a:solidFill>
                  <a:schemeClr val="tx1"/>
                </a:solidFill>
              </a:rPr>
              <a:t>”</a:t>
            </a:r>
            <a:endParaRPr lang="en-IN" b="1" dirty="0">
              <a:solidFill>
                <a:schemeClr val="tx1"/>
              </a:solidFill>
            </a:endParaRPr>
          </a:p>
        </p:txBody>
      </p:sp>
      <p:grpSp>
        <p:nvGrpSpPr>
          <p:cNvPr id="3" name="Group 2"/>
          <p:cNvGrpSpPr/>
          <p:nvPr/>
        </p:nvGrpSpPr>
        <p:grpSpPr>
          <a:xfrm>
            <a:off x="291353" y="1154092"/>
            <a:ext cx="11586322" cy="4019663"/>
            <a:chOff x="291353" y="952387"/>
            <a:chExt cx="11586322" cy="4019663"/>
          </a:xfrm>
        </p:grpSpPr>
        <p:pic>
          <p:nvPicPr>
            <p:cNvPr id="2" name="Picture 1"/>
            <p:cNvPicPr>
              <a:picLocks noChangeAspect="1"/>
            </p:cNvPicPr>
            <p:nvPr/>
          </p:nvPicPr>
          <p:blipFill>
            <a:blip r:embed="rId2"/>
            <a:stretch>
              <a:fillRect/>
            </a:stretch>
          </p:blipFill>
          <p:spPr>
            <a:xfrm>
              <a:off x="314325" y="1885950"/>
              <a:ext cx="11563350" cy="3086100"/>
            </a:xfrm>
            <a:prstGeom prst="rect">
              <a:avLst/>
            </a:prstGeom>
          </p:spPr>
        </p:pic>
        <p:pic>
          <p:nvPicPr>
            <p:cNvPr id="8" name="Picture 7"/>
            <p:cNvPicPr>
              <a:picLocks noChangeAspect="1"/>
            </p:cNvPicPr>
            <p:nvPr/>
          </p:nvPicPr>
          <p:blipFill>
            <a:blip r:embed="rId3"/>
            <a:stretch>
              <a:fillRect/>
            </a:stretch>
          </p:blipFill>
          <p:spPr>
            <a:xfrm>
              <a:off x="291353" y="952387"/>
              <a:ext cx="11553825" cy="942975"/>
            </a:xfrm>
            <a:prstGeom prst="rect">
              <a:avLst/>
            </a:prstGeom>
          </p:spPr>
        </p:pic>
      </p:grpSp>
      <p:sp>
        <p:nvSpPr>
          <p:cNvPr id="9" name="Rectangle 8"/>
          <p:cNvSpPr/>
          <p:nvPr/>
        </p:nvSpPr>
        <p:spPr>
          <a:xfrm>
            <a:off x="10838328" y="2053030"/>
            <a:ext cx="1062319" cy="542252"/>
          </a:xfrm>
          <a:prstGeom prst="rect">
            <a:avLst/>
          </a:prstGeom>
          <a:noFill/>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80159025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1748116" y="2668868"/>
            <a:ext cx="7866530"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VOUCHER GENERATION</a:t>
            </a:r>
          </a:p>
        </p:txBody>
      </p:sp>
    </p:spTree>
    <p:extLst>
      <p:ext uri="{BB962C8B-B14F-4D97-AF65-F5344CB8AC3E}">
        <p14:creationId xmlns:p14="http://schemas.microsoft.com/office/powerpoint/2010/main" val="41348846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VOUCHER GENERATION</a:t>
            </a:r>
            <a:endParaRPr lang="en-US" sz="2000" b="1" dirty="0">
              <a:solidFill>
                <a:prstClr val="white"/>
              </a:solidFill>
            </a:endParaRPr>
          </a:p>
        </p:txBody>
      </p:sp>
      <p:sp>
        <p:nvSpPr>
          <p:cNvPr id="105" name="Rectangle 104"/>
          <p:cNvSpPr/>
          <p:nvPr/>
        </p:nvSpPr>
        <p:spPr>
          <a:xfrm>
            <a:off x="3625404" y="1003321"/>
            <a:ext cx="8526157" cy="240689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prstClr val="black"/>
                </a:solidFill>
              </a:rPr>
              <a:t>In </a:t>
            </a:r>
            <a:r>
              <a:rPr lang="en-US" sz="1600" dirty="0" err="1" smtClean="0">
                <a:solidFill>
                  <a:prstClr val="black"/>
                </a:solidFill>
              </a:rPr>
              <a:t>eMARG</a:t>
            </a:r>
            <a:r>
              <a:rPr lang="en-US" sz="1600" dirty="0" smtClean="0">
                <a:solidFill>
                  <a:prstClr val="black"/>
                </a:solidFill>
              </a:rPr>
              <a:t> even though the bills are generated and submitted monthly by the contractor but the payment to the contractor is made six monthly</a:t>
            </a:r>
          </a:p>
          <a:p>
            <a:endParaRPr lang="en-US" sz="1600" dirty="0" smtClean="0">
              <a:solidFill>
                <a:prstClr val="black"/>
              </a:solidFill>
            </a:endParaRPr>
          </a:p>
          <a:p>
            <a:pPr marL="285750" indent="-285750">
              <a:buFont typeface="Arial" panose="020B0604020202020204" pitchFamily="34" charset="0"/>
              <a:buChar char="•"/>
            </a:pPr>
            <a:r>
              <a:rPr lang="en-US" sz="1600" dirty="0" smtClean="0">
                <a:solidFill>
                  <a:prstClr val="black"/>
                </a:solidFill>
              </a:rPr>
              <a:t>Voucher is a document generated by system in which the approved bill amounts of six months are clubbed together and further additions and deductions are carried out to get the gross amount and net amount to be paid to the contractor</a:t>
            </a:r>
          </a:p>
          <a:p>
            <a:endParaRPr lang="en-US" sz="1600" dirty="0" smtClean="0">
              <a:solidFill>
                <a:prstClr val="black"/>
              </a:solidFill>
            </a:endParaRPr>
          </a:p>
          <a:p>
            <a:pPr marL="285750" indent="-285750">
              <a:buFont typeface="Arial" panose="020B0604020202020204" pitchFamily="34" charset="0"/>
              <a:buChar char="•"/>
            </a:pPr>
            <a:r>
              <a:rPr lang="en-US" sz="1600" dirty="0" smtClean="0">
                <a:solidFill>
                  <a:prstClr val="black"/>
                </a:solidFill>
              </a:rPr>
              <a:t>Unless Bills of six consecutive months are not forwarded to Account Officer (AO), the voucher can not be generated</a:t>
            </a:r>
          </a:p>
        </p:txBody>
      </p:sp>
      <p:pic>
        <p:nvPicPr>
          <p:cNvPr id="106" name="Picture 105"/>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16693" y="657746"/>
            <a:ext cx="402448" cy="413388"/>
          </a:xfrm>
          <a:prstGeom prst="rect">
            <a:avLst/>
          </a:prstGeom>
        </p:spPr>
      </p:pic>
      <p:sp>
        <p:nvSpPr>
          <p:cNvPr id="107" name="Rectangle 106"/>
          <p:cNvSpPr/>
          <p:nvPr/>
        </p:nvSpPr>
        <p:spPr>
          <a:xfrm>
            <a:off x="3936882" y="641713"/>
            <a:ext cx="8160892" cy="400110"/>
          </a:xfrm>
          <a:prstGeom prst="rect">
            <a:avLst/>
          </a:prstGeom>
        </p:spPr>
        <p:txBody>
          <a:bodyPr wrap="square">
            <a:spAutoFit/>
          </a:bodyPr>
          <a:lstStyle/>
          <a:p>
            <a:r>
              <a:rPr lang="en-US" sz="2000" b="1" dirty="0" smtClean="0">
                <a:solidFill>
                  <a:prstClr val="black"/>
                </a:solidFill>
              </a:rPr>
              <a:t>What is Voucher?</a:t>
            </a:r>
            <a:endParaRPr lang="en-IN" sz="2000" b="1" dirty="0">
              <a:solidFill>
                <a:prstClr val="black"/>
              </a:solidFill>
            </a:endParaRPr>
          </a:p>
        </p:txBody>
      </p:sp>
      <p:pic>
        <p:nvPicPr>
          <p:cNvPr id="53" name="Picture 52"/>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89909" y="3588976"/>
            <a:ext cx="402448" cy="413388"/>
          </a:xfrm>
          <a:prstGeom prst="rect">
            <a:avLst/>
          </a:prstGeom>
        </p:spPr>
      </p:pic>
      <p:sp>
        <p:nvSpPr>
          <p:cNvPr id="56" name="Rectangle 55"/>
          <p:cNvSpPr/>
          <p:nvPr/>
        </p:nvSpPr>
        <p:spPr>
          <a:xfrm>
            <a:off x="3990669" y="3577041"/>
            <a:ext cx="8160892" cy="400110"/>
          </a:xfrm>
          <a:prstGeom prst="rect">
            <a:avLst/>
          </a:prstGeom>
        </p:spPr>
        <p:txBody>
          <a:bodyPr wrap="square">
            <a:spAutoFit/>
          </a:bodyPr>
          <a:lstStyle/>
          <a:p>
            <a:r>
              <a:rPr lang="en-US" sz="2000" b="1" dirty="0" smtClean="0">
                <a:solidFill>
                  <a:prstClr val="black"/>
                </a:solidFill>
              </a:rPr>
              <a:t>Who will Generate Voucher?</a:t>
            </a:r>
            <a:endParaRPr lang="en-IN" sz="2000" b="1" dirty="0">
              <a:solidFill>
                <a:prstClr val="black"/>
              </a:solidFill>
            </a:endParaRPr>
          </a:p>
        </p:txBody>
      </p:sp>
      <p:sp>
        <p:nvSpPr>
          <p:cNvPr id="57" name="Rectangle 56"/>
          <p:cNvSpPr/>
          <p:nvPr/>
        </p:nvSpPr>
        <p:spPr>
          <a:xfrm>
            <a:off x="3738454" y="3947363"/>
            <a:ext cx="8453546" cy="2308324"/>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prstClr val="black"/>
                </a:solidFill>
              </a:rPr>
              <a:t>At first the Account Officer (AO) will do the Miscellaneous Addition/Deduction if any on the system approved bill amount of six month for manually settling the difference in amount that is actually to be paid and amount approved by system. This step is completely optional and has to be done only if it is required</a:t>
            </a:r>
          </a:p>
          <a:p>
            <a:endParaRPr lang="en-US" sz="1600" dirty="0" smtClean="0">
              <a:solidFill>
                <a:prstClr val="black"/>
              </a:solidFill>
            </a:endParaRPr>
          </a:p>
          <a:p>
            <a:pPr marL="285750" indent="-285750">
              <a:buFont typeface="Arial" panose="020B0604020202020204" pitchFamily="34" charset="0"/>
              <a:buChar char="•"/>
            </a:pPr>
            <a:r>
              <a:rPr lang="en-US" sz="1600" dirty="0" smtClean="0">
                <a:solidFill>
                  <a:prstClr val="black"/>
                </a:solidFill>
              </a:rPr>
              <a:t>Account Officer (AO) then forwards the final system generated voucher to the PIU In-Charge for approval</a:t>
            </a:r>
          </a:p>
          <a:p>
            <a:endParaRPr lang="en-US" sz="1600" dirty="0" smtClean="0">
              <a:solidFill>
                <a:prstClr val="black"/>
              </a:solidFill>
            </a:endParaRPr>
          </a:p>
          <a:p>
            <a:pPr marL="285750" indent="-285750">
              <a:buFont typeface="Arial" panose="020B0604020202020204" pitchFamily="34" charset="0"/>
              <a:buChar char="•"/>
            </a:pPr>
            <a:r>
              <a:rPr lang="en-US" sz="1600" dirty="0" smtClean="0">
                <a:solidFill>
                  <a:prstClr val="black"/>
                </a:solidFill>
              </a:rPr>
              <a:t>PIU In-Charge finally approves the Voucher   </a:t>
            </a: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prstClr val="black"/>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1" name="Elbow Connector 4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60477071"/>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VOUCHER GENERATION</a:t>
            </a:r>
            <a:endParaRPr lang="en-US" sz="2000" b="1" dirty="0">
              <a:solidFill>
                <a:prstClr val="white"/>
              </a:solidFill>
            </a:endParaRPr>
          </a:p>
        </p:txBody>
      </p:sp>
      <p:pic>
        <p:nvPicPr>
          <p:cNvPr id="106" name="Picture 105"/>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27293" y="511818"/>
            <a:ext cx="402448" cy="413388"/>
          </a:xfrm>
          <a:prstGeom prst="rect">
            <a:avLst/>
          </a:prstGeom>
        </p:spPr>
      </p:pic>
      <p:sp>
        <p:nvSpPr>
          <p:cNvPr id="107" name="Rectangle 106"/>
          <p:cNvSpPr/>
          <p:nvPr/>
        </p:nvSpPr>
        <p:spPr>
          <a:xfrm>
            <a:off x="3951628" y="525096"/>
            <a:ext cx="8160892" cy="400110"/>
          </a:xfrm>
          <a:prstGeom prst="rect">
            <a:avLst/>
          </a:prstGeom>
        </p:spPr>
        <p:txBody>
          <a:bodyPr wrap="square">
            <a:spAutoFit/>
          </a:bodyPr>
          <a:lstStyle/>
          <a:p>
            <a:r>
              <a:rPr lang="en-US" sz="2000" b="1" dirty="0" smtClean="0">
                <a:solidFill>
                  <a:prstClr val="black"/>
                </a:solidFill>
              </a:rPr>
              <a:t>How to generate Voucher?</a:t>
            </a:r>
            <a:endParaRPr lang="en-IN" sz="2000" b="1" dirty="0">
              <a:solidFill>
                <a:prstClr val="black"/>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prstClr val="black"/>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1" name="TextBox 40"/>
          <p:cNvSpPr txBox="1"/>
          <p:nvPr/>
        </p:nvSpPr>
        <p:spPr>
          <a:xfrm>
            <a:off x="3627293" y="939662"/>
            <a:ext cx="8555601" cy="338554"/>
          </a:xfrm>
          <a:prstGeom prst="rect">
            <a:avLst/>
          </a:prstGeom>
          <a:noFill/>
        </p:spPr>
        <p:txBody>
          <a:bodyPr wrap="square" rtlCol="0">
            <a:spAutoFit/>
          </a:bodyPr>
          <a:lstStyle/>
          <a:p>
            <a:pPr algn="ctr"/>
            <a:r>
              <a:rPr lang="en-IN" sz="1600" b="1" dirty="0" smtClean="0"/>
              <a:t>Adding any Miscellaneous Addition/Deduction</a:t>
            </a:r>
            <a:endParaRPr lang="en-IN" sz="1600" b="1" dirty="0"/>
          </a:p>
        </p:txBody>
      </p:sp>
      <p:sp>
        <p:nvSpPr>
          <p:cNvPr id="42" name="TextBox 41"/>
          <p:cNvSpPr txBox="1"/>
          <p:nvPr/>
        </p:nvSpPr>
        <p:spPr>
          <a:xfrm>
            <a:off x="3591435" y="1347555"/>
            <a:ext cx="8555601" cy="338554"/>
          </a:xfrm>
          <a:prstGeom prst="rect">
            <a:avLst/>
          </a:prstGeom>
          <a:noFill/>
        </p:spPr>
        <p:txBody>
          <a:bodyPr wrap="square" rtlCol="0">
            <a:spAutoFit/>
          </a:bodyPr>
          <a:lstStyle/>
          <a:p>
            <a:r>
              <a:rPr lang="en-IN" sz="1600" b="1" dirty="0" smtClean="0"/>
              <a:t>Step-1: In the AO login go to “DLP Vouchers”-----&gt;”Routine Part-II”-----&gt;”Miscellaneous </a:t>
            </a:r>
            <a:r>
              <a:rPr lang="en-IN" sz="1600" b="1" dirty="0" err="1" smtClean="0"/>
              <a:t>Ded</a:t>
            </a:r>
            <a:r>
              <a:rPr lang="en-IN" sz="1600" b="1" dirty="0" smtClean="0"/>
              <a:t>/Add”</a:t>
            </a:r>
            <a:endParaRPr lang="en-IN" sz="1600" b="1" dirty="0"/>
          </a:p>
        </p:txBody>
      </p:sp>
      <p:pic>
        <p:nvPicPr>
          <p:cNvPr id="2" name="Picture 1"/>
          <p:cNvPicPr>
            <a:picLocks noChangeAspect="1"/>
          </p:cNvPicPr>
          <p:nvPr/>
        </p:nvPicPr>
        <p:blipFill>
          <a:blip r:embed="rId3"/>
          <a:stretch>
            <a:fillRect/>
          </a:stretch>
        </p:blipFill>
        <p:spPr>
          <a:xfrm>
            <a:off x="3670481" y="1845757"/>
            <a:ext cx="8286750" cy="3028950"/>
          </a:xfrm>
          <a:prstGeom prst="rect">
            <a:avLst/>
          </a:prstGeom>
        </p:spPr>
      </p:pic>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830092"/>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VOUCHER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prstClr val="black"/>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2" name="TextBox 41"/>
          <p:cNvSpPr txBox="1"/>
          <p:nvPr/>
        </p:nvSpPr>
        <p:spPr>
          <a:xfrm>
            <a:off x="3591435" y="850016"/>
            <a:ext cx="8555601" cy="338554"/>
          </a:xfrm>
          <a:prstGeom prst="rect">
            <a:avLst/>
          </a:prstGeom>
          <a:noFill/>
        </p:spPr>
        <p:txBody>
          <a:bodyPr wrap="square" rtlCol="0">
            <a:spAutoFit/>
          </a:bodyPr>
          <a:lstStyle/>
          <a:p>
            <a:r>
              <a:rPr lang="en-IN" sz="1600" b="1" dirty="0" smtClean="0"/>
              <a:t>Step-2: Select Package/Maintenance Year/ Year Part and click on “Process”</a:t>
            </a:r>
            <a:endParaRPr lang="en-IN" sz="1600" b="1" dirty="0"/>
          </a:p>
        </p:txBody>
      </p:sp>
      <p:pic>
        <p:nvPicPr>
          <p:cNvPr id="3" name="Picture 2"/>
          <p:cNvPicPr>
            <a:picLocks noChangeAspect="1"/>
          </p:cNvPicPr>
          <p:nvPr/>
        </p:nvPicPr>
        <p:blipFill>
          <a:blip r:embed="rId2"/>
          <a:stretch>
            <a:fillRect/>
          </a:stretch>
        </p:blipFill>
        <p:spPr>
          <a:xfrm>
            <a:off x="3703972" y="1246770"/>
            <a:ext cx="8362950" cy="2895600"/>
          </a:xfrm>
          <a:prstGeom prst="rect">
            <a:avLst/>
          </a:prstGeom>
        </p:spPr>
      </p:pic>
      <p:sp>
        <p:nvSpPr>
          <p:cNvPr id="43" name="Rectangle 42"/>
          <p:cNvSpPr/>
          <p:nvPr/>
        </p:nvSpPr>
        <p:spPr>
          <a:xfrm>
            <a:off x="7380506" y="2889306"/>
            <a:ext cx="977457" cy="38636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1178229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VOUCHER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prstClr val="black"/>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2" name="TextBox 41"/>
          <p:cNvSpPr txBox="1"/>
          <p:nvPr/>
        </p:nvSpPr>
        <p:spPr>
          <a:xfrm>
            <a:off x="3591435" y="567629"/>
            <a:ext cx="8555601" cy="338554"/>
          </a:xfrm>
          <a:prstGeom prst="rect">
            <a:avLst/>
          </a:prstGeom>
          <a:noFill/>
        </p:spPr>
        <p:txBody>
          <a:bodyPr wrap="square" rtlCol="0">
            <a:spAutoFit/>
          </a:bodyPr>
          <a:lstStyle/>
          <a:p>
            <a:r>
              <a:rPr lang="en-IN" sz="1600" b="1" dirty="0" smtClean="0"/>
              <a:t>Step-3: Enter the </a:t>
            </a:r>
            <a:r>
              <a:rPr lang="en-IN" sz="1600" b="1" dirty="0" err="1" smtClean="0"/>
              <a:t>Misc</a:t>
            </a:r>
            <a:r>
              <a:rPr lang="en-IN" sz="1600" b="1" dirty="0" smtClean="0"/>
              <a:t> Deduction/Addition amount (if any) by adding remarks and click on “Save”</a:t>
            </a:r>
            <a:endParaRPr lang="en-IN" sz="1600" b="1" dirty="0"/>
          </a:p>
        </p:txBody>
      </p:sp>
      <p:grpSp>
        <p:nvGrpSpPr>
          <p:cNvPr id="6" name="Group 5"/>
          <p:cNvGrpSpPr/>
          <p:nvPr/>
        </p:nvGrpSpPr>
        <p:grpSpPr>
          <a:xfrm>
            <a:off x="3863656" y="1233286"/>
            <a:ext cx="7737662" cy="1510766"/>
            <a:chOff x="3934132" y="2707053"/>
            <a:chExt cx="7737662" cy="1510766"/>
          </a:xfrm>
        </p:grpSpPr>
        <p:grpSp>
          <p:nvGrpSpPr>
            <p:cNvPr id="5" name="Group 4"/>
            <p:cNvGrpSpPr/>
            <p:nvPr/>
          </p:nvGrpSpPr>
          <p:grpSpPr>
            <a:xfrm>
              <a:off x="3934132" y="2707053"/>
              <a:ext cx="7737662" cy="1071571"/>
              <a:chOff x="3934132" y="2707053"/>
              <a:chExt cx="7737662" cy="1071571"/>
            </a:xfrm>
          </p:grpSpPr>
          <p:pic>
            <p:nvPicPr>
              <p:cNvPr id="40" name="Picture 39"/>
              <p:cNvPicPr/>
              <p:nvPr/>
            </p:nvPicPr>
            <p:blipFill rotWithShape="1">
              <a:blip r:embed="rId2" cstate="print"/>
              <a:srcRect l="4626" t="37329" r="25606" b="42454"/>
              <a:stretch/>
            </p:blipFill>
            <p:spPr bwMode="auto">
              <a:xfrm>
                <a:off x="3934132" y="2707053"/>
                <a:ext cx="5889812" cy="1058123"/>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3"/>
              <a:srcRect b="52297"/>
              <a:stretch/>
            </p:blipFill>
            <p:spPr>
              <a:xfrm>
                <a:off x="9823944" y="2760841"/>
                <a:ext cx="1847850" cy="1017783"/>
              </a:xfrm>
              <a:prstGeom prst="rect">
                <a:avLst/>
              </a:prstGeom>
            </p:spPr>
          </p:pic>
        </p:grpSp>
        <p:pic>
          <p:nvPicPr>
            <p:cNvPr id="44" name="Picture 43"/>
            <p:cNvPicPr/>
            <p:nvPr/>
          </p:nvPicPr>
          <p:blipFill rotWithShape="1">
            <a:blip r:embed="rId2" cstate="print"/>
            <a:srcRect l="4626" t="58061" r="25606" b="36287"/>
            <a:stretch/>
          </p:blipFill>
          <p:spPr bwMode="auto">
            <a:xfrm>
              <a:off x="3934132" y="3792071"/>
              <a:ext cx="7737662" cy="425748"/>
            </a:xfrm>
            <a:prstGeom prst="rect">
              <a:avLst/>
            </a:prstGeom>
            <a:ln>
              <a:noFill/>
            </a:ln>
            <a:effectLst>
              <a:outerShdw blurRad="190500" algn="tl" rotWithShape="0">
                <a:srgbClr val="000000">
                  <a:alpha val="70000"/>
                </a:srgbClr>
              </a:outerShdw>
            </a:effectLst>
          </p:spPr>
        </p:pic>
      </p:grpSp>
      <p:sp>
        <p:nvSpPr>
          <p:cNvPr id="46" name="TextBox 45"/>
          <p:cNvSpPr txBox="1"/>
          <p:nvPr/>
        </p:nvSpPr>
        <p:spPr>
          <a:xfrm>
            <a:off x="3609365" y="2952237"/>
            <a:ext cx="8555601" cy="2800767"/>
          </a:xfrm>
          <a:prstGeom prst="rect">
            <a:avLst/>
          </a:prstGeom>
          <a:noFill/>
        </p:spPr>
        <p:txBody>
          <a:bodyPr wrap="square" rtlCol="0">
            <a:spAutoFit/>
          </a:bodyPr>
          <a:lstStyle/>
          <a:p>
            <a:r>
              <a:rPr lang="en-IN" sz="1600" b="1" dirty="0" smtClean="0"/>
              <a:t>NOTE:</a:t>
            </a:r>
          </a:p>
          <a:p>
            <a:pPr marL="285750" indent="-285750">
              <a:buFont typeface="Arial" panose="020B0604020202020204" pitchFamily="34" charset="0"/>
              <a:buChar char="•"/>
            </a:pPr>
            <a:r>
              <a:rPr lang="en-IN" sz="1600" b="1" dirty="0" err="1" smtClean="0"/>
              <a:t>Misc</a:t>
            </a:r>
            <a:r>
              <a:rPr lang="en-IN" sz="1600" b="1" dirty="0" smtClean="0"/>
              <a:t> Deduction is of two types- Refundable and Non Refundable</a:t>
            </a:r>
          </a:p>
          <a:p>
            <a:pPr marL="285750" indent="-285750">
              <a:buFont typeface="Arial" panose="020B0604020202020204" pitchFamily="34" charset="0"/>
              <a:buChar char="•"/>
            </a:pPr>
            <a:endParaRPr lang="en-IN" sz="1600" b="1" dirty="0" smtClean="0"/>
          </a:p>
          <a:p>
            <a:pPr marL="285750" indent="-285750">
              <a:buFont typeface="Arial" panose="020B0604020202020204" pitchFamily="34" charset="0"/>
              <a:buChar char="•"/>
            </a:pPr>
            <a:r>
              <a:rPr lang="en-IN" sz="1600" b="1" dirty="0" smtClean="0"/>
              <a:t>Amount entered in </a:t>
            </a:r>
            <a:r>
              <a:rPr lang="en-IN" sz="1600" b="1" dirty="0" err="1" smtClean="0"/>
              <a:t>Misc</a:t>
            </a:r>
            <a:r>
              <a:rPr lang="en-IN" sz="1600" b="1" dirty="0" smtClean="0"/>
              <a:t> Deduction (Refundable) will not be a part of gross amount of voucher and will have to be booked under suitable account head as the amount has to be refunded to the contractor later</a:t>
            </a:r>
          </a:p>
          <a:p>
            <a:pPr marL="285750" indent="-285750">
              <a:buFont typeface="Arial" panose="020B0604020202020204" pitchFamily="34" charset="0"/>
              <a:buChar char="•"/>
            </a:pPr>
            <a:endParaRPr lang="en-IN" sz="1600" b="1" dirty="0" smtClean="0"/>
          </a:p>
          <a:p>
            <a:pPr marL="285750" indent="-285750">
              <a:buFont typeface="Arial" panose="020B0604020202020204" pitchFamily="34" charset="0"/>
              <a:buChar char="•"/>
            </a:pPr>
            <a:r>
              <a:rPr lang="en-IN" sz="1600" b="1" dirty="0" smtClean="0"/>
              <a:t>Amount entered in </a:t>
            </a:r>
            <a:r>
              <a:rPr lang="en-IN" sz="1600" b="1" dirty="0" err="1" smtClean="0"/>
              <a:t>Misc</a:t>
            </a:r>
            <a:r>
              <a:rPr lang="en-IN" sz="1600" b="1" dirty="0" smtClean="0"/>
              <a:t> Deduction (Non-Refundable) will be a part of gross amount of voucher and will not be paid later to the contractor</a:t>
            </a:r>
          </a:p>
          <a:p>
            <a:pPr marL="285750" indent="-285750">
              <a:buFont typeface="Arial" panose="020B0604020202020204" pitchFamily="34" charset="0"/>
              <a:buChar char="•"/>
            </a:pPr>
            <a:endParaRPr lang="en-IN" sz="1600" b="1" dirty="0" smtClean="0"/>
          </a:p>
          <a:p>
            <a:pPr marL="285750" indent="-285750">
              <a:buFont typeface="Arial" panose="020B0604020202020204" pitchFamily="34" charset="0"/>
              <a:buChar char="•"/>
            </a:pPr>
            <a:r>
              <a:rPr lang="en-IN" sz="1600" b="1" dirty="0" smtClean="0"/>
              <a:t>Amount entered in </a:t>
            </a:r>
            <a:r>
              <a:rPr lang="en-IN" sz="1600" b="1" dirty="0" err="1" smtClean="0"/>
              <a:t>Misc</a:t>
            </a:r>
            <a:r>
              <a:rPr lang="en-IN" sz="1600" b="1" dirty="0" smtClean="0"/>
              <a:t> Addition will be also a part of gross amount of voucher</a:t>
            </a:r>
          </a:p>
        </p:txBody>
      </p:sp>
      <p:sp>
        <p:nvSpPr>
          <p:cNvPr id="47" name="Rectangle 46"/>
          <p:cNvSpPr/>
          <p:nvPr/>
        </p:nvSpPr>
        <p:spPr>
          <a:xfrm>
            <a:off x="8335247" y="2406262"/>
            <a:ext cx="1265953" cy="38636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160803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VOUCHER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prstClr val="black"/>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2" name="TextBox 41"/>
          <p:cNvSpPr txBox="1"/>
          <p:nvPr/>
        </p:nvSpPr>
        <p:spPr>
          <a:xfrm>
            <a:off x="3605726" y="918284"/>
            <a:ext cx="8555601" cy="338554"/>
          </a:xfrm>
          <a:prstGeom prst="rect">
            <a:avLst/>
          </a:prstGeom>
          <a:noFill/>
        </p:spPr>
        <p:txBody>
          <a:bodyPr wrap="square" rtlCol="0">
            <a:spAutoFit/>
          </a:bodyPr>
          <a:lstStyle/>
          <a:p>
            <a:r>
              <a:rPr lang="en-IN" sz="1600" b="1" dirty="0" smtClean="0"/>
              <a:t>Step-1:</a:t>
            </a:r>
            <a:r>
              <a:rPr lang="en-IN" sz="1600" b="1" dirty="0"/>
              <a:t>In the AO login go to “DLP Vouchers”-----&gt;”Routine Part-II</a:t>
            </a:r>
            <a:r>
              <a:rPr lang="en-IN" sz="1600" b="1" dirty="0" smtClean="0"/>
              <a:t>”-----&gt;”Prepare Voucher” </a:t>
            </a:r>
            <a:endParaRPr lang="en-IN" sz="1600" b="1" dirty="0"/>
          </a:p>
        </p:txBody>
      </p:sp>
      <p:sp>
        <p:nvSpPr>
          <p:cNvPr id="43" name="TextBox 42"/>
          <p:cNvSpPr txBox="1"/>
          <p:nvPr/>
        </p:nvSpPr>
        <p:spPr>
          <a:xfrm>
            <a:off x="3586772" y="575108"/>
            <a:ext cx="8555601" cy="338554"/>
          </a:xfrm>
          <a:prstGeom prst="rect">
            <a:avLst/>
          </a:prstGeom>
          <a:noFill/>
        </p:spPr>
        <p:txBody>
          <a:bodyPr wrap="square" rtlCol="0">
            <a:spAutoFit/>
          </a:bodyPr>
          <a:lstStyle/>
          <a:p>
            <a:pPr algn="ctr"/>
            <a:r>
              <a:rPr lang="en-IN" sz="1600" b="1" dirty="0" smtClean="0"/>
              <a:t>Voucher Preparation</a:t>
            </a:r>
            <a:endParaRPr lang="en-IN" sz="1600" b="1" dirty="0"/>
          </a:p>
        </p:txBody>
      </p:sp>
      <p:pic>
        <p:nvPicPr>
          <p:cNvPr id="49" name="Picture 48"/>
          <p:cNvPicPr>
            <a:picLocks noChangeAspect="1"/>
          </p:cNvPicPr>
          <p:nvPr/>
        </p:nvPicPr>
        <p:blipFill>
          <a:blip r:embed="rId2"/>
          <a:stretch>
            <a:fillRect/>
          </a:stretch>
        </p:blipFill>
        <p:spPr>
          <a:xfrm>
            <a:off x="3670481" y="1388622"/>
            <a:ext cx="8286750" cy="3028950"/>
          </a:xfrm>
          <a:prstGeom prst="rect">
            <a:avLst/>
          </a:prstGeom>
        </p:spPr>
      </p:pic>
      <p:sp>
        <p:nvSpPr>
          <p:cNvPr id="50" name="Rectangle 49"/>
          <p:cNvSpPr/>
          <p:nvPr/>
        </p:nvSpPr>
        <p:spPr>
          <a:xfrm>
            <a:off x="6522787" y="2004058"/>
            <a:ext cx="1585789" cy="25307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1073785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VOUCHER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prstClr val="black"/>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2" name="TextBox 41"/>
          <p:cNvSpPr txBox="1"/>
          <p:nvPr/>
        </p:nvSpPr>
        <p:spPr>
          <a:xfrm>
            <a:off x="3605726" y="918284"/>
            <a:ext cx="8555601" cy="338554"/>
          </a:xfrm>
          <a:prstGeom prst="rect">
            <a:avLst/>
          </a:prstGeom>
          <a:noFill/>
        </p:spPr>
        <p:txBody>
          <a:bodyPr wrap="square" rtlCol="0">
            <a:spAutoFit/>
          </a:bodyPr>
          <a:lstStyle/>
          <a:p>
            <a:r>
              <a:rPr lang="en-IN" sz="1600" b="1" dirty="0" smtClean="0"/>
              <a:t>Step-2: Select package and voucher and Click on “Save &amp; Forward to PIU </a:t>
            </a:r>
            <a:r>
              <a:rPr lang="en-IN" sz="1600" b="1" dirty="0" err="1" smtClean="0"/>
              <a:t>Incharge</a:t>
            </a:r>
            <a:r>
              <a:rPr lang="en-IN" sz="1600" b="1" dirty="0" smtClean="0"/>
              <a:t>” </a:t>
            </a:r>
            <a:endParaRPr lang="en-IN" sz="1600" b="1" dirty="0"/>
          </a:p>
        </p:txBody>
      </p:sp>
      <p:sp>
        <p:nvSpPr>
          <p:cNvPr id="43" name="TextBox 42"/>
          <p:cNvSpPr txBox="1"/>
          <p:nvPr/>
        </p:nvSpPr>
        <p:spPr>
          <a:xfrm>
            <a:off x="3586772" y="575108"/>
            <a:ext cx="8555601" cy="338554"/>
          </a:xfrm>
          <a:prstGeom prst="rect">
            <a:avLst/>
          </a:prstGeom>
          <a:noFill/>
        </p:spPr>
        <p:txBody>
          <a:bodyPr wrap="square" rtlCol="0">
            <a:spAutoFit/>
          </a:bodyPr>
          <a:lstStyle/>
          <a:p>
            <a:pPr algn="ctr"/>
            <a:r>
              <a:rPr lang="en-IN" sz="1600" b="1" dirty="0" smtClean="0"/>
              <a:t>Voucher Preparation</a:t>
            </a:r>
            <a:endParaRPr lang="en-IN" sz="1600" b="1" dirty="0"/>
          </a:p>
        </p:txBody>
      </p:sp>
      <p:pic>
        <p:nvPicPr>
          <p:cNvPr id="2" name="Picture 1"/>
          <p:cNvPicPr>
            <a:picLocks noChangeAspect="1"/>
          </p:cNvPicPr>
          <p:nvPr/>
        </p:nvPicPr>
        <p:blipFill>
          <a:blip r:embed="rId2"/>
          <a:stretch>
            <a:fillRect/>
          </a:stretch>
        </p:blipFill>
        <p:spPr>
          <a:xfrm>
            <a:off x="3697375" y="1332268"/>
            <a:ext cx="8048625" cy="4335998"/>
          </a:xfrm>
          <a:prstGeom prst="rect">
            <a:avLst/>
          </a:prstGeom>
        </p:spPr>
      </p:pic>
      <p:sp>
        <p:nvSpPr>
          <p:cNvPr id="40" name="Rectangle 39"/>
          <p:cNvSpPr/>
          <p:nvPr/>
        </p:nvSpPr>
        <p:spPr>
          <a:xfrm>
            <a:off x="6928792" y="5151544"/>
            <a:ext cx="1585789" cy="25307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1336287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VOUCHER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prstClr val="black"/>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3" name="TextBox 42"/>
          <p:cNvSpPr txBox="1"/>
          <p:nvPr/>
        </p:nvSpPr>
        <p:spPr>
          <a:xfrm>
            <a:off x="3586772" y="575108"/>
            <a:ext cx="8555601" cy="338554"/>
          </a:xfrm>
          <a:prstGeom prst="rect">
            <a:avLst/>
          </a:prstGeom>
          <a:noFill/>
        </p:spPr>
        <p:txBody>
          <a:bodyPr wrap="square" rtlCol="0">
            <a:spAutoFit/>
          </a:bodyPr>
          <a:lstStyle/>
          <a:p>
            <a:pPr algn="ctr"/>
            <a:r>
              <a:rPr lang="en-IN" sz="1600" b="1" dirty="0" smtClean="0"/>
              <a:t>Voucher Approval By PIU In-charge</a:t>
            </a:r>
            <a:endParaRPr lang="en-IN" sz="1600" b="1" dirty="0"/>
          </a:p>
        </p:txBody>
      </p:sp>
      <p:pic>
        <p:nvPicPr>
          <p:cNvPr id="39" name="Picture 38">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r="32500" b="26078"/>
          <a:stretch/>
        </p:blipFill>
        <p:spPr>
          <a:xfrm>
            <a:off x="3784094" y="1292895"/>
            <a:ext cx="8229600" cy="5069541"/>
          </a:xfrm>
          <a:prstGeom prst="rect">
            <a:avLst/>
          </a:prstGeom>
        </p:spPr>
      </p:pic>
      <p:sp>
        <p:nvSpPr>
          <p:cNvPr id="41" name="TextBox 40"/>
          <p:cNvSpPr txBox="1"/>
          <p:nvPr/>
        </p:nvSpPr>
        <p:spPr>
          <a:xfrm>
            <a:off x="3784094" y="981268"/>
            <a:ext cx="8116553" cy="338554"/>
          </a:xfrm>
          <a:prstGeom prst="rect">
            <a:avLst/>
          </a:prstGeom>
          <a:noFill/>
        </p:spPr>
        <p:txBody>
          <a:bodyPr wrap="square" rtlCol="0">
            <a:spAutoFit/>
          </a:bodyPr>
          <a:lstStyle/>
          <a:p>
            <a:r>
              <a:rPr lang="en-IN" sz="1600" b="1" dirty="0" smtClean="0"/>
              <a:t>Step-1: PIU In-charge has to login to </a:t>
            </a:r>
            <a:r>
              <a:rPr lang="en-IN" sz="1600" b="1" dirty="0" err="1" smtClean="0"/>
              <a:t>eMARG</a:t>
            </a:r>
            <a:r>
              <a:rPr lang="en-IN" sz="1600" b="1" dirty="0" smtClean="0"/>
              <a:t> and select “Service for PIU In-charge”</a:t>
            </a:r>
            <a:endParaRPr lang="en-IN" sz="1600" b="1" dirty="0"/>
          </a:p>
        </p:txBody>
      </p:sp>
      <p:sp>
        <p:nvSpPr>
          <p:cNvPr id="44" name="Rectangle 43"/>
          <p:cNvSpPr/>
          <p:nvPr/>
        </p:nvSpPr>
        <p:spPr>
          <a:xfrm>
            <a:off x="3693940" y="3669397"/>
            <a:ext cx="2230342" cy="470961"/>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13823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sp>
        <p:nvSpPr>
          <p:cNvPr id="133" name="Rectangle 132"/>
          <p:cNvSpPr/>
          <p:nvPr/>
        </p:nvSpPr>
        <p:spPr>
          <a:xfrm>
            <a:off x="3617829" y="429398"/>
            <a:ext cx="8526157" cy="157435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1600" dirty="0" smtClean="0">
              <a:solidFill>
                <a:schemeClr val="tx1"/>
              </a:solidFill>
            </a:endParaRPr>
          </a:p>
          <a:p>
            <a:r>
              <a:rPr lang="en-US" sz="1600" b="1" dirty="0" smtClean="0">
                <a:solidFill>
                  <a:schemeClr val="tx1"/>
                </a:solidFill>
              </a:rPr>
              <a:t>Step3:</a:t>
            </a:r>
            <a:r>
              <a:rPr lang="en-US" sz="1600" dirty="0" smtClean="0">
                <a:solidFill>
                  <a:schemeClr val="tx1"/>
                </a:solidFill>
              </a:rPr>
              <a:t> </a:t>
            </a:r>
          </a:p>
          <a:p>
            <a:pPr marL="285750" indent="-285750">
              <a:buFont typeface="Arial" panose="020B0604020202020204" pitchFamily="34" charset="0"/>
              <a:buChar char="•"/>
            </a:pPr>
            <a:r>
              <a:rPr lang="en-US" sz="1600" b="1" dirty="0" smtClean="0">
                <a:solidFill>
                  <a:schemeClr val="tx1"/>
                </a:solidFill>
                <a:latin typeface="Times New Roman" pitchFamily="18" charset="0"/>
                <a:cs typeface="Times New Roman" pitchFamily="18" charset="0"/>
              </a:rPr>
              <a:t>Select “State/District/PIU/Package No.” and then Check every details of the package like Contractor Details, Completion Length, CW width, Traffic Density, Completion Date </a:t>
            </a:r>
          </a:p>
          <a:p>
            <a:endParaRPr lang="en-US" sz="1600" b="1" dirty="0" smtClean="0">
              <a:solidFill>
                <a:schemeClr val="tx1"/>
              </a:solidFill>
              <a:latin typeface="Times New Roman" pitchFamily="18" charset="0"/>
              <a:cs typeface="Times New Roman" pitchFamily="18" charset="0"/>
            </a:endParaRPr>
          </a:p>
          <a:p>
            <a:pPr marL="285750" indent="-285750">
              <a:buFont typeface="Arial" panose="020B0604020202020204" pitchFamily="34" charset="0"/>
              <a:buChar char="•"/>
            </a:pPr>
            <a:r>
              <a:rPr lang="en-US" sz="1600" b="1" dirty="0" smtClean="0">
                <a:solidFill>
                  <a:schemeClr val="tx1"/>
                </a:solidFill>
                <a:latin typeface="Times New Roman" pitchFamily="18" charset="0"/>
                <a:cs typeface="Times New Roman" pitchFamily="18" charset="0"/>
              </a:rPr>
              <a:t>If any correction is required in any of the data then do not proceed further and mark that package for correction first</a:t>
            </a:r>
            <a:endParaRPr lang="en-US" sz="1600" b="1" dirty="0">
              <a:solidFill>
                <a:schemeClr val="tx1"/>
              </a:solidFill>
              <a:latin typeface="Times New Roman" pitchFamily="18" charset="0"/>
              <a:cs typeface="Times New Roman" pitchFamily="18" charset="0"/>
            </a:endParaRPr>
          </a:p>
          <a:p>
            <a:endParaRPr lang="en-US" sz="1600" dirty="0">
              <a:solidFill>
                <a:schemeClr val="tx1"/>
              </a:solidFill>
            </a:endParaRPr>
          </a:p>
        </p:txBody>
      </p:sp>
      <p:pic>
        <p:nvPicPr>
          <p:cNvPr id="3" name="Picture 2"/>
          <p:cNvPicPr>
            <a:picLocks noChangeAspect="1"/>
          </p:cNvPicPr>
          <p:nvPr/>
        </p:nvPicPr>
        <p:blipFill>
          <a:blip r:embed="rId2"/>
          <a:stretch>
            <a:fillRect/>
          </a:stretch>
        </p:blipFill>
        <p:spPr>
          <a:xfrm>
            <a:off x="3670481" y="2044092"/>
            <a:ext cx="8499263" cy="4647943"/>
          </a:xfrm>
          <a:prstGeom prst="rect">
            <a:avLst/>
          </a:prstGeom>
        </p:spPr>
      </p:pic>
      <p:grpSp>
        <p:nvGrpSpPr>
          <p:cNvPr id="38" name="Group 37"/>
          <p:cNvGrpSpPr/>
          <p:nvPr/>
        </p:nvGrpSpPr>
        <p:grpSpPr>
          <a:xfrm>
            <a:off x="0" y="0"/>
            <a:ext cx="3554569" cy="6858000"/>
            <a:chOff x="0" y="0"/>
            <a:chExt cx="3554569" cy="6858000"/>
          </a:xfrm>
        </p:grpSpPr>
        <p:sp>
          <p:nvSpPr>
            <p:cNvPr id="40" name="Rounded Rectangle 39"/>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1" name="Rounded Rectangle 40"/>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2" name="Rounded Rectangle 41"/>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43" name="Rounded Rectangle 42"/>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44" name="Rounded Rectangle 43"/>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45" name="Rounded Rectangle 44"/>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46" name="Rounded Rectangle 45"/>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7" name="Rounded Rectangle 46"/>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8" name="Rounded Rectangle 4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49" name="Rounded Rectangle 48"/>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0" name="Rounded Rectangle 49"/>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1" name="Rounded Rectangle 5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2" name="Rounded Rectangle 51"/>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3" name="Rounded Rectangle 5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4" name="Straight Arrow Connector 5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Elbow Connector 63"/>
            <p:cNvCxnSpPr>
              <a:stCxn id="43"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5" name="Elbow Connector 64"/>
            <p:cNvCxnSpPr>
              <a:stCxn id="43"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9" idx="2"/>
              <a:endCxn id="50"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6" idx="2"/>
              <a:endCxn id="50"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Connector 67"/>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69" name="Elbow Connector 6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1958814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VOUCHER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prstClr val="black"/>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3" name="TextBox 42"/>
          <p:cNvSpPr txBox="1"/>
          <p:nvPr/>
        </p:nvSpPr>
        <p:spPr>
          <a:xfrm>
            <a:off x="3586772" y="575108"/>
            <a:ext cx="8555601" cy="338554"/>
          </a:xfrm>
          <a:prstGeom prst="rect">
            <a:avLst/>
          </a:prstGeom>
          <a:noFill/>
        </p:spPr>
        <p:txBody>
          <a:bodyPr wrap="square" rtlCol="0">
            <a:spAutoFit/>
          </a:bodyPr>
          <a:lstStyle/>
          <a:p>
            <a:pPr algn="ctr"/>
            <a:r>
              <a:rPr lang="en-IN" sz="1600" b="1" dirty="0" smtClean="0"/>
              <a:t>Voucher Approval By PIU In-charge</a:t>
            </a:r>
            <a:endParaRPr lang="en-IN" sz="1600" b="1" dirty="0"/>
          </a:p>
        </p:txBody>
      </p:sp>
      <p:sp>
        <p:nvSpPr>
          <p:cNvPr id="41" name="TextBox 40"/>
          <p:cNvSpPr txBox="1"/>
          <p:nvPr/>
        </p:nvSpPr>
        <p:spPr>
          <a:xfrm>
            <a:off x="3622730" y="981268"/>
            <a:ext cx="8116553" cy="338554"/>
          </a:xfrm>
          <a:prstGeom prst="rect">
            <a:avLst/>
          </a:prstGeom>
          <a:noFill/>
        </p:spPr>
        <p:txBody>
          <a:bodyPr wrap="square" rtlCol="0">
            <a:spAutoFit/>
          </a:bodyPr>
          <a:lstStyle/>
          <a:p>
            <a:r>
              <a:rPr lang="en-IN" sz="1600" b="1" dirty="0" smtClean="0"/>
              <a:t>Step-2: Go to “DLP Vouchers”-----&gt;”Routine (Part-II)”------&gt;”Approval”</a:t>
            </a:r>
            <a:endParaRPr lang="en-IN" sz="1600" b="1" dirty="0"/>
          </a:p>
        </p:txBody>
      </p:sp>
      <p:pic>
        <p:nvPicPr>
          <p:cNvPr id="2" name="Picture 1"/>
          <p:cNvPicPr>
            <a:picLocks noChangeAspect="1"/>
          </p:cNvPicPr>
          <p:nvPr/>
        </p:nvPicPr>
        <p:blipFill rotWithShape="1">
          <a:blip r:embed="rId2"/>
          <a:srcRect t="12924" r="19927" b="41368"/>
          <a:stretch/>
        </p:blipFill>
        <p:spPr>
          <a:xfrm>
            <a:off x="3670481" y="1387428"/>
            <a:ext cx="8471892" cy="3546233"/>
          </a:xfrm>
          <a:prstGeom prst="rect">
            <a:avLst/>
          </a:prstGeom>
        </p:spPr>
      </p:pic>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480077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VOUCHER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prstClr val="black"/>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3" name="TextBox 42"/>
          <p:cNvSpPr txBox="1"/>
          <p:nvPr/>
        </p:nvSpPr>
        <p:spPr>
          <a:xfrm>
            <a:off x="3586772" y="575108"/>
            <a:ext cx="8555601" cy="338554"/>
          </a:xfrm>
          <a:prstGeom prst="rect">
            <a:avLst/>
          </a:prstGeom>
          <a:noFill/>
        </p:spPr>
        <p:txBody>
          <a:bodyPr wrap="square" rtlCol="0">
            <a:spAutoFit/>
          </a:bodyPr>
          <a:lstStyle/>
          <a:p>
            <a:pPr algn="ctr"/>
            <a:r>
              <a:rPr lang="en-IN" sz="1600" b="1" dirty="0" smtClean="0"/>
              <a:t>Voucher Approval By PIU In-charge</a:t>
            </a:r>
            <a:endParaRPr lang="en-IN" sz="1600" b="1" dirty="0"/>
          </a:p>
        </p:txBody>
      </p:sp>
      <p:sp>
        <p:nvSpPr>
          <p:cNvPr id="41" name="TextBox 40"/>
          <p:cNvSpPr txBox="1"/>
          <p:nvPr/>
        </p:nvSpPr>
        <p:spPr>
          <a:xfrm>
            <a:off x="3622730" y="981268"/>
            <a:ext cx="8116553" cy="338554"/>
          </a:xfrm>
          <a:prstGeom prst="rect">
            <a:avLst/>
          </a:prstGeom>
          <a:noFill/>
        </p:spPr>
        <p:txBody>
          <a:bodyPr wrap="square" rtlCol="0">
            <a:spAutoFit/>
          </a:bodyPr>
          <a:lstStyle/>
          <a:p>
            <a:r>
              <a:rPr lang="en-IN" sz="1600" b="1" dirty="0" smtClean="0"/>
              <a:t>Step-3: Select State/District/PIU/Package/Voucher Period</a:t>
            </a:r>
            <a:endParaRPr lang="en-IN" sz="1600" b="1" dirty="0"/>
          </a:p>
        </p:txBody>
      </p:sp>
      <p:pic>
        <p:nvPicPr>
          <p:cNvPr id="3" name="Picture 2"/>
          <p:cNvPicPr>
            <a:picLocks noChangeAspect="1"/>
          </p:cNvPicPr>
          <p:nvPr/>
        </p:nvPicPr>
        <p:blipFill rotWithShape="1">
          <a:blip r:embed="rId2"/>
          <a:srcRect l="3970" t="12924" r="4044" b="36660"/>
          <a:stretch/>
        </p:blipFill>
        <p:spPr>
          <a:xfrm>
            <a:off x="3670481" y="1304709"/>
            <a:ext cx="8471892" cy="3455894"/>
          </a:xfrm>
          <a:prstGeom prst="rect">
            <a:avLst/>
          </a:prstGeom>
        </p:spPr>
      </p:pic>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0511487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VOUCHER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prstClr val="black"/>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3" name="TextBox 42"/>
          <p:cNvSpPr txBox="1"/>
          <p:nvPr/>
        </p:nvSpPr>
        <p:spPr>
          <a:xfrm>
            <a:off x="3586772" y="575108"/>
            <a:ext cx="8555601" cy="338554"/>
          </a:xfrm>
          <a:prstGeom prst="rect">
            <a:avLst/>
          </a:prstGeom>
          <a:noFill/>
        </p:spPr>
        <p:txBody>
          <a:bodyPr wrap="square" rtlCol="0">
            <a:spAutoFit/>
          </a:bodyPr>
          <a:lstStyle/>
          <a:p>
            <a:pPr algn="ctr"/>
            <a:r>
              <a:rPr lang="en-IN" sz="1600" b="1" dirty="0" smtClean="0"/>
              <a:t>Voucher Approval By PIU In-charge</a:t>
            </a:r>
            <a:endParaRPr lang="en-IN" sz="1600" b="1" dirty="0"/>
          </a:p>
        </p:txBody>
      </p:sp>
      <p:sp>
        <p:nvSpPr>
          <p:cNvPr id="41" name="TextBox 40"/>
          <p:cNvSpPr txBox="1"/>
          <p:nvPr/>
        </p:nvSpPr>
        <p:spPr>
          <a:xfrm>
            <a:off x="3622730" y="981268"/>
            <a:ext cx="8116553" cy="338554"/>
          </a:xfrm>
          <a:prstGeom prst="rect">
            <a:avLst/>
          </a:prstGeom>
          <a:noFill/>
        </p:spPr>
        <p:txBody>
          <a:bodyPr wrap="square" rtlCol="0">
            <a:spAutoFit/>
          </a:bodyPr>
          <a:lstStyle/>
          <a:p>
            <a:r>
              <a:rPr lang="en-IN" sz="1600" b="1" dirty="0" smtClean="0"/>
              <a:t>Step-4: Click on “Approve” if the amounts are correctly calculated or else click “Return to AO”</a:t>
            </a:r>
            <a:endParaRPr lang="en-IN" sz="1600" b="1" dirty="0"/>
          </a:p>
        </p:txBody>
      </p:sp>
      <p:pic>
        <p:nvPicPr>
          <p:cNvPr id="38" name="Content Placeholder 3"/>
          <p:cNvPicPr>
            <a:picLocks/>
          </p:cNvPicPr>
          <p:nvPr/>
        </p:nvPicPr>
        <p:blipFill>
          <a:blip r:embed="rId2" cstate="print"/>
          <a:srcRect t="16190" b="6191"/>
          <a:stretch>
            <a:fillRect/>
          </a:stretch>
        </p:blipFill>
        <p:spPr bwMode="auto">
          <a:xfrm>
            <a:off x="3689797" y="1568250"/>
            <a:ext cx="8229600" cy="4631837"/>
          </a:xfrm>
          <a:prstGeom prst="rect">
            <a:avLst/>
          </a:prstGeom>
          <a:ln>
            <a:noFill/>
          </a:ln>
          <a:effectLst>
            <a:outerShdw blurRad="190500" algn="tl" rotWithShape="0">
              <a:srgbClr val="000000">
                <a:alpha val="70000"/>
              </a:srgbClr>
            </a:outerShdw>
          </a:effectLst>
        </p:spPr>
      </p:pic>
      <p:sp>
        <p:nvSpPr>
          <p:cNvPr id="39" name="Rectangle 38"/>
          <p:cNvSpPr/>
          <p:nvPr/>
        </p:nvSpPr>
        <p:spPr>
          <a:xfrm>
            <a:off x="7328647" y="5812640"/>
            <a:ext cx="457200" cy="43563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625964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1748116" y="2668868"/>
            <a:ext cx="7866530"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SCROLL GENERATION</a:t>
            </a:r>
          </a:p>
        </p:txBody>
      </p:sp>
    </p:spTree>
    <p:extLst>
      <p:ext uri="{BB962C8B-B14F-4D97-AF65-F5344CB8AC3E}">
        <p14:creationId xmlns:p14="http://schemas.microsoft.com/office/powerpoint/2010/main" val="40463357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sp>
        <p:nvSpPr>
          <p:cNvPr id="105" name="Rectangle 104"/>
          <p:cNvSpPr/>
          <p:nvPr/>
        </p:nvSpPr>
        <p:spPr>
          <a:xfrm>
            <a:off x="3638851" y="1070556"/>
            <a:ext cx="8526157" cy="100043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prstClr val="black"/>
                </a:solidFill>
              </a:rPr>
              <a:t>When DSC is attached to the voucher, then it becomes scroll</a:t>
            </a:r>
          </a:p>
          <a:p>
            <a:endParaRPr lang="en-US" sz="1600" dirty="0" smtClean="0">
              <a:solidFill>
                <a:prstClr val="black"/>
              </a:solidFill>
            </a:endParaRPr>
          </a:p>
          <a:p>
            <a:pPr marL="285750" indent="-285750">
              <a:buFont typeface="Arial" panose="020B0604020202020204" pitchFamily="34" charset="0"/>
              <a:buChar char="•"/>
            </a:pPr>
            <a:r>
              <a:rPr lang="en-US" sz="1600" dirty="0" smtClean="0">
                <a:solidFill>
                  <a:prstClr val="black"/>
                </a:solidFill>
              </a:rPr>
              <a:t>As soon as DSC is attached and scroll is generated, it is automatically sent to bank for payment</a:t>
            </a:r>
          </a:p>
          <a:p>
            <a:endParaRPr lang="en-US" sz="1600" dirty="0" smtClean="0">
              <a:solidFill>
                <a:prstClr val="black"/>
              </a:solidFill>
            </a:endParaRPr>
          </a:p>
        </p:txBody>
      </p:sp>
      <p:pic>
        <p:nvPicPr>
          <p:cNvPr id="106" name="Picture 105"/>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16693" y="657746"/>
            <a:ext cx="402448" cy="413388"/>
          </a:xfrm>
          <a:prstGeom prst="rect">
            <a:avLst/>
          </a:prstGeom>
        </p:spPr>
      </p:pic>
      <p:sp>
        <p:nvSpPr>
          <p:cNvPr id="107" name="Rectangle 106"/>
          <p:cNvSpPr/>
          <p:nvPr/>
        </p:nvSpPr>
        <p:spPr>
          <a:xfrm>
            <a:off x="3936882" y="641713"/>
            <a:ext cx="8160892" cy="400110"/>
          </a:xfrm>
          <a:prstGeom prst="rect">
            <a:avLst/>
          </a:prstGeom>
        </p:spPr>
        <p:txBody>
          <a:bodyPr wrap="square">
            <a:spAutoFit/>
          </a:bodyPr>
          <a:lstStyle/>
          <a:p>
            <a:r>
              <a:rPr lang="en-US" sz="2000" b="1" dirty="0" smtClean="0">
                <a:solidFill>
                  <a:prstClr val="black"/>
                </a:solidFill>
              </a:rPr>
              <a:t>What is Scroll ?</a:t>
            </a:r>
            <a:endParaRPr lang="en-IN" sz="2000" b="1" dirty="0">
              <a:solidFill>
                <a:prstClr val="black"/>
              </a:solidFill>
            </a:endParaRPr>
          </a:p>
        </p:txBody>
      </p:sp>
      <p:pic>
        <p:nvPicPr>
          <p:cNvPr id="53" name="Picture 52"/>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16693" y="2056042"/>
            <a:ext cx="402448" cy="413388"/>
          </a:xfrm>
          <a:prstGeom prst="rect">
            <a:avLst/>
          </a:prstGeom>
        </p:spPr>
      </p:pic>
      <p:sp>
        <p:nvSpPr>
          <p:cNvPr id="56" name="Rectangle 55"/>
          <p:cNvSpPr/>
          <p:nvPr/>
        </p:nvSpPr>
        <p:spPr>
          <a:xfrm>
            <a:off x="3936882" y="2062681"/>
            <a:ext cx="8160892" cy="400110"/>
          </a:xfrm>
          <a:prstGeom prst="rect">
            <a:avLst/>
          </a:prstGeom>
        </p:spPr>
        <p:txBody>
          <a:bodyPr wrap="square">
            <a:spAutoFit/>
          </a:bodyPr>
          <a:lstStyle/>
          <a:p>
            <a:r>
              <a:rPr lang="en-US" sz="2000" b="1" dirty="0" smtClean="0">
                <a:solidFill>
                  <a:prstClr val="black"/>
                </a:solidFill>
              </a:rPr>
              <a:t>Who will Generate Scroll?</a:t>
            </a:r>
            <a:endParaRPr lang="en-IN" sz="2000" b="1" dirty="0">
              <a:solidFill>
                <a:prstClr val="black"/>
              </a:solidFill>
            </a:endParaRPr>
          </a:p>
        </p:txBody>
      </p:sp>
      <p:sp>
        <p:nvSpPr>
          <p:cNvPr id="57" name="Rectangle 56"/>
          <p:cNvSpPr/>
          <p:nvPr/>
        </p:nvSpPr>
        <p:spPr>
          <a:xfrm>
            <a:off x="3675560" y="2502997"/>
            <a:ext cx="8453546" cy="338554"/>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prstClr val="black"/>
                </a:solidFill>
              </a:rPr>
              <a:t>PIU In-charge will generate the scroll</a:t>
            </a: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1" name="Rectangle 40"/>
          <p:cNvSpPr/>
          <p:nvPr/>
        </p:nvSpPr>
        <p:spPr>
          <a:xfrm>
            <a:off x="3885152" y="2912799"/>
            <a:ext cx="8160892" cy="400110"/>
          </a:xfrm>
          <a:prstGeom prst="rect">
            <a:avLst/>
          </a:prstGeom>
        </p:spPr>
        <p:txBody>
          <a:bodyPr wrap="square">
            <a:spAutoFit/>
          </a:bodyPr>
          <a:lstStyle/>
          <a:p>
            <a:r>
              <a:rPr lang="en-US" sz="2000" b="1" dirty="0" smtClean="0">
                <a:solidFill>
                  <a:prstClr val="black"/>
                </a:solidFill>
              </a:rPr>
              <a:t>How to Generate Scroll?</a:t>
            </a:r>
            <a:endParaRPr lang="en-IN" sz="2000" b="1" dirty="0">
              <a:solidFill>
                <a:prstClr val="black"/>
              </a:solidFill>
            </a:endParaRPr>
          </a:p>
        </p:txBody>
      </p:sp>
      <p:pic>
        <p:nvPicPr>
          <p:cNvPr id="42" name="Picture 41"/>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599551" y="2906160"/>
            <a:ext cx="402448" cy="413388"/>
          </a:xfrm>
          <a:prstGeom prst="rect">
            <a:avLst/>
          </a:prstGeom>
        </p:spPr>
      </p:pic>
      <p:pic>
        <p:nvPicPr>
          <p:cNvPr id="43" name="Picture 42">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t="21148" r="32500" b="26078"/>
          <a:stretch/>
        </p:blipFill>
        <p:spPr>
          <a:xfrm>
            <a:off x="3727570" y="3669397"/>
            <a:ext cx="8229600" cy="3059722"/>
          </a:xfrm>
          <a:prstGeom prst="rect">
            <a:avLst/>
          </a:prstGeom>
        </p:spPr>
      </p:pic>
      <p:sp>
        <p:nvSpPr>
          <p:cNvPr id="44" name="TextBox 43"/>
          <p:cNvSpPr txBox="1"/>
          <p:nvPr/>
        </p:nvSpPr>
        <p:spPr>
          <a:xfrm>
            <a:off x="3784093" y="3320443"/>
            <a:ext cx="8116553" cy="338554"/>
          </a:xfrm>
          <a:prstGeom prst="rect">
            <a:avLst/>
          </a:prstGeom>
          <a:noFill/>
        </p:spPr>
        <p:txBody>
          <a:bodyPr wrap="square" rtlCol="0">
            <a:spAutoFit/>
          </a:bodyPr>
          <a:lstStyle/>
          <a:p>
            <a:r>
              <a:rPr lang="en-IN" sz="1600" b="1" dirty="0" smtClean="0"/>
              <a:t>Step-1: PIU In-charge has to login to </a:t>
            </a:r>
            <a:r>
              <a:rPr lang="en-IN" sz="1600" b="1" dirty="0" err="1" smtClean="0"/>
              <a:t>eMARG</a:t>
            </a:r>
            <a:r>
              <a:rPr lang="en-IN" sz="1600" b="1" dirty="0" smtClean="0"/>
              <a:t> and select “Service for PIU In-charge”</a:t>
            </a:r>
            <a:endParaRPr lang="en-IN" sz="1600" b="1" dirty="0"/>
          </a:p>
        </p:txBody>
      </p:sp>
      <p:sp>
        <p:nvSpPr>
          <p:cNvPr id="46" name="Rectangle 45"/>
          <p:cNvSpPr/>
          <p:nvPr/>
        </p:nvSpPr>
        <p:spPr>
          <a:xfrm>
            <a:off x="3696683" y="4445954"/>
            <a:ext cx="2227599" cy="417505"/>
          </a:xfrm>
          <a:prstGeom prst="rect">
            <a:avLst/>
          </a:prstGeom>
          <a:noFill/>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7" name="Elbow Connector 4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9361133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0481" y="515634"/>
            <a:ext cx="8404978" cy="338554"/>
          </a:xfrm>
          <a:prstGeom prst="rect">
            <a:avLst/>
          </a:prstGeom>
          <a:noFill/>
        </p:spPr>
        <p:txBody>
          <a:bodyPr wrap="square" rtlCol="0">
            <a:spAutoFit/>
          </a:bodyPr>
          <a:lstStyle/>
          <a:p>
            <a:r>
              <a:rPr lang="en-IN" sz="1600" b="1" dirty="0" smtClean="0"/>
              <a:t>Step-2: Go to “Scroll”-----&gt;”Generate Scroll”</a:t>
            </a:r>
            <a:endParaRPr lang="en-IN" sz="1600" b="1" dirty="0"/>
          </a:p>
        </p:txBody>
      </p:sp>
      <p:pic>
        <p:nvPicPr>
          <p:cNvPr id="2" name="Picture 1"/>
          <p:cNvPicPr>
            <a:picLocks noChangeAspect="1"/>
          </p:cNvPicPr>
          <p:nvPr/>
        </p:nvPicPr>
        <p:blipFill rotWithShape="1">
          <a:blip r:embed="rId2"/>
          <a:srcRect t="13708" r="29743" b="44311"/>
          <a:stretch/>
        </p:blipFill>
        <p:spPr>
          <a:xfrm>
            <a:off x="3689964" y="942818"/>
            <a:ext cx="8417860" cy="2877671"/>
          </a:xfrm>
          <a:prstGeom prst="rect">
            <a:avLst/>
          </a:prstGeom>
        </p:spPr>
      </p:pic>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77927790"/>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0481" y="515634"/>
            <a:ext cx="8404978" cy="338554"/>
          </a:xfrm>
          <a:prstGeom prst="rect">
            <a:avLst/>
          </a:prstGeom>
          <a:noFill/>
        </p:spPr>
        <p:txBody>
          <a:bodyPr wrap="square" rtlCol="0">
            <a:spAutoFit/>
          </a:bodyPr>
          <a:lstStyle/>
          <a:p>
            <a:r>
              <a:rPr lang="en-IN" sz="1600" b="1" dirty="0" smtClean="0"/>
              <a:t>Step-3: Select State/District/PIU/Package/Voucher</a:t>
            </a:r>
            <a:endParaRPr lang="en-IN" sz="1600" b="1" dirty="0"/>
          </a:p>
        </p:txBody>
      </p:sp>
      <p:pic>
        <p:nvPicPr>
          <p:cNvPr id="3" name="Picture 2"/>
          <p:cNvPicPr>
            <a:picLocks noChangeAspect="1"/>
          </p:cNvPicPr>
          <p:nvPr/>
        </p:nvPicPr>
        <p:blipFill rotWithShape="1">
          <a:blip r:embed="rId2"/>
          <a:srcRect l="4412" t="14100" r="4485" b="28028"/>
          <a:stretch/>
        </p:blipFill>
        <p:spPr>
          <a:xfrm>
            <a:off x="3670481" y="968188"/>
            <a:ext cx="8404978" cy="3966883"/>
          </a:xfrm>
          <a:prstGeom prst="rect">
            <a:avLst/>
          </a:prstGeom>
        </p:spPr>
      </p:pic>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737744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0481" y="515634"/>
            <a:ext cx="8404978" cy="338554"/>
          </a:xfrm>
          <a:prstGeom prst="rect">
            <a:avLst/>
          </a:prstGeom>
          <a:noFill/>
        </p:spPr>
        <p:txBody>
          <a:bodyPr wrap="square" rtlCol="0">
            <a:spAutoFit/>
          </a:bodyPr>
          <a:lstStyle/>
          <a:p>
            <a:r>
              <a:rPr lang="en-IN" sz="1600" b="1" dirty="0" smtClean="0"/>
              <a:t>Step-4: Click on “Generate Scroll”</a:t>
            </a:r>
            <a:endParaRPr lang="en-IN" sz="1600" b="1" dirty="0"/>
          </a:p>
        </p:txBody>
      </p:sp>
      <p:pic>
        <p:nvPicPr>
          <p:cNvPr id="2" name="Picture 1"/>
          <p:cNvPicPr>
            <a:picLocks noChangeAspect="1"/>
          </p:cNvPicPr>
          <p:nvPr/>
        </p:nvPicPr>
        <p:blipFill>
          <a:blip r:embed="rId2"/>
          <a:stretch>
            <a:fillRect/>
          </a:stretch>
        </p:blipFill>
        <p:spPr>
          <a:xfrm>
            <a:off x="3670481" y="942817"/>
            <a:ext cx="8404978" cy="1969981"/>
          </a:xfrm>
          <a:prstGeom prst="rect">
            <a:avLst/>
          </a:prstGeom>
        </p:spPr>
      </p:pic>
      <p:sp>
        <p:nvSpPr>
          <p:cNvPr id="38" name="Rectangle 37"/>
          <p:cNvSpPr/>
          <p:nvPr/>
        </p:nvSpPr>
        <p:spPr>
          <a:xfrm>
            <a:off x="7274859" y="2294475"/>
            <a:ext cx="1048870" cy="417505"/>
          </a:xfrm>
          <a:prstGeom prst="rect">
            <a:avLst/>
          </a:prstGeom>
          <a:noFill/>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494849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0481" y="515634"/>
            <a:ext cx="8404978" cy="338554"/>
          </a:xfrm>
          <a:prstGeom prst="rect">
            <a:avLst/>
          </a:prstGeom>
          <a:noFill/>
        </p:spPr>
        <p:txBody>
          <a:bodyPr wrap="square" rtlCol="0">
            <a:spAutoFit/>
          </a:bodyPr>
          <a:lstStyle/>
          <a:p>
            <a:r>
              <a:rPr lang="en-IN" sz="1600" b="1" dirty="0" smtClean="0"/>
              <a:t>The scroll generated by the system can then be saved</a:t>
            </a:r>
            <a:endParaRPr lang="en-IN" sz="1600" b="1" dirty="0"/>
          </a:p>
        </p:txBody>
      </p:sp>
      <p:pic>
        <p:nvPicPr>
          <p:cNvPr id="39" name="Content Placeholder 3"/>
          <p:cNvPicPr>
            <a:picLocks/>
          </p:cNvPicPr>
          <p:nvPr/>
        </p:nvPicPr>
        <p:blipFill>
          <a:blip r:embed="rId2" cstate="print"/>
          <a:srcRect t="13333" b="23810"/>
          <a:stretch>
            <a:fillRect/>
          </a:stretch>
        </p:blipFill>
        <p:spPr bwMode="auto">
          <a:xfrm>
            <a:off x="3644723" y="938053"/>
            <a:ext cx="8229600" cy="4114800"/>
          </a:xfrm>
          <a:prstGeom prst="rect">
            <a:avLst/>
          </a:prstGeom>
          <a:ln>
            <a:noFill/>
          </a:ln>
          <a:effectLst>
            <a:outerShdw blurRad="190500" algn="tl" rotWithShape="0">
              <a:srgbClr val="000000">
                <a:alpha val="70000"/>
              </a:srgbClr>
            </a:outerShdw>
          </a:effectLst>
        </p:spPr>
      </p:pic>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6586419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pic>
        <p:nvPicPr>
          <p:cNvPr id="37" name="Content Placeholder 3"/>
          <p:cNvPicPr>
            <a:picLocks/>
          </p:cNvPicPr>
          <p:nvPr/>
        </p:nvPicPr>
        <p:blipFill>
          <a:blip r:embed="rId2" cstate="print"/>
          <a:srcRect l="10387" t="9003" r="23147" b="38333"/>
          <a:stretch>
            <a:fillRect/>
          </a:stretch>
        </p:blipFill>
        <p:spPr bwMode="auto">
          <a:xfrm>
            <a:off x="3784094" y="709453"/>
            <a:ext cx="8229600" cy="4572000"/>
          </a:xfrm>
          <a:prstGeom prst="rect">
            <a:avLst/>
          </a:prstGeom>
          <a:ln>
            <a:noFill/>
          </a:ln>
          <a:effectLst>
            <a:outerShdw blurRad="190500" algn="tl" rotWithShape="0">
              <a:srgbClr val="000000">
                <a:alpha val="70000"/>
              </a:srgbClr>
            </a:outerShdw>
          </a:effectLst>
        </p:spPr>
      </p:pic>
      <p:cxnSp>
        <p:nvCxnSpPr>
          <p:cNvPr id="36" name="Elbow Connector 3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66389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3689039" y="430789"/>
            <a:ext cx="8410262" cy="44968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lang="en-US" sz="2000" b="1" dirty="0" smtClean="0">
                <a:solidFill>
                  <a:schemeClr val="tx1"/>
                </a:solidFill>
              </a:rPr>
              <a:t>How to Mark a Package for correction of Data (BY AM/AE/JE)</a:t>
            </a:r>
            <a:endParaRPr lang="en-US" sz="2000" b="1" dirty="0">
              <a:solidFill>
                <a:schemeClr val="tx1"/>
              </a:solidFill>
            </a:endParaRPr>
          </a:p>
          <a:p>
            <a:endParaRPr lang="en-US" sz="2000" b="1" dirty="0">
              <a:solidFill>
                <a:schemeClr val="tx1"/>
              </a:solidFill>
            </a:endParaRPr>
          </a:p>
        </p:txBody>
      </p:sp>
      <p:sp>
        <p:nvSpPr>
          <p:cNvPr id="93" name="Rectangle 92">
            <a:extLst>
              <a:ext uri="{FF2B5EF4-FFF2-40B4-BE49-F238E27FC236}">
                <a16:creationId xmlns:a16="http://schemas.microsoft.com/office/drawing/2014/main" xmlns="" id="{DBE03ED8-2D9E-354B-BFA9-18763369086F}"/>
              </a:ext>
            </a:extLst>
          </p:cNvPr>
          <p:cNvSpPr/>
          <p:nvPr/>
        </p:nvSpPr>
        <p:spPr>
          <a:xfrm>
            <a:off x="3614894" y="40341"/>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pic>
        <p:nvPicPr>
          <p:cNvPr id="94" name="Picture 93"/>
          <p:cNvPicPr>
            <a:picLocks noChangeAspect="1"/>
          </p:cNvPicPr>
          <p:nvPr/>
        </p:nvPicPr>
        <p:blipFill>
          <a:blip r:embed="rId2"/>
          <a:stretch>
            <a:fillRect/>
          </a:stretch>
        </p:blipFill>
        <p:spPr>
          <a:xfrm>
            <a:off x="3855437" y="1471655"/>
            <a:ext cx="8171462" cy="3706783"/>
          </a:xfrm>
          <a:prstGeom prst="rect">
            <a:avLst/>
          </a:prstGeom>
        </p:spPr>
      </p:pic>
      <p:sp>
        <p:nvSpPr>
          <p:cNvPr id="95" name="Rectangle 94"/>
          <p:cNvSpPr/>
          <p:nvPr/>
        </p:nvSpPr>
        <p:spPr>
          <a:xfrm>
            <a:off x="4681848" y="992942"/>
            <a:ext cx="6183376"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latin typeface="Times New Roman" pitchFamily="18" charset="0"/>
                <a:cs typeface="Times New Roman" pitchFamily="18" charset="0"/>
              </a:rPr>
              <a:t>Go to “Package” ----------&gt;Select “Correction Required in OMMAS”</a:t>
            </a:r>
            <a:endParaRPr lang="en-US" sz="1600" b="1" dirty="0">
              <a:solidFill>
                <a:schemeClr val="tx1"/>
              </a:solidFill>
              <a:latin typeface="Times New Roman" pitchFamily="18" charset="0"/>
              <a:cs typeface="Times New Roman" pitchFamily="18" charset="0"/>
            </a:endParaRPr>
          </a:p>
        </p:txBody>
      </p:sp>
      <p:sp>
        <p:nvSpPr>
          <p:cNvPr id="96" name="Rectangle 95"/>
          <p:cNvSpPr/>
          <p:nvPr/>
        </p:nvSpPr>
        <p:spPr>
          <a:xfrm>
            <a:off x="4321883" y="2108538"/>
            <a:ext cx="1908000" cy="21301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Elbow Connector 97"/>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9" name="Elbow Connector 98"/>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Straight Connector 10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22081468"/>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1" name="Rectangle 40"/>
          <p:cNvSpPr/>
          <p:nvPr/>
        </p:nvSpPr>
        <p:spPr>
          <a:xfrm>
            <a:off x="3968322" y="515634"/>
            <a:ext cx="8160892" cy="400110"/>
          </a:xfrm>
          <a:prstGeom prst="rect">
            <a:avLst/>
          </a:prstGeom>
        </p:spPr>
        <p:txBody>
          <a:bodyPr wrap="square">
            <a:spAutoFit/>
          </a:bodyPr>
          <a:lstStyle/>
          <a:p>
            <a:r>
              <a:rPr lang="en-US" sz="2000" b="1" dirty="0" smtClean="0">
                <a:solidFill>
                  <a:prstClr val="black"/>
                </a:solidFill>
              </a:rPr>
              <a:t>How to digitally sign a Scroll?</a:t>
            </a:r>
            <a:endParaRPr lang="en-IN" sz="2000" b="1" dirty="0">
              <a:solidFill>
                <a:prstClr val="black"/>
              </a:solidFill>
            </a:endParaRPr>
          </a:p>
        </p:txBody>
      </p:sp>
      <p:pic>
        <p:nvPicPr>
          <p:cNvPr id="42" name="Picture 41"/>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26792" y="515634"/>
            <a:ext cx="402448" cy="413388"/>
          </a:xfrm>
          <a:prstGeom prst="rect">
            <a:avLst/>
          </a:prstGeom>
        </p:spPr>
      </p:pic>
      <p:pic>
        <p:nvPicPr>
          <p:cNvPr id="43" name="Picture 42">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t="21148" r="32500" b="26078"/>
          <a:stretch/>
        </p:blipFill>
        <p:spPr>
          <a:xfrm>
            <a:off x="3670481" y="1330346"/>
            <a:ext cx="8229600" cy="3059722"/>
          </a:xfrm>
          <a:prstGeom prst="rect">
            <a:avLst/>
          </a:prstGeom>
        </p:spPr>
      </p:pic>
      <p:sp>
        <p:nvSpPr>
          <p:cNvPr id="44" name="TextBox 43"/>
          <p:cNvSpPr txBox="1"/>
          <p:nvPr/>
        </p:nvSpPr>
        <p:spPr>
          <a:xfrm>
            <a:off x="3676517" y="953768"/>
            <a:ext cx="8116553" cy="338554"/>
          </a:xfrm>
          <a:prstGeom prst="rect">
            <a:avLst/>
          </a:prstGeom>
          <a:noFill/>
        </p:spPr>
        <p:txBody>
          <a:bodyPr wrap="square" rtlCol="0">
            <a:spAutoFit/>
          </a:bodyPr>
          <a:lstStyle/>
          <a:p>
            <a:r>
              <a:rPr lang="en-IN" sz="1600" b="1" dirty="0" smtClean="0"/>
              <a:t>Step-1: PIU In-charge has to login to </a:t>
            </a:r>
            <a:r>
              <a:rPr lang="en-IN" sz="1600" b="1" dirty="0" err="1" smtClean="0"/>
              <a:t>eMARG</a:t>
            </a:r>
            <a:r>
              <a:rPr lang="en-IN" sz="1600" b="1" dirty="0" smtClean="0"/>
              <a:t> and select “Signing”</a:t>
            </a:r>
            <a:endParaRPr lang="en-IN" sz="1600" b="1" dirty="0"/>
          </a:p>
        </p:txBody>
      </p:sp>
      <p:sp>
        <p:nvSpPr>
          <p:cNvPr id="46" name="Rectangle 45"/>
          <p:cNvSpPr/>
          <p:nvPr/>
        </p:nvSpPr>
        <p:spPr>
          <a:xfrm>
            <a:off x="3644723" y="2469596"/>
            <a:ext cx="2227599" cy="417505"/>
          </a:xfrm>
          <a:prstGeom prst="rect">
            <a:avLst/>
          </a:prstGeom>
          <a:noFill/>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5681573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6517" y="953768"/>
            <a:ext cx="8116553" cy="338554"/>
          </a:xfrm>
          <a:prstGeom prst="rect">
            <a:avLst/>
          </a:prstGeom>
          <a:noFill/>
        </p:spPr>
        <p:txBody>
          <a:bodyPr wrap="square" rtlCol="0">
            <a:spAutoFit/>
          </a:bodyPr>
          <a:lstStyle/>
          <a:p>
            <a:r>
              <a:rPr lang="en-IN" sz="1600" b="1" dirty="0" smtClean="0"/>
              <a:t>Step-2: Go to “Scroll”-----&gt;”Routine”-----&gt;”Digital Sign Scroll”</a:t>
            </a:r>
            <a:endParaRPr lang="en-IN" sz="1600" b="1" dirty="0"/>
          </a:p>
        </p:txBody>
      </p:sp>
      <p:pic>
        <p:nvPicPr>
          <p:cNvPr id="2" name="Picture 1"/>
          <p:cNvPicPr>
            <a:picLocks noChangeAspect="1"/>
          </p:cNvPicPr>
          <p:nvPr/>
        </p:nvPicPr>
        <p:blipFill rotWithShape="1">
          <a:blip r:embed="rId2"/>
          <a:srcRect t="12924" r="35478" b="43918"/>
          <a:stretch/>
        </p:blipFill>
        <p:spPr>
          <a:xfrm>
            <a:off x="3670481" y="1331564"/>
            <a:ext cx="8512413" cy="3202852"/>
          </a:xfrm>
          <a:prstGeom prst="rect">
            <a:avLst/>
          </a:prstGeom>
        </p:spPr>
      </p:pic>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745237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6517" y="496570"/>
            <a:ext cx="8116553" cy="338554"/>
          </a:xfrm>
          <a:prstGeom prst="rect">
            <a:avLst/>
          </a:prstGeom>
          <a:noFill/>
        </p:spPr>
        <p:txBody>
          <a:bodyPr wrap="square" rtlCol="0">
            <a:spAutoFit/>
          </a:bodyPr>
          <a:lstStyle/>
          <a:p>
            <a:r>
              <a:rPr lang="en-IN" sz="1600" b="1" dirty="0" smtClean="0"/>
              <a:t>Step-3: Select scroll</a:t>
            </a:r>
            <a:endParaRPr lang="en-IN" sz="1600" b="1" dirty="0"/>
          </a:p>
        </p:txBody>
      </p:sp>
      <p:pic>
        <p:nvPicPr>
          <p:cNvPr id="3" name="Picture 2"/>
          <p:cNvPicPr>
            <a:picLocks noChangeAspect="1"/>
          </p:cNvPicPr>
          <p:nvPr/>
        </p:nvPicPr>
        <p:blipFill>
          <a:blip r:embed="rId2"/>
          <a:stretch>
            <a:fillRect/>
          </a:stretch>
        </p:blipFill>
        <p:spPr>
          <a:xfrm>
            <a:off x="3657648" y="818597"/>
            <a:ext cx="8258175" cy="2543175"/>
          </a:xfrm>
          <a:prstGeom prst="rect">
            <a:avLst/>
          </a:prstGeom>
        </p:spPr>
      </p:pic>
      <p:pic>
        <p:nvPicPr>
          <p:cNvPr id="4" name="Picture 3"/>
          <p:cNvPicPr>
            <a:picLocks noChangeAspect="1"/>
          </p:cNvPicPr>
          <p:nvPr/>
        </p:nvPicPr>
        <p:blipFill>
          <a:blip r:embed="rId3"/>
          <a:stretch>
            <a:fillRect/>
          </a:stretch>
        </p:blipFill>
        <p:spPr>
          <a:xfrm>
            <a:off x="3670481" y="4384713"/>
            <a:ext cx="8267700" cy="2247900"/>
          </a:xfrm>
          <a:prstGeom prst="rect">
            <a:avLst/>
          </a:prstGeom>
        </p:spPr>
      </p:pic>
      <p:sp>
        <p:nvSpPr>
          <p:cNvPr id="43" name="TextBox 42"/>
          <p:cNvSpPr txBox="1"/>
          <p:nvPr/>
        </p:nvSpPr>
        <p:spPr>
          <a:xfrm>
            <a:off x="3721341" y="4024180"/>
            <a:ext cx="8116553" cy="338554"/>
          </a:xfrm>
          <a:prstGeom prst="rect">
            <a:avLst/>
          </a:prstGeom>
          <a:noFill/>
        </p:spPr>
        <p:txBody>
          <a:bodyPr wrap="square" rtlCol="0">
            <a:spAutoFit/>
          </a:bodyPr>
          <a:lstStyle/>
          <a:p>
            <a:r>
              <a:rPr lang="en-IN" sz="1600" b="1" dirty="0" smtClean="0"/>
              <a:t>Step-4: Click on “Digitally sign and forward to bank”</a:t>
            </a:r>
            <a:endParaRPr lang="en-IN" sz="1600" b="1" dirty="0"/>
          </a:p>
        </p:txBody>
      </p:sp>
      <p:sp>
        <p:nvSpPr>
          <p:cNvPr id="46" name="Rectangle 45"/>
          <p:cNvSpPr/>
          <p:nvPr/>
        </p:nvSpPr>
        <p:spPr>
          <a:xfrm>
            <a:off x="7504030" y="5526748"/>
            <a:ext cx="1344136" cy="417505"/>
          </a:xfrm>
          <a:prstGeom prst="rect">
            <a:avLst/>
          </a:prstGeom>
          <a:noFill/>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228677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6517" y="496570"/>
            <a:ext cx="8116553" cy="338554"/>
          </a:xfrm>
          <a:prstGeom prst="rect">
            <a:avLst/>
          </a:prstGeom>
          <a:noFill/>
        </p:spPr>
        <p:txBody>
          <a:bodyPr wrap="square" rtlCol="0">
            <a:spAutoFit/>
          </a:bodyPr>
          <a:lstStyle/>
          <a:p>
            <a:r>
              <a:rPr lang="en-IN" sz="1600" b="1" dirty="0" smtClean="0"/>
              <a:t>Step-5: Enter OTP</a:t>
            </a:r>
            <a:endParaRPr lang="en-IN" sz="1600" b="1" dirty="0"/>
          </a:p>
        </p:txBody>
      </p:sp>
      <p:sp>
        <p:nvSpPr>
          <p:cNvPr id="43" name="TextBox 42"/>
          <p:cNvSpPr txBox="1"/>
          <p:nvPr/>
        </p:nvSpPr>
        <p:spPr>
          <a:xfrm>
            <a:off x="3657599" y="3527991"/>
            <a:ext cx="8116553" cy="338554"/>
          </a:xfrm>
          <a:prstGeom prst="rect">
            <a:avLst/>
          </a:prstGeom>
          <a:noFill/>
        </p:spPr>
        <p:txBody>
          <a:bodyPr wrap="square" rtlCol="0">
            <a:spAutoFit/>
          </a:bodyPr>
          <a:lstStyle/>
          <a:p>
            <a:r>
              <a:rPr lang="en-IN" sz="1600" b="1" dirty="0" smtClean="0"/>
              <a:t>Step-6: Enter DSC token password</a:t>
            </a:r>
            <a:endParaRPr lang="en-IN" sz="1600" b="1" dirty="0"/>
          </a:p>
        </p:txBody>
      </p:sp>
      <p:pic>
        <p:nvPicPr>
          <p:cNvPr id="40" name="Content Placeholder 3"/>
          <p:cNvPicPr>
            <a:picLocks/>
          </p:cNvPicPr>
          <p:nvPr/>
        </p:nvPicPr>
        <p:blipFill>
          <a:blip r:embed="rId2" cstate="print"/>
          <a:srcRect t="13095" r="1070" b="23810"/>
          <a:stretch>
            <a:fillRect/>
          </a:stretch>
        </p:blipFill>
        <p:spPr bwMode="auto">
          <a:xfrm>
            <a:off x="3631841" y="819126"/>
            <a:ext cx="8126569" cy="2692928"/>
          </a:xfrm>
          <a:prstGeom prst="rect">
            <a:avLst/>
          </a:prstGeom>
          <a:ln>
            <a:noFill/>
          </a:ln>
          <a:effectLst>
            <a:outerShdw blurRad="190500" algn="tl" rotWithShape="0">
              <a:srgbClr val="000000">
                <a:alpha val="70000"/>
              </a:srgbClr>
            </a:outerShdw>
          </a:effectLst>
        </p:spPr>
      </p:pic>
      <p:pic>
        <p:nvPicPr>
          <p:cNvPr id="41" name="Content Placeholder 3"/>
          <p:cNvPicPr>
            <a:picLocks/>
          </p:cNvPicPr>
          <p:nvPr/>
        </p:nvPicPr>
        <p:blipFill>
          <a:blip r:embed="rId3" cstate="print"/>
          <a:srcRect t="14524" b="32619"/>
          <a:stretch>
            <a:fillRect/>
          </a:stretch>
        </p:blipFill>
        <p:spPr bwMode="auto">
          <a:xfrm>
            <a:off x="3672026" y="3866545"/>
            <a:ext cx="8229600" cy="2943287"/>
          </a:xfrm>
          <a:prstGeom prst="rect">
            <a:avLst/>
          </a:prstGeom>
          <a:ln>
            <a:noFill/>
          </a:ln>
          <a:effectLst>
            <a:outerShdw blurRad="190500" algn="tl" rotWithShape="0">
              <a:srgbClr val="000000">
                <a:alpha val="70000"/>
              </a:srgbClr>
            </a:outerShdw>
          </a:effectLst>
        </p:spPr>
      </p:pic>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6305695"/>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6517" y="496570"/>
            <a:ext cx="8116553" cy="338554"/>
          </a:xfrm>
          <a:prstGeom prst="rect">
            <a:avLst/>
          </a:prstGeom>
          <a:noFill/>
        </p:spPr>
        <p:txBody>
          <a:bodyPr wrap="square" rtlCol="0">
            <a:spAutoFit/>
          </a:bodyPr>
          <a:lstStyle/>
          <a:p>
            <a:r>
              <a:rPr lang="en-IN" sz="1600" b="1" dirty="0" smtClean="0"/>
              <a:t>Step-7: Confirm signing</a:t>
            </a:r>
            <a:endParaRPr lang="en-IN" sz="1600" b="1" dirty="0"/>
          </a:p>
        </p:txBody>
      </p:sp>
      <p:pic>
        <p:nvPicPr>
          <p:cNvPr id="39" name="Content Placeholder 3"/>
          <p:cNvPicPr>
            <a:picLocks/>
          </p:cNvPicPr>
          <p:nvPr/>
        </p:nvPicPr>
        <p:blipFill>
          <a:blip r:embed="rId2" cstate="print"/>
          <a:srcRect t="21190" b="16905"/>
          <a:stretch>
            <a:fillRect/>
          </a:stretch>
        </p:blipFill>
        <p:spPr bwMode="auto">
          <a:xfrm>
            <a:off x="3855437" y="931030"/>
            <a:ext cx="8229600" cy="4572000"/>
          </a:xfrm>
          <a:prstGeom prst="rect">
            <a:avLst/>
          </a:prstGeom>
          <a:ln>
            <a:noFill/>
          </a:ln>
          <a:effectLst>
            <a:outerShdw blurRad="190500" algn="tl" rotWithShape="0">
              <a:srgbClr val="000000">
                <a:alpha val="70000"/>
              </a:srgbClr>
            </a:outerShdw>
          </a:effectLst>
        </p:spPr>
      </p:pic>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7477989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6517" y="496570"/>
            <a:ext cx="8116553" cy="338554"/>
          </a:xfrm>
          <a:prstGeom prst="rect">
            <a:avLst/>
          </a:prstGeom>
          <a:noFill/>
        </p:spPr>
        <p:txBody>
          <a:bodyPr wrap="square" rtlCol="0">
            <a:spAutoFit/>
          </a:bodyPr>
          <a:lstStyle/>
          <a:p>
            <a:r>
              <a:rPr lang="en-IN" sz="1600" b="1" dirty="0" smtClean="0"/>
              <a:t>Digitally Signed Scroll will downloaded</a:t>
            </a:r>
            <a:endParaRPr lang="en-IN" sz="1600" b="1" dirty="0"/>
          </a:p>
        </p:txBody>
      </p:sp>
      <p:pic>
        <p:nvPicPr>
          <p:cNvPr id="2" name="Picture 1"/>
          <p:cNvPicPr>
            <a:picLocks noChangeAspect="1"/>
          </p:cNvPicPr>
          <p:nvPr/>
        </p:nvPicPr>
        <p:blipFill>
          <a:blip r:embed="rId2"/>
          <a:stretch>
            <a:fillRect/>
          </a:stretch>
        </p:blipFill>
        <p:spPr>
          <a:xfrm>
            <a:off x="5048513" y="895613"/>
            <a:ext cx="4057650" cy="5029200"/>
          </a:xfrm>
          <a:prstGeom prst="rect">
            <a:avLst/>
          </a:prstGeom>
        </p:spPr>
      </p:pic>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5870262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6517" y="496570"/>
            <a:ext cx="8116553" cy="1077218"/>
          </a:xfrm>
          <a:prstGeom prst="rect">
            <a:avLst/>
          </a:prstGeom>
          <a:noFill/>
        </p:spPr>
        <p:txBody>
          <a:bodyPr wrap="square" rtlCol="0">
            <a:spAutoFit/>
          </a:bodyPr>
          <a:lstStyle/>
          <a:p>
            <a:pPr marL="285750" indent="-285750">
              <a:buFont typeface="Arial" panose="020B0604020202020204" pitchFamily="34" charset="0"/>
              <a:buChar char="•"/>
            </a:pPr>
            <a:r>
              <a:rPr lang="en-IN" sz="1600" b="1" dirty="0" smtClean="0"/>
              <a:t>The scroll is then sent to Bank automatically where it can be either accepted or rejected by the Bank</a:t>
            </a:r>
          </a:p>
          <a:p>
            <a:pPr marL="285750" indent="-285750">
              <a:buFont typeface="Arial" panose="020B0604020202020204" pitchFamily="34" charset="0"/>
              <a:buChar char="•"/>
            </a:pPr>
            <a:r>
              <a:rPr lang="en-IN" sz="1600" b="1" dirty="0" smtClean="0"/>
              <a:t>If the Bank declines the scroll then Financial Controller, Contractor and concerned PIU In-charge will get notification by SMS </a:t>
            </a:r>
            <a:endParaRPr lang="en-IN" sz="1600" b="1" dirty="0"/>
          </a:p>
        </p:txBody>
      </p:sp>
      <p:pic>
        <p:nvPicPr>
          <p:cNvPr id="3" name="Picture 2"/>
          <p:cNvPicPr>
            <a:picLocks noChangeAspect="1"/>
          </p:cNvPicPr>
          <p:nvPr/>
        </p:nvPicPr>
        <p:blipFill>
          <a:blip r:embed="rId2"/>
          <a:stretch>
            <a:fillRect/>
          </a:stretch>
        </p:blipFill>
        <p:spPr>
          <a:xfrm>
            <a:off x="3657599" y="1529883"/>
            <a:ext cx="8420026" cy="5270901"/>
          </a:xfrm>
          <a:prstGeom prst="rect">
            <a:avLst/>
          </a:prstGeom>
        </p:spPr>
      </p:pic>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989627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6517" y="496570"/>
            <a:ext cx="8116553" cy="1077218"/>
          </a:xfrm>
          <a:prstGeom prst="rect">
            <a:avLst/>
          </a:prstGeom>
          <a:noFill/>
        </p:spPr>
        <p:txBody>
          <a:bodyPr wrap="square" rtlCol="0">
            <a:spAutoFit/>
          </a:bodyPr>
          <a:lstStyle/>
          <a:p>
            <a:pPr marL="285750" indent="-285750">
              <a:buFont typeface="Arial" panose="020B0604020202020204" pitchFamily="34" charset="0"/>
              <a:buChar char="•"/>
            </a:pPr>
            <a:r>
              <a:rPr lang="en-IN" sz="1600" b="1" dirty="0" smtClean="0"/>
              <a:t>The scroll is then sent to Bank automatically where it can be either accepted or rejected by the Bank</a:t>
            </a:r>
          </a:p>
          <a:p>
            <a:pPr marL="285750" indent="-285750">
              <a:buFont typeface="Arial" panose="020B0604020202020204" pitchFamily="34" charset="0"/>
              <a:buChar char="•"/>
            </a:pPr>
            <a:r>
              <a:rPr lang="en-IN" sz="1600" b="1" dirty="0" smtClean="0"/>
              <a:t>If the Bank declines the scroll then Financial Controller, Contractor and concerned PIU In-charge will get notification by SMS </a:t>
            </a:r>
            <a:endParaRPr lang="en-IN" sz="1600" b="1" dirty="0"/>
          </a:p>
        </p:txBody>
      </p:sp>
      <p:pic>
        <p:nvPicPr>
          <p:cNvPr id="3" name="Picture 2"/>
          <p:cNvPicPr>
            <a:picLocks noChangeAspect="1"/>
          </p:cNvPicPr>
          <p:nvPr/>
        </p:nvPicPr>
        <p:blipFill>
          <a:blip r:embed="rId2"/>
          <a:stretch>
            <a:fillRect/>
          </a:stretch>
        </p:blipFill>
        <p:spPr>
          <a:xfrm>
            <a:off x="3657599" y="1529883"/>
            <a:ext cx="8420026" cy="5270901"/>
          </a:xfrm>
          <a:prstGeom prst="rect">
            <a:avLst/>
          </a:prstGeom>
        </p:spPr>
      </p:pic>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0238975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6517" y="496570"/>
            <a:ext cx="8116553" cy="338554"/>
          </a:xfrm>
          <a:prstGeom prst="rect">
            <a:avLst/>
          </a:prstGeom>
          <a:noFill/>
        </p:spPr>
        <p:txBody>
          <a:bodyPr wrap="square" rtlCol="0">
            <a:spAutoFit/>
          </a:bodyPr>
          <a:lstStyle/>
          <a:p>
            <a:pPr marL="285750" indent="-285750">
              <a:buFont typeface="Arial" panose="020B0604020202020204" pitchFamily="34" charset="0"/>
              <a:buChar char="•"/>
            </a:pPr>
            <a:r>
              <a:rPr lang="en-IN" sz="1600" b="1" dirty="0" smtClean="0"/>
              <a:t>Process of regeneration of scroll once it is declined by bank</a:t>
            </a:r>
          </a:p>
        </p:txBody>
      </p:sp>
      <p:pic>
        <p:nvPicPr>
          <p:cNvPr id="2" name="Picture 1"/>
          <p:cNvPicPr>
            <a:picLocks noChangeAspect="1"/>
          </p:cNvPicPr>
          <p:nvPr/>
        </p:nvPicPr>
        <p:blipFill>
          <a:blip r:embed="rId2"/>
          <a:stretch>
            <a:fillRect/>
          </a:stretch>
        </p:blipFill>
        <p:spPr>
          <a:xfrm>
            <a:off x="3905168" y="1625857"/>
            <a:ext cx="7915275" cy="2076450"/>
          </a:xfrm>
          <a:prstGeom prst="rect">
            <a:avLst/>
          </a:prstGeom>
        </p:spPr>
      </p:pic>
      <p:sp>
        <p:nvSpPr>
          <p:cNvPr id="38" name="TextBox 37"/>
          <p:cNvSpPr txBox="1"/>
          <p:nvPr/>
        </p:nvSpPr>
        <p:spPr>
          <a:xfrm>
            <a:off x="3703890" y="1206321"/>
            <a:ext cx="8116553" cy="338554"/>
          </a:xfrm>
          <a:prstGeom prst="rect">
            <a:avLst/>
          </a:prstGeom>
          <a:noFill/>
        </p:spPr>
        <p:txBody>
          <a:bodyPr wrap="square" rtlCol="0">
            <a:spAutoFit/>
          </a:bodyPr>
          <a:lstStyle/>
          <a:p>
            <a:r>
              <a:rPr lang="en-IN" sz="1600" b="1" dirty="0" smtClean="0"/>
              <a:t>Step-1: In the login of Financial Controller, Go to “Declined Scrolls”</a:t>
            </a:r>
          </a:p>
        </p:txBody>
      </p:sp>
      <p:sp>
        <p:nvSpPr>
          <p:cNvPr id="39" name="Rectangle 38"/>
          <p:cNvSpPr/>
          <p:nvPr/>
        </p:nvSpPr>
        <p:spPr>
          <a:xfrm>
            <a:off x="4632464" y="1810569"/>
            <a:ext cx="855717" cy="386365"/>
          </a:xfrm>
          <a:prstGeom prst="rect">
            <a:avLst/>
          </a:prstGeom>
          <a:noFill/>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02201423"/>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6517" y="496570"/>
            <a:ext cx="8116553" cy="338554"/>
          </a:xfrm>
          <a:prstGeom prst="rect">
            <a:avLst/>
          </a:prstGeom>
          <a:noFill/>
        </p:spPr>
        <p:txBody>
          <a:bodyPr wrap="square" rtlCol="0">
            <a:spAutoFit/>
          </a:bodyPr>
          <a:lstStyle/>
          <a:p>
            <a:pPr marL="285750" indent="-285750">
              <a:buFont typeface="Arial" panose="020B0604020202020204" pitchFamily="34" charset="0"/>
              <a:buChar char="•"/>
            </a:pPr>
            <a:r>
              <a:rPr lang="en-IN" sz="1600" b="1" dirty="0" smtClean="0"/>
              <a:t>Process of regeneration of scroll once it is declined by bank</a:t>
            </a:r>
          </a:p>
        </p:txBody>
      </p:sp>
      <p:pic>
        <p:nvPicPr>
          <p:cNvPr id="2" name="Picture 1"/>
          <p:cNvPicPr>
            <a:picLocks noChangeAspect="1"/>
          </p:cNvPicPr>
          <p:nvPr/>
        </p:nvPicPr>
        <p:blipFill>
          <a:blip r:embed="rId2"/>
          <a:stretch>
            <a:fillRect/>
          </a:stretch>
        </p:blipFill>
        <p:spPr>
          <a:xfrm>
            <a:off x="3905168" y="1625857"/>
            <a:ext cx="7915275" cy="2076450"/>
          </a:xfrm>
          <a:prstGeom prst="rect">
            <a:avLst/>
          </a:prstGeom>
        </p:spPr>
      </p:pic>
      <p:sp>
        <p:nvSpPr>
          <p:cNvPr id="38" name="TextBox 37"/>
          <p:cNvSpPr txBox="1"/>
          <p:nvPr/>
        </p:nvSpPr>
        <p:spPr>
          <a:xfrm>
            <a:off x="3703890" y="1206321"/>
            <a:ext cx="8116553" cy="338554"/>
          </a:xfrm>
          <a:prstGeom prst="rect">
            <a:avLst/>
          </a:prstGeom>
          <a:noFill/>
        </p:spPr>
        <p:txBody>
          <a:bodyPr wrap="square" rtlCol="0">
            <a:spAutoFit/>
          </a:bodyPr>
          <a:lstStyle/>
          <a:p>
            <a:r>
              <a:rPr lang="en-IN" sz="1600" b="1" dirty="0" smtClean="0"/>
              <a:t>Step-2: Upload “Non Withdrawal Certificate” and click on “Approve”</a:t>
            </a:r>
          </a:p>
        </p:txBody>
      </p:sp>
      <p:sp>
        <p:nvSpPr>
          <p:cNvPr id="39" name="Rectangle 38"/>
          <p:cNvSpPr/>
          <p:nvPr/>
        </p:nvSpPr>
        <p:spPr>
          <a:xfrm>
            <a:off x="10448365" y="2912798"/>
            <a:ext cx="632012" cy="327943"/>
          </a:xfrm>
          <a:prstGeom prst="rect">
            <a:avLst/>
          </a:prstGeom>
          <a:noFill/>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56229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450" y="822977"/>
            <a:ext cx="8220075" cy="3971925"/>
          </a:xfrm>
          <a:prstGeom prst="rect">
            <a:avLst/>
          </a:prstGeom>
        </p:spPr>
      </p:pic>
      <p:sp>
        <p:nvSpPr>
          <p:cNvPr id="5" name="TextBox 4"/>
          <p:cNvSpPr txBox="1"/>
          <p:nvPr/>
        </p:nvSpPr>
        <p:spPr>
          <a:xfrm>
            <a:off x="3825025" y="4974002"/>
            <a:ext cx="8044712" cy="646331"/>
          </a:xfrm>
          <a:prstGeom prst="rect">
            <a:avLst/>
          </a:prstGeom>
          <a:noFill/>
        </p:spPr>
        <p:txBody>
          <a:bodyPr wrap="square" rtlCol="0">
            <a:spAutoFit/>
          </a:bodyPr>
          <a:lstStyle/>
          <a:p>
            <a:pPr marL="285750" indent="-285750">
              <a:buFont typeface="Wingdings" panose="05000000000000000000" pitchFamily="2" charset="2"/>
              <a:buChar char="Ø"/>
            </a:pPr>
            <a:r>
              <a:rPr lang="en-IN" dirty="0" smtClean="0"/>
              <a:t>Fields which are eligible for correction are marked in green</a:t>
            </a:r>
          </a:p>
          <a:p>
            <a:pPr marL="285750" indent="-285750">
              <a:buFont typeface="Wingdings" panose="05000000000000000000" pitchFamily="2" charset="2"/>
              <a:buChar char="Ø"/>
            </a:pPr>
            <a:r>
              <a:rPr lang="en-IN" dirty="0" smtClean="0"/>
              <a:t>Select any field and the colour of the field will change to grey</a:t>
            </a:r>
            <a:endParaRPr lang="en-IN" dirty="0"/>
          </a:p>
        </p:txBody>
      </p:sp>
      <p:sp>
        <p:nvSpPr>
          <p:cNvPr id="93" name="Rectangle 92">
            <a:extLst>
              <a:ext uri="{FF2B5EF4-FFF2-40B4-BE49-F238E27FC236}">
                <a16:creationId xmlns:a16="http://schemas.microsoft.com/office/drawing/2014/main" xmlns="" id="{DBE03ED8-2D9E-354B-BFA9-18763369086F}"/>
              </a:ext>
            </a:extLst>
          </p:cNvPr>
          <p:cNvSpPr/>
          <p:nvPr/>
        </p:nvSpPr>
        <p:spPr>
          <a:xfrm>
            <a:off x="3614894" y="40341"/>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Elbow Connector 94"/>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6" name="Elbow Connector 95"/>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97" name="Elbow Connector 96"/>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98" name="Elbow Connector 97"/>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99" name="Straight Connector 9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9862179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6517" y="496570"/>
            <a:ext cx="8116553" cy="338554"/>
          </a:xfrm>
          <a:prstGeom prst="rect">
            <a:avLst/>
          </a:prstGeom>
          <a:noFill/>
        </p:spPr>
        <p:txBody>
          <a:bodyPr wrap="square" rtlCol="0">
            <a:spAutoFit/>
          </a:bodyPr>
          <a:lstStyle/>
          <a:p>
            <a:pPr marL="285750" indent="-285750">
              <a:buFont typeface="Arial" panose="020B0604020202020204" pitchFamily="34" charset="0"/>
              <a:buChar char="•"/>
            </a:pPr>
            <a:r>
              <a:rPr lang="en-IN" sz="1600" b="1" dirty="0" smtClean="0"/>
              <a:t>Process of regeneration of scroll once it is declined by bank</a:t>
            </a:r>
          </a:p>
        </p:txBody>
      </p:sp>
      <p:sp>
        <p:nvSpPr>
          <p:cNvPr id="38" name="TextBox 37"/>
          <p:cNvSpPr txBox="1"/>
          <p:nvPr/>
        </p:nvSpPr>
        <p:spPr>
          <a:xfrm>
            <a:off x="3703890" y="1206321"/>
            <a:ext cx="8116553" cy="338554"/>
          </a:xfrm>
          <a:prstGeom prst="rect">
            <a:avLst/>
          </a:prstGeom>
          <a:noFill/>
        </p:spPr>
        <p:txBody>
          <a:bodyPr wrap="square" rtlCol="0">
            <a:spAutoFit/>
          </a:bodyPr>
          <a:lstStyle/>
          <a:p>
            <a:r>
              <a:rPr lang="en-IN" sz="1600" b="1" dirty="0" smtClean="0"/>
              <a:t>Step-3: Enter OTP and Click “Submit”</a:t>
            </a:r>
          </a:p>
        </p:txBody>
      </p:sp>
      <p:pic>
        <p:nvPicPr>
          <p:cNvPr id="3" name="Picture 2"/>
          <p:cNvPicPr>
            <a:picLocks noChangeAspect="1"/>
          </p:cNvPicPr>
          <p:nvPr/>
        </p:nvPicPr>
        <p:blipFill>
          <a:blip r:embed="rId2"/>
          <a:stretch>
            <a:fillRect/>
          </a:stretch>
        </p:blipFill>
        <p:spPr>
          <a:xfrm>
            <a:off x="3855437" y="1539298"/>
            <a:ext cx="7896225" cy="4457700"/>
          </a:xfrm>
          <a:prstGeom prst="rect">
            <a:avLst/>
          </a:prstGeom>
        </p:spPr>
      </p:pic>
      <p:sp>
        <p:nvSpPr>
          <p:cNvPr id="40" name="Rectangle 39"/>
          <p:cNvSpPr/>
          <p:nvPr/>
        </p:nvSpPr>
        <p:spPr>
          <a:xfrm>
            <a:off x="7171537" y="3818965"/>
            <a:ext cx="632012" cy="242047"/>
          </a:xfrm>
          <a:prstGeom prst="rect">
            <a:avLst/>
          </a:prstGeom>
          <a:noFill/>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8048402"/>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6517" y="496570"/>
            <a:ext cx="8116553" cy="338554"/>
          </a:xfrm>
          <a:prstGeom prst="rect">
            <a:avLst/>
          </a:prstGeom>
          <a:noFill/>
        </p:spPr>
        <p:txBody>
          <a:bodyPr wrap="square" rtlCol="0">
            <a:spAutoFit/>
          </a:bodyPr>
          <a:lstStyle/>
          <a:p>
            <a:pPr marL="285750" indent="-285750">
              <a:buFont typeface="Arial" panose="020B0604020202020204" pitchFamily="34" charset="0"/>
              <a:buChar char="•"/>
            </a:pPr>
            <a:r>
              <a:rPr lang="en-IN" sz="1600" b="1" dirty="0" smtClean="0"/>
              <a:t>Process of regeneration of scroll once it is declined by bank</a:t>
            </a:r>
          </a:p>
        </p:txBody>
      </p:sp>
      <p:sp>
        <p:nvSpPr>
          <p:cNvPr id="38" name="TextBox 37"/>
          <p:cNvSpPr txBox="1"/>
          <p:nvPr/>
        </p:nvSpPr>
        <p:spPr>
          <a:xfrm>
            <a:off x="3703890" y="1206321"/>
            <a:ext cx="8116553" cy="338554"/>
          </a:xfrm>
          <a:prstGeom prst="rect">
            <a:avLst/>
          </a:prstGeom>
          <a:noFill/>
        </p:spPr>
        <p:txBody>
          <a:bodyPr wrap="square" rtlCol="0">
            <a:spAutoFit/>
          </a:bodyPr>
          <a:lstStyle/>
          <a:p>
            <a:r>
              <a:rPr lang="en-IN" sz="1600" b="1" dirty="0" smtClean="0"/>
              <a:t>Step-4: The status changes to “Approved”</a:t>
            </a:r>
          </a:p>
        </p:txBody>
      </p:sp>
      <p:pic>
        <p:nvPicPr>
          <p:cNvPr id="2" name="Picture 1"/>
          <p:cNvPicPr>
            <a:picLocks noChangeAspect="1"/>
          </p:cNvPicPr>
          <p:nvPr/>
        </p:nvPicPr>
        <p:blipFill>
          <a:blip r:embed="rId2"/>
          <a:stretch>
            <a:fillRect/>
          </a:stretch>
        </p:blipFill>
        <p:spPr>
          <a:xfrm>
            <a:off x="3804528" y="1625857"/>
            <a:ext cx="7915275" cy="4305300"/>
          </a:xfrm>
          <a:prstGeom prst="rect">
            <a:avLst/>
          </a:prstGeom>
        </p:spPr>
      </p:pic>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774321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SCROLL GENERATION</a:t>
            </a:r>
            <a:endParaRPr lang="en-US" sz="2000" b="1" dirty="0">
              <a:solidFill>
                <a:prstClr val="white"/>
              </a:solidFill>
            </a:endParaRP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prstClr val="black"/>
                  </a:solidFill>
                </a:rPr>
                <a:t>PACKAGE COMPLETION</a:t>
              </a:r>
              <a:endParaRPr lang="en-US" sz="1200" dirty="0">
                <a:solidFill>
                  <a:prstClr val="black"/>
                </a:solidFill>
              </a:endParaRP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676517" y="496570"/>
            <a:ext cx="8116553" cy="338554"/>
          </a:xfrm>
          <a:prstGeom prst="rect">
            <a:avLst/>
          </a:prstGeom>
          <a:noFill/>
        </p:spPr>
        <p:txBody>
          <a:bodyPr wrap="square" rtlCol="0">
            <a:spAutoFit/>
          </a:bodyPr>
          <a:lstStyle/>
          <a:p>
            <a:pPr marL="285750" indent="-285750">
              <a:buFont typeface="Arial" panose="020B0604020202020204" pitchFamily="34" charset="0"/>
              <a:buChar char="•"/>
            </a:pPr>
            <a:r>
              <a:rPr lang="en-IN" sz="1600" b="1" dirty="0" smtClean="0"/>
              <a:t>Process of regeneration of scroll once it is declined by bank</a:t>
            </a:r>
          </a:p>
        </p:txBody>
      </p:sp>
      <p:sp>
        <p:nvSpPr>
          <p:cNvPr id="38" name="TextBox 37"/>
          <p:cNvSpPr txBox="1"/>
          <p:nvPr/>
        </p:nvSpPr>
        <p:spPr>
          <a:xfrm>
            <a:off x="3703890" y="1206321"/>
            <a:ext cx="8116553" cy="338554"/>
          </a:xfrm>
          <a:prstGeom prst="rect">
            <a:avLst/>
          </a:prstGeom>
          <a:noFill/>
        </p:spPr>
        <p:txBody>
          <a:bodyPr wrap="square" rtlCol="0">
            <a:spAutoFit/>
          </a:bodyPr>
          <a:lstStyle/>
          <a:p>
            <a:r>
              <a:rPr lang="en-IN" sz="1600" b="1" dirty="0" smtClean="0"/>
              <a:t>Step-5: The declined scroll is again available in PIU In-charge login for submission</a:t>
            </a:r>
          </a:p>
        </p:txBody>
      </p:sp>
      <p:pic>
        <p:nvPicPr>
          <p:cNvPr id="3" name="Picture 2"/>
          <p:cNvPicPr>
            <a:picLocks noChangeAspect="1"/>
          </p:cNvPicPr>
          <p:nvPr/>
        </p:nvPicPr>
        <p:blipFill>
          <a:blip r:embed="rId2"/>
          <a:stretch>
            <a:fillRect/>
          </a:stretch>
        </p:blipFill>
        <p:spPr>
          <a:xfrm>
            <a:off x="3795003" y="1598353"/>
            <a:ext cx="7934325" cy="1809750"/>
          </a:xfrm>
          <a:prstGeom prst="rect">
            <a:avLst/>
          </a:prstGeom>
        </p:spPr>
      </p:pic>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51416048"/>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1748116" y="2668868"/>
            <a:ext cx="7866530"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PACKAGE COMPLETION</a:t>
            </a:r>
          </a:p>
        </p:txBody>
      </p:sp>
    </p:spTree>
    <p:extLst>
      <p:ext uri="{BB962C8B-B14F-4D97-AF65-F5344CB8AC3E}">
        <p14:creationId xmlns:p14="http://schemas.microsoft.com/office/powerpoint/2010/main" val="31827345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PACKAGE COMPLETION</a:t>
            </a:r>
            <a:endParaRPr lang="en-US" sz="2000" b="1" dirty="0">
              <a:solidFill>
                <a:prstClr val="white"/>
              </a:solidFill>
            </a:endParaRPr>
          </a:p>
        </p:txBody>
      </p:sp>
      <p:sp>
        <p:nvSpPr>
          <p:cNvPr id="105" name="Rectangle 104"/>
          <p:cNvSpPr/>
          <p:nvPr/>
        </p:nvSpPr>
        <p:spPr>
          <a:xfrm>
            <a:off x="3638851" y="936087"/>
            <a:ext cx="8526157" cy="70919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prstClr val="black"/>
                </a:solidFill>
              </a:rPr>
              <a:t>Once the DLP period of a package is  completed and all the bills of the package are paid then the package needs to be shown as completed in </a:t>
            </a:r>
            <a:r>
              <a:rPr lang="en-US" sz="1600" dirty="0" err="1" smtClean="0">
                <a:solidFill>
                  <a:prstClr val="black"/>
                </a:solidFill>
              </a:rPr>
              <a:t>eMARG</a:t>
            </a:r>
            <a:endParaRPr lang="en-US" sz="1600" dirty="0" smtClean="0">
              <a:solidFill>
                <a:prstClr val="black"/>
              </a:solidFill>
            </a:endParaRPr>
          </a:p>
        </p:txBody>
      </p:sp>
      <p:pic>
        <p:nvPicPr>
          <p:cNvPr id="106" name="Picture 105"/>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16693" y="657746"/>
            <a:ext cx="402448" cy="413388"/>
          </a:xfrm>
          <a:prstGeom prst="rect">
            <a:avLst/>
          </a:prstGeom>
        </p:spPr>
      </p:pic>
      <p:sp>
        <p:nvSpPr>
          <p:cNvPr id="107" name="Rectangle 106"/>
          <p:cNvSpPr/>
          <p:nvPr/>
        </p:nvSpPr>
        <p:spPr>
          <a:xfrm>
            <a:off x="3936882" y="641713"/>
            <a:ext cx="8160892" cy="400110"/>
          </a:xfrm>
          <a:prstGeom prst="rect">
            <a:avLst/>
          </a:prstGeom>
        </p:spPr>
        <p:txBody>
          <a:bodyPr wrap="square">
            <a:spAutoFit/>
          </a:bodyPr>
          <a:lstStyle/>
          <a:p>
            <a:r>
              <a:rPr lang="en-US" sz="2000" b="1" dirty="0" smtClean="0">
                <a:solidFill>
                  <a:prstClr val="black"/>
                </a:solidFill>
              </a:rPr>
              <a:t>What is Package Completion ?</a:t>
            </a:r>
            <a:endParaRPr lang="en-IN" sz="2000" b="1" dirty="0">
              <a:solidFill>
                <a:prstClr val="black"/>
              </a:solidFill>
            </a:endParaRPr>
          </a:p>
        </p:txBody>
      </p:sp>
      <p:pic>
        <p:nvPicPr>
          <p:cNvPr id="53" name="Picture 52"/>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1759575"/>
            <a:ext cx="402448" cy="413388"/>
          </a:xfrm>
          <a:prstGeom prst="rect">
            <a:avLst/>
          </a:prstGeom>
        </p:spPr>
      </p:pic>
      <p:sp>
        <p:nvSpPr>
          <p:cNvPr id="56" name="Rectangle 55"/>
          <p:cNvSpPr/>
          <p:nvPr/>
        </p:nvSpPr>
        <p:spPr>
          <a:xfrm>
            <a:off x="3988521" y="1754536"/>
            <a:ext cx="8160892" cy="400110"/>
          </a:xfrm>
          <a:prstGeom prst="rect">
            <a:avLst/>
          </a:prstGeom>
        </p:spPr>
        <p:txBody>
          <a:bodyPr wrap="square">
            <a:spAutoFit/>
          </a:bodyPr>
          <a:lstStyle/>
          <a:p>
            <a:r>
              <a:rPr lang="en-US" sz="2000" b="1" dirty="0" smtClean="0">
                <a:solidFill>
                  <a:prstClr val="black"/>
                </a:solidFill>
              </a:rPr>
              <a:t>Who will do the Package Completion?</a:t>
            </a:r>
            <a:endParaRPr lang="en-IN" sz="2000" b="1" dirty="0">
              <a:solidFill>
                <a:prstClr val="black"/>
              </a:solidFill>
            </a:endParaRPr>
          </a:p>
        </p:txBody>
      </p:sp>
      <p:sp>
        <p:nvSpPr>
          <p:cNvPr id="57" name="Rectangle 56"/>
          <p:cNvSpPr/>
          <p:nvPr/>
        </p:nvSpPr>
        <p:spPr>
          <a:xfrm>
            <a:off x="3738825" y="2140769"/>
            <a:ext cx="8453546" cy="584775"/>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prstClr val="black"/>
                </a:solidFill>
              </a:rPr>
              <a:t>PIU staff (AE/AM/JE) will initiate the process and PIU In-charge will approve and close the process</a:t>
            </a:r>
          </a:p>
        </p:txBody>
      </p:sp>
      <p:grpSp>
        <p:nvGrpSpPr>
          <p:cNvPr id="61" name="Group 60"/>
          <p:cNvGrpSpPr/>
          <p:nvPr/>
        </p:nvGrpSpPr>
        <p:grpSpPr>
          <a:xfrm>
            <a:off x="0" y="0"/>
            <a:ext cx="3554569" cy="6858000"/>
            <a:chOff x="0" y="0"/>
            <a:chExt cx="3554569" cy="6858000"/>
          </a:xfrm>
        </p:grpSpPr>
        <p:sp>
          <p:nvSpPr>
            <p:cNvPr id="63" name="Rounded Rectangle 6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prstClr val="white"/>
                  </a:solidFill>
                </a:rPr>
                <a:t>NIT CREATION</a:t>
              </a:r>
              <a:endParaRPr lang="en-US" sz="1200" dirty="0">
                <a:solidFill>
                  <a:prstClr val="white"/>
                </a:solidFill>
              </a:endParaRPr>
            </a:p>
          </p:txBody>
        </p:sp>
        <p:sp>
          <p:nvSpPr>
            <p:cNvPr id="64" name="Rounded Rectangle 6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FREEZING</a:t>
              </a:r>
            </a:p>
          </p:txBody>
        </p:sp>
        <p:sp>
          <p:nvSpPr>
            <p:cNvPr id="68" name="Rounded Rectangle 6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CONTRACTOR REGISTRATION</a:t>
              </a:r>
            </a:p>
          </p:txBody>
        </p:sp>
        <p:sp>
          <p:nvSpPr>
            <p:cNvPr id="71" name="Rounded Rectangle 7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LOCKING OF PACKAGE</a:t>
              </a:r>
            </a:p>
          </p:txBody>
        </p:sp>
        <p:sp>
          <p:nvSpPr>
            <p:cNvPr id="73" name="Rounded Rectangle 7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ROAD REGISTRATION</a:t>
              </a:r>
            </a:p>
          </p:txBody>
        </p:sp>
        <p:sp>
          <p:nvSpPr>
            <p:cNvPr id="74" name="Rounded Rectangle 7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ROUTINE INSPECTION (RI)</a:t>
              </a:r>
            </a:p>
          </p:txBody>
        </p:sp>
        <p:sp>
          <p:nvSpPr>
            <p:cNvPr id="75" name="Rounded Rectangle 74"/>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PERFORMANCE EVALUATION (PE)</a:t>
              </a:r>
            </a:p>
          </p:txBody>
        </p:sp>
        <p:sp>
          <p:nvSpPr>
            <p:cNvPr id="76" name="Rounded Rectangle 75"/>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MANUAL EXPENDITURE</a:t>
              </a:r>
            </a:p>
          </p:txBody>
        </p:sp>
        <p:sp>
          <p:nvSpPr>
            <p:cNvPr id="77" name="Rounded Rectangle 76"/>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SUBMISSION</a:t>
              </a:r>
            </a:p>
          </p:txBody>
        </p:sp>
        <p:sp>
          <p:nvSpPr>
            <p:cNvPr id="78" name="Rounded Rectangle 7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VERIFICATION &amp; FORWARD</a:t>
              </a:r>
            </a:p>
          </p:txBody>
        </p:sp>
        <p:sp>
          <p:nvSpPr>
            <p:cNvPr id="79" name="Rounded Rectangle 78"/>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BILL PROCESSING</a:t>
              </a:r>
            </a:p>
          </p:txBody>
        </p:sp>
        <p:sp>
          <p:nvSpPr>
            <p:cNvPr id="80" name="Rounded Rectangle 79"/>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VOUCHER GENERATION</a:t>
              </a:r>
            </a:p>
          </p:txBody>
        </p:sp>
        <p:sp>
          <p:nvSpPr>
            <p:cNvPr id="81" name="Rounded Rectangle 80"/>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SCROLL GENERATION</a:t>
              </a:r>
            </a:p>
          </p:txBody>
        </p:sp>
        <p:sp>
          <p:nvSpPr>
            <p:cNvPr id="82" name="Rounded Rectangle 81"/>
            <p:cNvSpPr/>
            <p:nvPr/>
          </p:nvSpPr>
          <p:spPr>
            <a:xfrm>
              <a:off x="965914" y="6432991"/>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PACKAGE COMPLETION</a:t>
              </a:r>
            </a:p>
          </p:txBody>
        </p: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Elbow Connector 119"/>
            <p:cNvCxnSpPr>
              <a:stCxn id="7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21" name="Elbow Connector 120"/>
            <p:cNvCxnSpPr>
              <a:stCxn id="7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22" name="Elbow Connector 121"/>
            <p:cNvCxnSpPr>
              <a:stCxn id="78" idx="2"/>
              <a:endCxn id="7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3" name="Elbow Connector 122"/>
            <p:cNvCxnSpPr>
              <a:stCxn id="75" idx="2"/>
              <a:endCxn id="7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1" name="Rectangle 40"/>
          <p:cNvSpPr/>
          <p:nvPr/>
        </p:nvSpPr>
        <p:spPr>
          <a:xfrm>
            <a:off x="3885152" y="2764882"/>
            <a:ext cx="8160892" cy="400110"/>
          </a:xfrm>
          <a:prstGeom prst="rect">
            <a:avLst/>
          </a:prstGeom>
        </p:spPr>
        <p:txBody>
          <a:bodyPr wrap="square">
            <a:spAutoFit/>
          </a:bodyPr>
          <a:lstStyle/>
          <a:p>
            <a:r>
              <a:rPr lang="en-US" sz="2000" b="1" dirty="0" smtClean="0">
                <a:solidFill>
                  <a:prstClr val="black"/>
                </a:solidFill>
              </a:rPr>
              <a:t>How to show Package completion?</a:t>
            </a:r>
            <a:endParaRPr lang="en-IN" sz="2000" b="1" dirty="0">
              <a:solidFill>
                <a:prstClr val="black"/>
              </a:solidFill>
            </a:endParaRPr>
          </a:p>
        </p:txBody>
      </p:sp>
      <p:pic>
        <p:nvPicPr>
          <p:cNvPr id="42" name="Picture 41"/>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599551" y="2771690"/>
            <a:ext cx="402448" cy="413388"/>
          </a:xfrm>
          <a:prstGeom prst="rect">
            <a:avLst/>
          </a:prstGeom>
        </p:spPr>
      </p:pic>
      <p:sp>
        <p:nvSpPr>
          <p:cNvPr id="47" name="Rectangle 46"/>
          <p:cNvSpPr/>
          <p:nvPr/>
        </p:nvSpPr>
        <p:spPr>
          <a:xfrm>
            <a:off x="3798103" y="3188199"/>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smtClean="0">
                <a:solidFill>
                  <a:schemeClr val="tx1"/>
                </a:solidFill>
              </a:rPr>
              <a:t>Process Initiation by PIU Staff (AE/AM/JE)</a:t>
            </a:r>
          </a:p>
          <a:p>
            <a:r>
              <a:rPr lang="en-US" sz="1600" b="1" dirty="0" smtClean="0">
                <a:solidFill>
                  <a:schemeClr val="tx1"/>
                </a:solidFill>
              </a:rPr>
              <a:t>Step1:</a:t>
            </a:r>
            <a:r>
              <a:rPr lang="en-US" sz="1600" dirty="0" smtClean="0">
                <a:solidFill>
                  <a:schemeClr val="tx1"/>
                </a:solidFill>
              </a:rPr>
              <a:t>  </a:t>
            </a:r>
            <a:r>
              <a:rPr lang="en-US" sz="1600" b="1" dirty="0" err="1" smtClean="0">
                <a:solidFill>
                  <a:schemeClr val="tx1"/>
                </a:solidFill>
                <a:latin typeface="Times New Roman" pitchFamily="18" charset="0"/>
                <a:cs typeface="Times New Roman" pitchFamily="18" charset="0"/>
              </a:rPr>
              <a:t>eMARG</a:t>
            </a:r>
            <a:r>
              <a:rPr lang="en-US" sz="1600" b="1" dirty="0" smtClean="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Login of </a:t>
            </a:r>
            <a:r>
              <a:rPr lang="en-US" sz="1600" b="1" dirty="0" smtClean="0">
                <a:solidFill>
                  <a:schemeClr val="tx1"/>
                </a:solidFill>
                <a:latin typeface="Times New Roman" pitchFamily="18" charset="0"/>
                <a:cs typeface="Times New Roman" pitchFamily="18" charset="0"/>
              </a:rPr>
              <a:t>AE/AM/JE----------&gt; Select “Services for Engineering Staff”</a:t>
            </a:r>
            <a:endParaRPr lang="en-US" sz="1600" dirty="0">
              <a:solidFill>
                <a:schemeClr val="tx1"/>
              </a:solidFill>
            </a:endParaRPr>
          </a:p>
        </p:txBody>
      </p:sp>
      <p:pic>
        <p:nvPicPr>
          <p:cNvPr id="48" name="Picture 47"/>
          <p:cNvPicPr>
            <a:picLocks noChangeAspect="1"/>
          </p:cNvPicPr>
          <p:nvPr/>
        </p:nvPicPr>
        <p:blipFill>
          <a:blip r:embed="rId3"/>
          <a:stretch>
            <a:fillRect/>
          </a:stretch>
        </p:blipFill>
        <p:spPr>
          <a:xfrm>
            <a:off x="3665946" y="3725515"/>
            <a:ext cx="8515350" cy="2876550"/>
          </a:xfrm>
          <a:prstGeom prst="rect">
            <a:avLst/>
          </a:prstGeom>
        </p:spPr>
      </p:pic>
      <p:sp>
        <p:nvSpPr>
          <p:cNvPr id="49" name="Rectangle 48"/>
          <p:cNvSpPr/>
          <p:nvPr/>
        </p:nvSpPr>
        <p:spPr>
          <a:xfrm>
            <a:off x="3665946" y="4960555"/>
            <a:ext cx="2258336" cy="36609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1278265"/>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4187413" y="851467"/>
            <a:ext cx="8004587"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1600" dirty="0" smtClean="0">
              <a:solidFill>
                <a:schemeClr val="tx1"/>
              </a:solidFill>
            </a:endParaRPr>
          </a:p>
          <a:p>
            <a:r>
              <a:rPr lang="en-US" sz="1600" b="1" dirty="0" smtClean="0">
                <a:solidFill>
                  <a:schemeClr val="tx1"/>
                </a:solidFill>
              </a:rPr>
              <a:t>Step2:</a:t>
            </a:r>
            <a:r>
              <a:rPr lang="en-US" sz="1600" dirty="0" smtClean="0">
                <a:solidFill>
                  <a:schemeClr val="tx1"/>
                </a:solidFill>
              </a:rPr>
              <a:t> </a:t>
            </a:r>
            <a:r>
              <a:rPr lang="en-US" sz="1600" b="1" dirty="0" smtClean="0">
                <a:solidFill>
                  <a:schemeClr val="tx1"/>
                </a:solidFill>
                <a:latin typeface="Times New Roman" pitchFamily="18" charset="0"/>
                <a:cs typeface="Times New Roman" pitchFamily="18" charset="0"/>
              </a:rPr>
              <a:t>Go to “Package” ----------&gt;Select “Package Completion”</a:t>
            </a:r>
            <a:endParaRPr lang="en-US" sz="1600" b="1" dirty="0">
              <a:solidFill>
                <a:schemeClr val="tx1"/>
              </a:solidFill>
              <a:latin typeface="Times New Roman" pitchFamily="18" charset="0"/>
              <a:cs typeface="Times New Roman" pitchFamily="18" charset="0"/>
            </a:endParaRPr>
          </a:p>
          <a:p>
            <a:endParaRPr lang="en-US" sz="1600" dirty="0">
              <a:solidFill>
                <a:schemeClr val="tx1"/>
              </a:solidFill>
            </a:endParaRPr>
          </a:p>
        </p:txBody>
      </p:sp>
      <p:pic>
        <p:nvPicPr>
          <p:cNvPr id="3" name="Picture 2"/>
          <p:cNvPicPr>
            <a:picLocks noChangeAspect="1"/>
          </p:cNvPicPr>
          <p:nvPr/>
        </p:nvPicPr>
        <p:blipFill>
          <a:blip r:embed="rId2"/>
          <a:stretch>
            <a:fillRect/>
          </a:stretch>
        </p:blipFill>
        <p:spPr>
          <a:xfrm>
            <a:off x="3863656" y="1226877"/>
            <a:ext cx="8171462" cy="3706783"/>
          </a:xfrm>
          <a:prstGeom prst="rect">
            <a:avLst/>
          </a:prstGeom>
        </p:spPr>
      </p:pic>
      <p:sp>
        <p:nvSpPr>
          <p:cNvPr id="52" name="Rectangle 51"/>
          <p:cNvSpPr/>
          <p:nvPr/>
        </p:nvSpPr>
        <p:spPr>
          <a:xfrm>
            <a:off x="4281865" y="2281915"/>
            <a:ext cx="1908000" cy="21301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9" name="Rounded Rectangle 58"/>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0" name="Rounded Rectangle 59"/>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1" name="Rounded Rectangle 60"/>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2" name="Rounded Rectangle 61"/>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3" name="Rounded Rectangle 62"/>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64" name="Rounded Rectangle 63"/>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68" name="Rounded Rectangle 6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71" name="Rounded Rectangle 70"/>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73" name="Rounded Rectangle 72"/>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VOUCHER GENERATION</a:t>
              </a:r>
            </a:p>
          </p:txBody>
        </p:sp>
        <p:sp>
          <p:nvSpPr>
            <p:cNvPr id="74" name="Rounded Rectangle 73"/>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SCROLL GENERATION</a:t>
              </a:r>
            </a:p>
          </p:txBody>
        </p:sp>
        <p:sp>
          <p:nvSpPr>
            <p:cNvPr id="75" name="Rounded Rectangle 74"/>
            <p:cNvSpPr/>
            <p:nvPr/>
          </p:nvSpPr>
          <p:spPr>
            <a:xfrm>
              <a:off x="965914" y="6432991"/>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COMPLETION</a:t>
              </a:r>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Straight Connector 10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39" name="Rectangle 38">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PACKAGE COMPLETION</a:t>
            </a:r>
            <a:endParaRPr lang="en-US" sz="2000" b="1" dirty="0">
              <a:solidFill>
                <a:prstClr val="white"/>
              </a:solidFill>
            </a:endParaRPr>
          </a:p>
        </p:txBody>
      </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68411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3601447" y="763134"/>
            <a:ext cx="8568000"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1600" dirty="0" smtClean="0">
              <a:solidFill>
                <a:schemeClr val="tx1"/>
              </a:solidFill>
            </a:endParaRPr>
          </a:p>
          <a:p>
            <a:r>
              <a:rPr lang="en-US" sz="1600" b="1" dirty="0" smtClean="0">
                <a:solidFill>
                  <a:schemeClr val="tx1"/>
                </a:solidFill>
              </a:rPr>
              <a:t>Step3:</a:t>
            </a:r>
            <a:r>
              <a:rPr lang="en-US" sz="1600" dirty="0" smtClean="0">
                <a:solidFill>
                  <a:schemeClr val="tx1"/>
                </a:solidFill>
              </a:rPr>
              <a:t> </a:t>
            </a:r>
            <a:r>
              <a:rPr lang="en-US" sz="1600" b="1" dirty="0" smtClean="0">
                <a:solidFill>
                  <a:schemeClr val="tx1"/>
                </a:solidFill>
                <a:latin typeface="Times New Roman" pitchFamily="18" charset="0"/>
                <a:cs typeface="Times New Roman" pitchFamily="18" charset="0"/>
              </a:rPr>
              <a:t>Select state/Department/District/Package No. and Fill Actual Maintenance completion Date and Click on “Forward to PIU </a:t>
            </a:r>
            <a:r>
              <a:rPr lang="en-US" sz="1600" b="1" dirty="0" err="1" smtClean="0">
                <a:solidFill>
                  <a:schemeClr val="tx1"/>
                </a:solidFill>
                <a:latin typeface="Times New Roman" pitchFamily="18" charset="0"/>
                <a:cs typeface="Times New Roman" pitchFamily="18" charset="0"/>
              </a:rPr>
              <a:t>Incharge</a:t>
            </a:r>
            <a:r>
              <a:rPr lang="en-US" sz="1600" b="1" dirty="0" smtClean="0">
                <a:solidFill>
                  <a:schemeClr val="tx1"/>
                </a:solidFill>
                <a:latin typeface="Times New Roman" pitchFamily="18" charset="0"/>
                <a:cs typeface="Times New Roman" pitchFamily="18" charset="0"/>
              </a:rPr>
              <a:t>”</a:t>
            </a:r>
            <a:endParaRPr lang="en-US" sz="1600" b="1" dirty="0">
              <a:solidFill>
                <a:schemeClr val="tx1"/>
              </a:solidFill>
              <a:latin typeface="Times New Roman" pitchFamily="18" charset="0"/>
              <a:cs typeface="Times New Roman" pitchFamily="18" charset="0"/>
            </a:endParaRPr>
          </a:p>
          <a:p>
            <a:endParaRPr lang="en-US" sz="1600" dirty="0">
              <a:solidFill>
                <a:schemeClr val="tx1"/>
              </a:solidFill>
            </a:endParaRPr>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9" name="Rounded Rectangle 58"/>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0" name="Rounded Rectangle 59"/>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1" name="Rounded Rectangle 60"/>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2" name="Rounded Rectangle 61"/>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3" name="Rounded Rectangle 62"/>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64" name="Rounded Rectangle 63"/>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68" name="Rounded Rectangle 6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71" name="Rounded Rectangle 70"/>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73" name="Rounded Rectangle 72"/>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VOUCHER GENERATION</a:t>
              </a:r>
            </a:p>
          </p:txBody>
        </p:sp>
        <p:sp>
          <p:nvSpPr>
            <p:cNvPr id="74" name="Rounded Rectangle 73"/>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SCROLL GENERATION</a:t>
              </a:r>
            </a:p>
          </p:txBody>
        </p:sp>
        <p:sp>
          <p:nvSpPr>
            <p:cNvPr id="75" name="Rounded Rectangle 74"/>
            <p:cNvSpPr/>
            <p:nvPr/>
          </p:nvSpPr>
          <p:spPr>
            <a:xfrm>
              <a:off x="965914" y="6432991"/>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COMPLETION</a:t>
              </a:r>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Straight Connector 10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pic>
        <p:nvPicPr>
          <p:cNvPr id="40" name="Picture 2"/>
          <p:cNvPicPr>
            <a:picLocks noChangeAspect="1" noChangeArrowheads="1"/>
          </p:cNvPicPr>
          <p:nvPr/>
        </p:nvPicPr>
        <p:blipFill>
          <a:blip r:embed="rId2" cstate="print"/>
          <a:srcRect t="1542" r="9167" b="27516"/>
          <a:stretch>
            <a:fillRect/>
          </a:stretch>
        </p:blipFill>
        <p:spPr bwMode="auto">
          <a:xfrm>
            <a:off x="3657599" y="1305685"/>
            <a:ext cx="8534401" cy="3886200"/>
          </a:xfrm>
          <a:prstGeom prst="rect">
            <a:avLst/>
          </a:prstGeom>
          <a:noFill/>
          <a:ln w="9525">
            <a:noFill/>
            <a:miter lim="800000"/>
            <a:headEnd/>
            <a:tailEnd/>
          </a:ln>
        </p:spPr>
      </p:pic>
      <p:sp>
        <p:nvSpPr>
          <p:cNvPr id="2" name="Rectangle 1"/>
          <p:cNvSpPr/>
          <p:nvPr/>
        </p:nvSpPr>
        <p:spPr>
          <a:xfrm>
            <a:off x="4625788" y="3818965"/>
            <a:ext cx="3133165" cy="39134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Rectangle 40"/>
          <p:cNvSpPr/>
          <p:nvPr/>
        </p:nvSpPr>
        <p:spPr>
          <a:xfrm>
            <a:off x="7315199" y="4255885"/>
            <a:ext cx="1169895" cy="36990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42" name="Rectangle 41">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PACKAGE COMPLETION</a:t>
            </a:r>
            <a:endParaRPr lang="en-US" sz="2000" b="1" dirty="0">
              <a:solidFill>
                <a:prstClr val="white"/>
              </a:solidFill>
            </a:endParaRPr>
          </a:p>
        </p:txBody>
      </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79100645"/>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3601447" y="763134"/>
            <a:ext cx="8568000"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1600" dirty="0" smtClean="0">
              <a:solidFill>
                <a:schemeClr val="tx1"/>
              </a:solidFill>
            </a:endParaRPr>
          </a:p>
          <a:p>
            <a:r>
              <a:rPr lang="en-US" sz="1600" b="1" dirty="0" smtClean="0">
                <a:solidFill>
                  <a:schemeClr val="tx1"/>
                </a:solidFill>
              </a:rPr>
              <a:t>Step3:</a:t>
            </a:r>
            <a:r>
              <a:rPr lang="en-US" sz="1600" dirty="0" smtClean="0">
                <a:solidFill>
                  <a:schemeClr val="tx1"/>
                </a:solidFill>
              </a:rPr>
              <a:t> </a:t>
            </a:r>
            <a:r>
              <a:rPr lang="en-US" sz="1600" b="1" dirty="0" smtClean="0">
                <a:solidFill>
                  <a:schemeClr val="tx1"/>
                </a:solidFill>
                <a:latin typeface="Times New Roman" pitchFamily="18" charset="0"/>
                <a:cs typeface="Times New Roman" pitchFamily="18" charset="0"/>
              </a:rPr>
              <a:t>Select state/Department/District/Package No. and Fill Actual Maintenance completion Date and Click on “Forward to PIU </a:t>
            </a:r>
            <a:r>
              <a:rPr lang="en-US" sz="1600" b="1" dirty="0" err="1" smtClean="0">
                <a:solidFill>
                  <a:schemeClr val="tx1"/>
                </a:solidFill>
                <a:latin typeface="Times New Roman" pitchFamily="18" charset="0"/>
                <a:cs typeface="Times New Roman" pitchFamily="18" charset="0"/>
              </a:rPr>
              <a:t>Incharge</a:t>
            </a:r>
            <a:r>
              <a:rPr lang="en-US" sz="1600" b="1" dirty="0" smtClean="0">
                <a:solidFill>
                  <a:schemeClr val="tx1"/>
                </a:solidFill>
                <a:latin typeface="Times New Roman" pitchFamily="18" charset="0"/>
                <a:cs typeface="Times New Roman" pitchFamily="18" charset="0"/>
              </a:rPr>
              <a:t>”</a:t>
            </a:r>
            <a:endParaRPr lang="en-US" sz="1600" b="1" dirty="0">
              <a:solidFill>
                <a:schemeClr val="tx1"/>
              </a:solidFill>
              <a:latin typeface="Times New Roman" pitchFamily="18" charset="0"/>
              <a:cs typeface="Times New Roman" pitchFamily="18" charset="0"/>
            </a:endParaRPr>
          </a:p>
          <a:p>
            <a:endParaRPr lang="en-US" sz="1600" dirty="0">
              <a:solidFill>
                <a:schemeClr val="tx1"/>
              </a:solidFill>
            </a:endParaRPr>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9" name="Rounded Rectangle 58"/>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0" name="Rounded Rectangle 59"/>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1" name="Rounded Rectangle 60"/>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2" name="Rounded Rectangle 61"/>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63" name="Rounded Rectangle 62"/>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64" name="Rounded Rectangle 63"/>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68" name="Rounded Rectangle 67"/>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71" name="Rounded Rectangle 70"/>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73" name="Rounded Rectangle 72"/>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VOUCHER GENERATION</a:t>
              </a:r>
            </a:p>
          </p:txBody>
        </p:sp>
        <p:sp>
          <p:nvSpPr>
            <p:cNvPr id="74" name="Rounded Rectangle 73"/>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SCROLL GENERATION</a:t>
              </a:r>
            </a:p>
          </p:txBody>
        </p:sp>
        <p:sp>
          <p:nvSpPr>
            <p:cNvPr id="75" name="Rounded Rectangle 74"/>
            <p:cNvSpPr/>
            <p:nvPr/>
          </p:nvSpPr>
          <p:spPr>
            <a:xfrm>
              <a:off x="965914" y="6432991"/>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COMPLETION</a:t>
              </a:r>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Straight Connector 10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pic>
        <p:nvPicPr>
          <p:cNvPr id="40" name="Picture 2"/>
          <p:cNvPicPr>
            <a:picLocks noChangeAspect="1" noChangeArrowheads="1"/>
          </p:cNvPicPr>
          <p:nvPr/>
        </p:nvPicPr>
        <p:blipFill>
          <a:blip r:embed="rId2" cstate="print"/>
          <a:srcRect t="1542" r="9167" b="27516"/>
          <a:stretch>
            <a:fillRect/>
          </a:stretch>
        </p:blipFill>
        <p:spPr bwMode="auto">
          <a:xfrm>
            <a:off x="3657599" y="1305685"/>
            <a:ext cx="8534401" cy="3886200"/>
          </a:xfrm>
          <a:prstGeom prst="rect">
            <a:avLst/>
          </a:prstGeom>
          <a:noFill/>
          <a:ln w="9525">
            <a:noFill/>
            <a:miter lim="800000"/>
            <a:headEnd/>
            <a:tailEnd/>
          </a:ln>
        </p:spPr>
      </p:pic>
      <p:sp>
        <p:nvSpPr>
          <p:cNvPr id="2" name="Rectangle 1"/>
          <p:cNvSpPr/>
          <p:nvPr/>
        </p:nvSpPr>
        <p:spPr>
          <a:xfrm>
            <a:off x="4625788" y="3818965"/>
            <a:ext cx="3133165" cy="39134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Rectangle 40"/>
          <p:cNvSpPr/>
          <p:nvPr/>
        </p:nvSpPr>
        <p:spPr>
          <a:xfrm>
            <a:off x="7315199" y="4255885"/>
            <a:ext cx="1169895" cy="36990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39" name="Rectangle 38">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PACKAGE COMPLETION</a:t>
            </a:r>
            <a:endParaRPr lang="en-US" sz="2000" b="1" dirty="0">
              <a:solidFill>
                <a:prstClr val="white"/>
              </a:solidFill>
            </a:endParaRPr>
          </a:p>
        </p:txBody>
      </p:sp>
      <p:cxnSp>
        <p:nvCxnSpPr>
          <p:cNvPr id="42" name="Elbow Connector 41"/>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826747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p:cNvSpPr/>
          <p:nvPr/>
        </p:nvSpPr>
        <p:spPr>
          <a:xfrm>
            <a:off x="3617830" y="434952"/>
            <a:ext cx="852472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Process Finalization by PIU In-charge (EE/GM)</a:t>
            </a:r>
          </a:p>
        </p:txBody>
      </p:sp>
      <p:sp>
        <p:nvSpPr>
          <p:cNvPr id="131" name="Rectangle 130"/>
          <p:cNvSpPr/>
          <p:nvPr/>
        </p:nvSpPr>
        <p:spPr>
          <a:xfrm>
            <a:off x="3602362" y="963928"/>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Step1:</a:t>
            </a:r>
            <a:r>
              <a:rPr lang="en-US" sz="1600" dirty="0" smtClean="0">
                <a:solidFill>
                  <a:schemeClr val="tx1"/>
                </a:solidFill>
              </a:rPr>
              <a:t>  </a:t>
            </a:r>
            <a:r>
              <a:rPr lang="en-US" sz="1600" b="1" dirty="0" err="1" smtClean="0">
                <a:solidFill>
                  <a:schemeClr val="tx1"/>
                </a:solidFill>
                <a:latin typeface="Times New Roman" pitchFamily="18" charset="0"/>
                <a:cs typeface="Times New Roman" pitchFamily="18" charset="0"/>
              </a:rPr>
              <a:t>eMARG</a:t>
            </a:r>
            <a:r>
              <a:rPr lang="en-US" sz="1600" b="1" dirty="0" smtClean="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Login of </a:t>
            </a:r>
            <a:r>
              <a:rPr lang="en-US" sz="1600" b="1" dirty="0" smtClean="0">
                <a:solidFill>
                  <a:schemeClr val="tx1"/>
                </a:solidFill>
                <a:latin typeface="Times New Roman" pitchFamily="18" charset="0"/>
                <a:cs typeface="Times New Roman" pitchFamily="18" charset="0"/>
              </a:rPr>
              <a:t>PIU In-charge---------&gt; Select “Services for PIU </a:t>
            </a:r>
            <a:r>
              <a:rPr lang="en-US" sz="1600" b="1" dirty="0" err="1" smtClean="0">
                <a:solidFill>
                  <a:schemeClr val="tx1"/>
                </a:solidFill>
                <a:latin typeface="Times New Roman" pitchFamily="18" charset="0"/>
                <a:cs typeface="Times New Roman" pitchFamily="18" charset="0"/>
              </a:rPr>
              <a:t>Incharge</a:t>
            </a:r>
            <a:r>
              <a:rPr lang="en-US" sz="1600" b="1" dirty="0" smtClean="0">
                <a:solidFill>
                  <a:schemeClr val="tx1"/>
                </a:solidFill>
                <a:latin typeface="Times New Roman" pitchFamily="18" charset="0"/>
                <a:cs typeface="Times New Roman" pitchFamily="18" charset="0"/>
              </a:rPr>
              <a:t>”</a:t>
            </a:r>
            <a:endParaRPr lang="en-US" sz="1600" dirty="0">
              <a:solidFill>
                <a:schemeClr val="tx1"/>
              </a:solidFill>
            </a:endParaRPr>
          </a:p>
        </p:txBody>
      </p:sp>
      <p:pic>
        <p:nvPicPr>
          <p:cNvPr id="3" name="Picture 2"/>
          <p:cNvPicPr>
            <a:picLocks noChangeAspect="1"/>
          </p:cNvPicPr>
          <p:nvPr/>
        </p:nvPicPr>
        <p:blipFill>
          <a:blip r:embed="rId2"/>
          <a:stretch>
            <a:fillRect/>
          </a:stretch>
        </p:blipFill>
        <p:spPr>
          <a:xfrm>
            <a:off x="3821251" y="1458423"/>
            <a:ext cx="8160078" cy="4277078"/>
          </a:xfrm>
          <a:prstGeom prst="rect">
            <a:avLst/>
          </a:prstGeom>
        </p:spPr>
      </p:pic>
      <p:sp>
        <p:nvSpPr>
          <p:cNvPr id="132" name="Rectangle 131"/>
          <p:cNvSpPr/>
          <p:nvPr/>
        </p:nvSpPr>
        <p:spPr>
          <a:xfrm>
            <a:off x="3791147" y="3269500"/>
            <a:ext cx="2367606" cy="38644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72" name="Group 71"/>
          <p:cNvGrpSpPr/>
          <p:nvPr/>
        </p:nvGrpSpPr>
        <p:grpSpPr>
          <a:xfrm>
            <a:off x="0" y="0"/>
            <a:ext cx="3554569" cy="6858000"/>
            <a:chOff x="0" y="0"/>
            <a:chExt cx="3554569" cy="6858000"/>
          </a:xfrm>
        </p:grpSpPr>
        <p:sp>
          <p:nvSpPr>
            <p:cNvPr id="74" name="Rounded Rectangle 7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75" name="Rounded Rectangle 7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76" name="Rounded Rectangle 7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77" name="Rounded Rectangle 7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78" name="Rounded Rectangle 7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79" name="Rounded Rectangle 7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80" name="Rounded Rectangle 7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81" name="Rounded Rectangle 8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82" name="Rounded Rectangle 81"/>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83" name="Rounded Rectangle 82"/>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84" name="Rounded Rectangle 83"/>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85" name="Rounded Rectangle 84"/>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VOUCHER GENERATION</a:t>
              </a:r>
            </a:p>
          </p:txBody>
        </p:sp>
        <p:sp>
          <p:nvSpPr>
            <p:cNvPr id="86" name="Rounded Rectangle 85"/>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SCROLL GENERATION</a:t>
              </a:r>
            </a:p>
          </p:txBody>
        </p:sp>
        <p:sp>
          <p:nvSpPr>
            <p:cNvPr id="87" name="Rounded Rectangle 86"/>
            <p:cNvSpPr/>
            <p:nvPr/>
          </p:nvSpPr>
          <p:spPr>
            <a:xfrm>
              <a:off x="965914" y="6432991"/>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COMPLETION</a:t>
              </a:r>
            </a:p>
          </p:txBody>
        </p:sp>
        <p:cxnSp>
          <p:nvCxnSpPr>
            <p:cNvPr id="88" name="Straight Arrow Connector 8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7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7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83" idx="2"/>
              <a:endCxn id="8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80" idx="2"/>
              <a:endCxn id="8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104" name="Rectangle 10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PACKAGE COMPLETION</a:t>
            </a:r>
            <a:endParaRPr lang="en-US" sz="2000" b="1" dirty="0">
              <a:solidFill>
                <a:prstClr val="white"/>
              </a:solidFill>
            </a:endParaRPr>
          </a:p>
        </p:txBody>
      </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85354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602362" y="547071"/>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Step2:</a:t>
            </a:r>
            <a:r>
              <a:rPr lang="en-US" sz="1600" dirty="0" smtClean="0">
                <a:solidFill>
                  <a:schemeClr val="tx1"/>
                </a:solidFill>
              </a:rPr>
              <a:t>  </a:t>
            </a:r>
            <a:r>
              <a:rPr lang="en-US" sz="1600" b="1" dirty="0" smtClean="0">
                <a:solidFill>
                  <a:schemeClr val="tx1"/>
                </a:solidFill>
              </a:rPr>
              <a:t>Go to “Package” </a:t>
            </a:r>
            <a:r>
              <a:rPr lang="en-US" sz="1600" b="1" dirty="0" smtClean="0">
                <a:solidFill>
                  <a:schemeClr val="tx1"/>
                </a:solidFill>
                <a:latin typeface="Times New Roman" pitchFamily="18" charset="0"/>
                <a:cs typeface="Times New Roman" pitchFamily="18" charset="0"/>
              </a:rPr>
              <a:t>---------&gt; Select “Package Completion Approval”</a:t>
            </a:r>
            <a:endParaRPr lang="en-US" sz="1600" dirty="0">
              <a:solidFill>
                <a:schemeClr val="tx1"/>
              </a:solidFill>
            </a:endParaRPr>
          </a:p>
        </p:txBody>
      </p:sp>
      <p:pic>
        <p:nvPicPr>
          <p:cNvPr id="3" name="Picture 2"/>
          <p:cNvPicPr>
            <a:picLocks noChangeAspect="1"/>
          </p:cNvPicPr>
          <p:nvPr/>
        </p:nvPicPr>
        <p:blipFill>
          <a:blip r:embed="rId2"/>
          <a:stretch>
            <a:fillRect/>
          </a:stretch>
        </p:blipFill>
        <p:spPr>
          <a:xfrm>
            <a:off x="3670480" y="1098778"/>
            <a:ext cx="8418285" cy="4159022"/>
          </a:xfrm>
          <a:prstGeom prst="rect">
            <a:avLst/>
          </a:prstGeom>
        </p:spPr>
      </p:pic>
      <p:sp>
        <p:nvSpPr>
          <p:cNvPr id="40" name="Rectangle 39"/>
          <p:cNvSpPr/>
          <p:nvPr/>
        </p:nvSpPr>
        <p:spPr>
          <a:xfrm>
            <a:off x="4098986" y="2912799"/>
            <a:ext cx="2196000" cy="304231"/>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72" name="Group 71"/>
          <p:cNvGrpSpPr/>
          <p:nvPr/>
        </p:nvGrpSpPr>
        <p:grpSpPr>
          <a:xfrm>
            <a:off x="0" y="0"/>
            <a:ext cx="3554569" cy="6858000"/>
            <a:chOff x="0" y="0"/>
            <a:chExt cx="3554569" cy="6858000"/>
          </a:xfrm>
        </p:grpSpPr>
        <p:sp>
          <p:nvSpPr>
            <p:cNvPr id="74" name="Rounded Rectangle 7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75" name="Rounded Rectangle 7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76" name="Rounded Rectangle 7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77" name="Rounded Rectangle 7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78" name="Rounded Rectangle 7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79" name="Rounded Rectangle 7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80" name="Rounded Rectangle 7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81" name="Rounded Rectangle 8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82" name="Rounded Rectangle 81"/>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83" name="Rounded Rectangle 82"/>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84" name="Rounded Rectangle 83"/>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85" name="Rounded Rectangle 84"/>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VOUCHER GENERATION</a:t>
              </a:r>
            </a:p>
          </p:txBody>
        </p:sp>
        <p:sp>
          <p:nvSpPr>
            <p:cNvPr id="86" name="Rounded Rectangle 85"/>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SCROLL GENERATION</a:t>
              </a:r>
            </a:p>
          </p:txBody>
        </p:sp>
        <p:sp>
          <p:nvSpPr>
            <p:cNvPr id="87" name="Rounded Rectangle 86"/>
            <p:cNvSpPr/>
            <p:nvPr/>
          </p:nvSpPr>
          <p:spPr>
            <a:xfrm>
              <a:off x="965914" y="6432991"/>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COMPLETION</a:t>
              </a:r>
            </a:p>
          </p:txBody>
        </p:sp>
        <p:cxnSp>
          <p:nvCxnSpPr>
            <p:cNvPr id="88" name="Straight Arrow Connector 8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7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7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83" idx="2"/>
              <a:endCxn id="8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80" idx="2"/>
              <a:endCxn id="8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104" name="Rectangle 103">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PACKAGE COMPLETION</a:t>
            </a:r>
            <a:endParaRPr lang="en-US" sz="2000" b="1" dirty="0">
              <a:solidFill>
                <a:prstClr val="white"/>
              </a:solidFill>
            </a:endParaRPr>
          </a:p>
        </p:txBody>
      </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89633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609" y="607990"/>
            <a:ext cx="8017820" cy="4097711"/>
          </a:xfrm>
          <a:prstGeom prst="rect">
            <a:avLst/>
          </a:prstGeom>
        </p:spPr>
      </p:pic>
      <p:sp>
        <p:nvSpPr>
          <p:cNvPr id="35" name="TextBox 34"/>
          <p:cNvSpPr txBox="1"/>
          <p:nvPr/>
        </p:nvSpPr>
        <p:spPr>
          <a:xfrm>
            <a:off x="3825025" y="4933661"/>
            <a:ext cx="8044712" cy="369332"/>
          </a:xfrm>
          <a:prstGeom prst="rect">
            <a:avLst/>
          </a:prstGeom>
          <a:noFill/>
        </p:spPr>
        <p:txBody>
          <a:bodyPr wrap="square" rtlCol="0">
            <a:spAutoFit/>
          </a:bodyPr>
          <a:lstStyle/>
          <a:p>
            <a:pPr marL="285750" indent="-285750">
              <a:buFont typeface="Wingdings" panose="05000000000000000000" pitchFamily="2" charset="2"/>
              <a:buChar char="Ø"/>
            </a:pPr>
            <a:r>
              <a:rPr lang="en-IN" dirty="0" smtClean="0"/>
              <a:t>Add the remarks and submit</a:t>
            </a:r>
          </a:p>
        </p:txBody>
      </p:sp>
      <p:sp>
        <p:nvSpPr>
          <p:cNvPr id="94" name="Rectangle 93">
            <a:extLst>
              <a:ext uri="{FF2B5EF4-FFF2-40B4-BE49-F238E27FC236}">
                <a16:creationId xmlns:a16="http://schemas.microsoft.com/office/drawing/2014/main" xmlns="" id="{DBE03ED8-2D9E-354B-BFA9-18763369086F}"/>
              </a:ext>
            </a:extLst>
          </p:cNvPr>
          <p:cNvSpPr/>
          <p:nvPr/>
        </p:nvSpPr>
        <p:spPr>
          <a:xfrm>
            <a:off x="3614894" y="40341"/>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Elbow Connector 95"/>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7" name="Elbow Connector 96"/>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98" name="Elbow Connector 97"/>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99" name="Elbow Connector 98"/>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0" name="Straight Connector 9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0241821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602362" y="547071"/>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Step3:</a:t>
            </a:r>
            <a:r>
              <a:rPr lang="en-US" sz="1600" dirty="0" smtClean="0">
                <a:solidFill>
                  <a:schemeClr val="tx1"/>
                </a:solidFill>
              </a:rPr>
              <a:t>  </a:t>
            </a:r>
            <a:r>
              <a:rPr lang="en-US" sz="1600" b="1" dirty="0" smtClean="0">
                <a:solidFill>
                  <a:schemeClr val="tx1"/>
                </a:solidFill>
              </a:rPr>
              <a:t>Upload Completion certificate-----&gt; Click on “Approve”</a:t>
            </a:r>
            <a:endParaRPr lang="en-US" sz="1600" b="1" dirty="0">
              <a:solidFill>
                <a:schemeClr val="tx1"/>
              </a:solidFill>
            </a:endParaRPr>
          </a:p>
        </p:txBody>
      </p:sp>
      <p:grpSp>
        <p:nvGrpSpPr>
          <p:cNvPr id="72" name="Group 71"/>
          <p:cNvGrpSpPr/>
          <p:nvPr/>
        </p:nvGrpSpPr>
        <p:grpSpPr>
          <a:xfrm>
            <a:off x="0" y="0"/>
            <a:ext cx="3554569" cy="6858000"/>
            <a:chOff x="0" y="0"/>
            <a:chExt cx="3554569" cy="6858000"/>
          </a:xfrm>
        </p:grpSpPr>
        <p:sp>
          <p:nvSpPr>
            <p:cNvPr id="74" name="Rounded Rectangle 7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75" name="Rounded Rectangle 7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76" name="Rounded Rectangle 7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77" name="Rounded Rectangle 7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78" name="Rounded Rectangle 7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79" name="Rounded Rectangle 7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80" name="Rounded Rectangle 7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81" name="Rounded Rectangle 8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82" name="Rounded Rectangle 81"/>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83" name="Rounded Rectangle 82"/>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84" name="Rounded Rectangle 83"/>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85" name="Rounded Rectangle 84"/>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VOUCHER GENERATION</a:t>
              </a:r>
            </a:p>
          </p:txBody>
        </p:sp>
        <p:sp>
          <p:nvSpPr>
            <p:cNvPr id="86" name="Rounded Rectangle 85"/>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SCROLL GENERATION</a:t>
              </a:r>
            </a:p>
          </p:txBody>
        </p:sp>
        <p:sp>
          <p:nvSpPr>
            <p:cNvPr id="87" name="Rounded Rectangle 86"/>
            <p:cNvSpPr/>
            <p:nvPr/>
          </p:nvSpPr>
          <p:spPr>
            <a:xfrm>
              <a:off x="965914" y="6432991"/>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COMPLETION</a:t>
              </a:r>
            </a:p>
          </p:txBody>
        </p:sp>
        <p:cxnSp>
          <p:nvCxnSpPr>
            <p:cNvPr id="88" name="Straight Arrow Connector 8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7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7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83" idx="2"/>
              <a:endCxn id="8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80" idx="2"/>
              <a:endCxn id="8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pic>
        <p:nvPicPr>
          <p:cNvPr id="38" name="Picture 2"/>
          <p:cNvPicPr>
            <a:picLocks noChangeAspect="1" noChangeArrowheads="1"/>
          </p:cNvPicPr>
          <p:nvPr/>
        </p:nvPicPr>
        <p:blipFill>
          <a:blip r:embed="rId2" cstate="print"/>
          <a:srcRect t="14416" b="45177"/>
          <a:stretch>
            <a:fillRect/>
          </a:stretch>
        </p:blipFill>
        <p:spPr bwMode="auto">
          <a:xfrm>
            <a:off x="3644723" y="1043473"/>
            <a:ext cx="8524724" cy="2133600"/>
          </a:xfrm>
          <a:prstGeom prst="rect">
            <a:avLst/>
          </a:prstGeom>
          <a:ln>
            <a:noFill/>
          </a:ln>
          <a:effectLst>
            <a:outerShdw blurRad="190500" algn="tl" rotWithShape="0">
              <a:srgbClr val="000000">
                <a:alpha val="70000"/>
              </a:srgbClr>
            </a:outerShdw>
          </a:effectLst>
        </p:spPr>
      </p:pic>
      <p:sp>
        <p:nvSpPr>
          <p:cNvPr id="39" name="Rectangle 38">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PACKAGE COMPLETION</a:t>
            </a:r>
            <a:endParaRPr lang="en-US" sz="2000" b="1" dirty="0">
              <a:solidFill>
                <a:prstClr val="white"/>
              </a:solidFill>
            </a:endParaRPr>
          </a:p>
        </p:txBody>
      </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3745131"/>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988522" y="479836"/>
            <a:ext cx="8100244" cy="91865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What to do if no payment is to be made in the package and package just needs to be shown as completed but the contractor can not be registered as he is not approachable and is not in contact with PIU?</a:t>
            </a:r>
            <a:endParaRPr lang="en-US" sz="1600" b="1" dirty="0">
              <a:solidFill>
                <a:schemeClr val="tx1"/>
              </a:solidFill>
            </a:endParaRPr>
          </a:p>
        </p:txBody>
      </p:sp>
      <p:grpSp>
        <p:nvGrpSpPr>
          <p:cNvPr id="72" name="Group 71"/>
          <p:cNvGrpSpPr/>
          <p:nvPr/>
        </p:nvGrpSpPr>
        <p:grpSpPr>
          <a:xfrm>
            <a:off x="0" y="0"/>
            <a:ext cx="3554569" cy="6858000"/>
            <a:chOff x="0" y="0"/>
            <a:chExt cx="3554569" cy="6858000"/>
          </a:xfrm>
        </p:grpSpPr>
        <p:sp>
          <p:nvSpPr>
            <p:cNvPr id="74" name="Rounded Rectangle 7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75" name="Rounded Rectangle 7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76" name="Rounded Rectangle 7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77" name="Rounded Rectangle 7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78" name="Rounded Rectangle 7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79" name="Rounded Rectangle 7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80" name="Rounded Rectangle 7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81" name="Rounded Rectangle 8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82" name="Rounded Rectangle 81"/>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83" name="Rounded Rectangle 82"/>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84" name="Rounded Rectangle 83"/>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85" name="Rounded Rectangle 84"/>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VOUCHER GENERATION</a:t>
              </a:r>
            </a:p>
          </p:txBody>
        </p:sp>
        <p:sp>
          <p:nvSpPr>
            <p:cNvPr id="86" name="Rounded Rectangle 85"/>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SCROLL GENERATION</a:t>
              </a:r>
            </a:p>
          </p:txBody>
        </p:sp>
        <p:sp>
          <p:nvSpPr>
            <p:cNvPr id="87" name="Rounded Rectangle 86"/>
            <p:cNvSpPr/>
            <p:nvPr/>
          </p:nvSpPr>
          <p:spPr>
            <a:xfrm>
              <a:off x="965914" y="6432991"/>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COMPLETION</a:t>
              </a:r>
            </a:p>
          </p:txBody>
        </p:sp>
        <p:cxnSp>
          <p:nvCxnSpPr>
            <p:cNvPr id="88" name="Straight Arrow Connector 8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7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7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83" idx="2"/>
              <a:endCxn id="8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80" idx="2"/>
              <a:endCxn id="8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39" name="Rectangle 38">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PACKAGE COMPLETION</a:t>
            </a:r>
            <a:endParaRPr lang="en-US" sz="2000" b="1" dirty="0">
              <a:solidFill>
                <a:prstClr val="white"/>
              </a:solidFill>
            </a:endParaRPr>
          </a:p>
        </p:txBody>
      </p:sp>
      <p:sp>
        <p:nvSpPr>
          <p:cNvPr id="40" name="Rectangle 39"/>
          <p:cNvSpPr/>
          <p:nvPr/>
        </p:nvSpPr>
        <p:spPr>
          <a:xfrm>
            <a:off x="3736372" y="1314993"/>
            <a:ext cx="8486404" cy="67227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b="1" dirty="0" smtClean="0">
                <a:solidFill>
                  <a:schemeClr val="tx1"/>
                </a:solidFill>
              </a:rPr>
              <a:t>Do the Notional Registration of such contractors but make sure that no payment is to be made to the contractor because no payment can be done for notionally registered contractors</a:t>
            </a:r>
            <a:endParaRPr lang="en-US" sz="1600" b="1" dirty="0">
              <a:solidFill>
                <a:schemeClr val="tx1"/>
              </a:solidFill>
            </a:endParaRPr>
          </a:p>
        </p:txBody>
      </p:sp>
      <p:pic>
        <p:nvPicPr>
          <p:cNvPr id="41" name="Picture 4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21187" y="732471"/>
            <a:ext cx="402448" cy="413388"/>
          </a:xfrm>
          <a:prstGeom prst="rect">
            <a:avLst/>
          </a:prstGeom>
        </p:spPr>
      </p:pic>
      <p:pic>
        <p:nvPicPr>
          <p:cNvPr id="42" name="Picture 41"/>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2393547"/>
            <a:ext cx="402448" cy="413388"/>
          </a:xfrm>
          <a:prstGeom prst="rect">
            <a:avLst/>
          </a:prstGeom>
        </p:spPr>
      </p:pic>
      <p:sp>
        <p:nvSpPr>
          <p:cNvPr id="43" name="Rectangle 42"/>
          <p:cNvSpPr/>
          <p:nvPr/>
        </p:nvSpPr>
        <p:spPr>
          <a:xfrm>
            <a:off x="3979281" y="2361472"/>
            <a:ext cx="8160892" cy="400110"/>
          </a:xfrm>
          <a:prstGeom prst="rect">
            <a:avLst/>
          </a:prstGeom>
        </p:spPr>
        <p:txBody>
          <a:bodyPr wrap="square">
            <a:spAutoFit/>
          </a:bodyPr>
          <a:lstStyle/>
          <a:p>
            <a:r>
              <a:rPr lang="en-US" sz="2000" b="1" dirty="0" smtClean="0">
                <a:solidFill>
                  <a:prstClr val="black"/>
                </a:solidFill>
              </a:rPr>
              <a:t>How to do Notional Registration of Contractor?</a:t>
            </a:r>
            <a:endParaRPr lang="en-IN" sz="2000" b="1" dirty="0">
              <a:solidFill>
                <a:prstClr val="black"/>
              </a:solidFill>
            </a:endParaRPr>
          </a:p>
        </p:txBody>
      </p:sp>
      <p:sp>
        <p:nvSpPr>
          <p:cNvPr id="44" name="Rectangle 43"/>
          <p:cNvSpPr/>
          <p:nvPr/>
        </p:nvSpPr>
        <p:spPr>
          <a:xfrm>
            <a:off x="3624823" y="2863907"/>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Step1:</a:t>
            </a:r>
            <a:r>
              <a:rPr lang="en-US" sz="1600" dirty="0" smtClean="0">
                <a:solidFill>
                  <a:schemeClr val="tx1"/>
                </a:solidFill>
              </a:rPr>
              <a:t>  </a:t>
            </a:r>
            <a:r>
              <a:rPr lang="en-US" sz="1600" b="1" dirty="0" err="1" smtClean="0">
                <a:solidFill>
                  <a:schemeClr val="tx1"/>
                </a:solidFill>
                <a:latin typeface="Times New Roman" pitchFamily="18" charset="0"/>
                <a:cs typeface="Times New Roman" pitchFamily="18" charset="0"/>
              </a:rPr>
              <a:t>eMARG</a:t>
            </a:r>
            <a:r>
              <a:rPr lang="en-US" sz="1600" b="1" dirty="0" smtClean="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Login of </a:t>
            </a:r>
            <a:r>
              <a:rPr lang="en-US" sz="1600" b="1" dirty="0" smtClean="0">
                <a:solidFill>
                  <a:schemeClr val="tx1"/>
                </a:solidFill>
                <a:latin typeface="Times New Roman" pitchFamily="18" charset="0"/>
                <a:cs typeface="Times New Roman" pitchFamily="18" charset="0"/>
              </a:rPr>
              <a:t>AE/AM/JE----------&gt; Select “Services for Engineering Staff”</a:t>
            </a:r>
            <a:endParaRPr lang="en-US" sz="1600" dirty="0">
              <a:solidFill>
                <a:schemeClr val="tx1"/>
              </a:solidFill>
            </a:endParaRPr>
          </a:p>
        </p:txBody>
      </p:sp>
      <p:pic>
        <p:nvPicPr>
          <p:cNvPr id="45" name="Picture 44"/>
          <p:cNvPicPr>
            <a:picLocks noChangeAspect="1"/>
          </p:cNvPicPr>
          <p:nvPr/>
        </p:nvPicPr>
        <p:blipFill>
          <a:blip r:embed="rId3"/>
          <a:stretch>
            <a:fillRect/>
          </a:stretch>
        </p:blipFill>
        <p:spPr>
          <a:xfrm>
            <a:off x="3624823" y="3554791"/>
            <a:ext cx="8515350" cy="2876550"/>
          </a:xfrm>
          <a:prstGeom prst="rect">
            <a:avLst/>
          </a:prstGeom>
        </p:spPr>
      </p:pic>
      <p:sp>
        <p:nvSpPr>
          <p:cNvPr id="46" name="Rectangle 45"/>
          <p:cNvSpPr/>
          <p:nvPr/>
        </p:nvSpPr>
        <p:spPr>
          <a:xfrm>
            <a:off x="3604588" y="4788997"/>
            <a:ext cx="2365905"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7" name="Elbow Connector 4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31822563"/>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3644063" y="382202"/>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Step2:</a:t>
            </a:r>
            <a:r>
              <a:rPr lang="en-US" sz="1600" dirty="0" smtClean="0">
                <a:solidFill>
                  <a:schemeClr val="tx1"/>
                </a:solidFill>
              </a:rPr>
              <a:t>  </a:t>
            </a:r>
            <a:r>
              <a:rPr lang="en-US" sz="1600" b="1" dirty="0" smtClean="0">
                <a:solidFill>
                  <a:schemeClr val="tx1"/>
                </a:solidFill>
                <a:latin typeface="Times New Roman" pitchFamily="18" charset="0"/>
                <a:cs typeface="Times New Roman" pitchFamily="18" charset="0"/>
              </a:rPr>
              <a:t>Go to “Contractor”----------&gt; Select “ Notional Registration”</a:t>
            </a:r>
            <a:endParaRPr lang="en-US" sz="1600" dirty="0">
              <a:solidFill>
                <a:schemeClr val="tx1"/>
              </a:solidFill>
            </a:endParaRPr>
          </a:p>
        </p:txBody>
      </p:sp>
      <p:pic>
        <p:nvPicPr>
          <p:cNvPr id="2" name="Picture 1"/>
          <p:cNvPicPr>
            <a:picLocks noChangeAspect="1"/>
          </p:cNvPicPr>
          <p:nvPr/>
        </p:nvPicPr>
        <p:blipFill rotWithShape="1">
          <a:blip r:embed="rId2"/>
          <a:srcRect t="13315" r="37022" b="43527"/>
          <a:stretch/>
        </p:blipFill>
        <p:spPr>
          <a:xfrm>
            <a:off x="3684404" y="778192"/>
            <a:ext cx="8469036" cy="2958353"/>
          </a:xfrm>
          <a:prstGeom prst="rect">
            <a:avLst/>
          </a:prstGeom>
        </p:spPr>
      </p:pic>
      <p:sp>
        <p:nvSpPr>
          <p:cNvPr id="55" name="Rectangle 54"/>
          <p:cNvSpPr/>
          <p:nvPr/>
        </p:nvSpPr>
        <p:spPr>
          <a:xfrm>
            <a:off x="4855337" y="1666980"/>
            <a:ext cx="2446416"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56" name="Picture 55"/>
          <p:cNvPicPr>
            <a:picLocks noChangeAspect="1"/>
          </p:cNvPicPr>
          <p:nvPr/>
        </p:nvPicPr>
        <p:blipFill rotWithShape="1">
          <a:blip r:embed="rId3"/>
          <a:srcRect t="13904" b="51961"/>
          <a:stretch/>
        </p:blipFill>
        <p:spPr>
          <a:xfrm>
            <a:off x="3657510" y="4237813"/>
            <a:ext cx="8508717" cy="2339788"/>
          </a:xfrm>
          <a:prstGeom prst="rect">
            <a:avLst/>
          </a:prstGeom>
        </p:spPr>
      </p:pic>
      <p:sp>
        <p:nvSpPr>
          <p:cNvPr id="57" name="Rectangle 56"/>
          <p:cNvSpPr/>
          <p:nvPr/>
        </p:nvSpPr>
        <p:spPr>
          <a:xfrm>
            <a:off x="3635099" y="3788791"/>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Step3:</a:t>
            </a:r>
            <a:r>
              <a:rPr lang="en-US" sz="1600" dirty="0" smtClean="0">
                <a:solidFill>
                  <a:schemeClr val="tx1"/>
                </a:solidFill>
              </a:rPr>
              <a:t> </a:t>
            </a:r>
            <a:r>
              <a:rPr lang="en-US" sz="1600" b="1" dirty="0" smtClean="0">
                <a:solidFill>
                  <a:schemeClr val="tx1"/>
                </a:solidFill>
              </a:rPr>
              <a:t>Enter PAN No. of the contractor and click on “Submit”</a:t>
            </a:r>
            <a:endParaRPr lang="en-US" sz="1600" b="1" dirty="0">
              <a:solidFill>
                <a:schemeClr val="tx1"/>
              </a:solidFill>
            </a:endParaRPr>
          </a:p>
        </p:txBody>
      </p:sp>
      <p:sp>
        <p:nvSpPr>
          <p:cNvPr id="58" name="Rectangle 57"/>
          <p:cNvSpPr/>
          <p:nvPr/>
        </p:nvSpPr>
        <p:spPr>
          <a:xfrm>
            <a:off x="5821252" y="5424964"/>
            <a:ext cx="4183360" cy="43795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2" name="Group 41"/>
          <p:cNvGrpSpPr/>
          <p:nvPr/>
        </p:nvGrpSpPr>
        <p:grpSpPr>
          <a:xfrm>
            <a:off x="0" y="0"/>
            <a:ext cx="3554569" cy="6858000"/>
            <a:chOff x="0" y="0"/>
            <a:chExt cx="3554569" cy="6858000"/>
          </a:xfrm>
        </p:grpSpPr>
        <p:sp>
          <p:nvSpPr>
            <p:cNvPr id="44" name="Rounded Rectangle 4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5" name="Rounded Rectangle 4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6" name="Rounded Rectangle 4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7" name="Rounded Rectangle 4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8" name="Rounded Rectangle 4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9" name="Rounded Rectangle 4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0" name="Rounded Rectangle 4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1" name="Rounded Rectangle 5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4" name="Rounded Rectangle 53"/>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65" name="Rounded Rectangle 64"/>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66" name="Rounded Rectangle 65"/>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67" name="Rounded Rectangle 66"/>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VOUCHER GENERATION</a:t>
              </a:r>
            </a:p>
          </p:txBody>
        </p:sp>
        <p:sp>
          <p:nvSpPr>
            <p:cNvPr id="69" name="Rounded Rectangle 68"/>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SCROLL GENERATION</a:t>
              </a:r>
            </a:p>
          </p:txBody>
        </p:sp>
        <p:sp>
          <p:nvSpPr>
            <p:cNvPr id="70" name="Rounded Rectangle 69"/>
            <p:cNvSpPr/>
            <p:nvPr/>
          </p:nvSpPr>
          <p:spPr>
            <a:xfrm>
              <a:off x="965914" y="6432991"/>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COMPLETION</a:t>
              </a:r>
            </a:p>
          </p:txBody>
        </p:sp>
        <p:cxnSp>
          <p:nvCxnSpPr>
            <p:cNvPr id="72" name="Straight Arrow Connector 71">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Elbow Connector 93"/>
            <p:cNvCxnSpPr>
              <a:stCxn id="4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5" name="Elbow Connector 94"/>
            <p:cNvCxnSpPr>
              <a:stCxn id="4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96" name="Elbow Connector 95"/>
            <p:cNvCxnSpPr>
              <a:stCxn id="65" idx="2"/>
              <a:endCxn id="66"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50" idx="2"/>
              <a:endCxn id="66"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Straight Connector 10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111" name="Rectangle 110">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PACKAGE COMPLETION</a:t>
            </a:r>
            <a:endParaRPr lang="en-US" sz="2000" b="1" dirty="0">
              <a:solidFill>
                <a:prstClr val="white"/>
              </a:solidFill>
            </a:endParaRPr>
          </a:p>
        </p:txBody>
      </p:sp>
      <p:cxnSp>
        <p:nvCxnSpPr>
          <p:cNvPr id="52" name="Elbow Connector 51"/>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025762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3644063" y="382202"/>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Step4:</a:t>
            </a:r>
            <a:r>
              <a:rPr lang="en-US" sz="1600" dirty="0">
                <a:solidFill>
                  <a:schemeClr val="tx1"/>
                </a:solidFill>
              </a:rPr>
              <a:t> </a:t>
            </a:r>
            <a:r>
              <a:rPr lang="en-US" sz="1600" b="1" dirty="0" smtClean="0">
                <a:solidFill>
                  <a:schemeClr val="tx1"/>
                </a:solidFill>
                <a:latin typeface="Times New Roman" pitchFamily="18" charset="0"/>
                <a:cs typeface="Times New Roman" pitchFamily="18" charset="0"/>
              </a:rPr>
              <a:t>Select “ Request for Notional Registration”</a:t>
            </a:r>
            <a:endParaRPr lang="en-US" sz="1600" dirty="0">
              <a:solidFill>
                <a:schemeClr val="tx1"/>
              </a:solidFill>
            </a:endParaRPr>
          </a:p>
        </p:txBody>
      </p:sp>
      <p:sp>
        <p:nvSpPr>
          <p:cNvPr id="57" name="Rectangle 56"/>
          <p:cNvSpPr/>
          <p:nvPr/>
        </p:nvSpPr>
        <p:spPr>
          <a:xfrm>
            <a:off x="3614894" y="3263091"/>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Contractor will be registered notionally</a:t>
            </a:r>
            <a:endParaRPr lang="en-US" sz="1600" b="1" dirty="0">
              <a:solidFill>
                <a:schemeClr val="tx1"/>
              </a:solidFill>
            </a:endParaRPr>
          </a:p>
        </p:txBody>
      </p:sp>
      <p:grpSp>
        <p:nvGrpSpPr>
          <p:cNvPr id="42" name="Group 41"/>
          <p:cNvGrpSpPr/>
          <p:nvPr/>
        </p:nvGrpSpPr>
        <p:grpSpPr>
          <a:xfrm>
            <a:off x="0" y="0"/>
            <a:ext cx="3554569" cy="6858000"/>
            <a:chOff x="0" y="0"/>
            <a:chExt cx="3554569" cy="6858000"/>
          </a:xfrm>
        </p:grpSpPr>
        <p:sp>
          <p:nvSpPr>
            <p:cNvPr id="44" name="Rounded Rectangle 4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5" name="Rounded Rectangle 4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6" name="Rounded Rectangle 4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7" name="Rounded Rectangle 46"/>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8" name="Rounded Rectangle 47"/>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9" name="Rounded Rectangle 48"/>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0" name="Rounded Rectangle 49"/>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PERFORMANCE EVALUATION (PE)</a:t>
              </a:r>
            </a:p>
          </p:txBody>
        </p:sp>
        <p:sp>
          <p:nvSpPr>
            <p:cNvPr id="51" name="Rounded Rectangle 50"/>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MANUAL EXPENDITURE</a:t>
              </a:r>
            </a:p>
          </p:txBody>
        </p:sp>
        <p:sp>
          <p:nvSpPr>
            <p:cNvPr id="54" name="Rounded Rectangle 53"/>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SUBMISSION</a:t>
              </a:r>
            </a:p>
          </p:txBody>
        </p:sp>
        <p:sp>
          <p:nvSpPr>
            <p:cNvPr id="65" name="Rounded Rectangle 64"/>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VERIFICATION &amp; FORWARD</a:t>
              </a:r>
            </a:p>
          </p:txBody>
        </p:sp>
        <p:sp>
          <p:nvSpPr>
            <p:cNvPr id="66" name="Rounded Rectangle 65"/>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BILL PROCESSING</a:t>
              </a:r>
            </a:p>
          </p:txBody>
        </p:sp>
        <p:sp>
          <p:nvSpPr>
            <p:cNvPr id="67" name="Rounded Rectangle 66"/>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VOUCHER GENERATION</a:t>
              </a:r>
            </a:p>
          </p:txBody>
        </p:sp>
        <p:sp>
          <p:nvSpPr>
            <p:cNvPr id="69" name="Rounded Rectangle 68"/>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SCROLL GENERATION</a:t>
              </a:r>
            </a:p>
          </p:txBody>
        </p:sp>
        <p:sp>
          <p:nvSpPr>
            <p:cNvPr id="70" name="Rounded Rectangle 69"/>
            <p:cNvSpPr/>
            <p:nvPr/>
          </p:nvSpPr>
          <p:spPr>
            <a:xfrm>
              <a:off x="965914" y="6432991"/>
              <a:ext cx="1287887" cy="39924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COMPLETION</a:t>
              </a:r>
            </a:p>
          </p:txBody>
        </p:sp>
        <p:cxnSp>
          <p:nvCxnSpPr>
            <p:cNvPr id="72" name="Straight Arrow Connector 71">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Elbow Connector 93"/>
            <p:cNvCxnSpPr>
              <a:stCxn id="4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5" name="Elbow Connector 94"/>
            <p:cNvCxnSpPr>
              <a:stCxn id="4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96" name="Elbow Connector 95"/>
            <p:cNvCxnSpPr>
              <a:stCxn id="65" idx="2"/>
              <a:endCxn id="66"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50" idx="2"/>
              <a:endCxn id="66"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Straight Connector 10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111" name="Rectangle 110">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PACKAGE COMPLETION</a:t>
            </a:r>
            <a:endParaRPr lang="en-US" sz="2000" b="1" dirty="0">
              <a:solidFill>
                <a:prstClr val="white"/>
              </a:solidFill>
            </a:endParaRPr>
          </a:p>
        </p:txBody>
      </p:sp>
      <p:pic>
        <p:nvPicPr>
          <p:cNvPr id="52" name="Picture 2"/>
          <p:cNvPicPr>
            <a:picLocks noChangeAspect="1" noChangeArrowheads="1"/>
          </p:cNvPicPr>
          <p:nvPr/>
        </p:nvPicPr>
        <p:blipFill>
          <a:blip r:embed="rId2" cstate="print"/>
          <a:srcRect r="9259" b="54281"/>
          <a:stretch>
            <a:fillRect/>
          </a:stretch>
        </p:blipFill>
        <p:spPr bwMode="auto">
          <a:xfrm>
            <a:off x="3605726" y="833623"/>
            <a:ext cx="8560501" cy="2271205"/>
          </a:xfrm>
          <a:prstGeom prst="rect">
            <a:avLst/>
          </a:prstGeom>
          <a:ln>
            <a:noFill/>
          </a:ln>
          <a:effectLst>
            <a:outerShdw blurRad="190500" algn="tl" rotWithShape="0">
              <a:srgbClr val="000000">
                <a:alpha val="70000"/>
              </a:srgbClr>
            </a:outerShdw>
          </a:effectLst>
        </p:spPr>
      </p:pic>
      <p:pic>
        <p:nvPicPr>
          <p:cNvPr id="53" name="Picture 2"/>
          <p:cNvPicPr>
            <a:picLocks noChangeAspect="1" noChangeArrowheads="1"/>
          </p:cNvPicPr>
          <p:nvPr/>
        </p:nvPicPr>
        <p:blipFill>
          <a:blip r:embed="rId3" cstate="print"/>
          <a:srcRect t="14416" r="9277" b="43493"/>
          <a:stretch>
            <a:fillRect/>
          </a:stretch>
        </p:blipFill>
        <p:spPr bwMode="auto">
          <a:xfrm>
            <a:off x="3617169" y="3824200"/>
            <a:ext cx="8522164" cy="2743200"/>
          </a:xfrm>
          <a:prstGeom prst="rect">
            <a:avLst/>
          </a:prstGeom>
          <a:noFill/>
          <a:ln w="9525">
            <a:noFill/>
            <a:miter lim="800000"/>
            <a:headEnd/>
            <a:tailEnd/>
          </a:ln>
        </p:spPr>
      </p:pic>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2963772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3142795" y="2081007"/>
            <a:ext cx="5315402"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PIU TASK SHEET</a:t>
            </a:r>
          </a:p>
        </p:txBody>
      </p:sp>
    </p:spTree>
    <p:extLst>
      <p:ext uri="{BB962C8B-B14F-4D97-AF65-F5344CB8AC3E}">
        <p14:creationId xmlns:p14="http://schemas.microsoft.com/office/powerpoint/2010/main" val="2718719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13447" y="937646"/>
            <a:ext cx="12156000" cy="91804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b="1" dirty="0" smtClean="0">
                <a:solidFill>
                  <a:schemeClr val="tx1"/>
                </a:solidFill>
              </a:rPr>
              <a:t>Both PIU staff and PIU In-charge have some fixed set of tasks to perform on </a:t>
            </a:r>
            <a:r>
              <a:rPr lang="en-US" sz="1600" b="1" dirty="0" err="1" smtClean="0">
                <a:solidFill>
                  <a:schemeClr val="tx1"/>
                </a:solidFill>
              </a:rPr>
              <a:t>eMARG</a:t>
            </a:r>
            <a:r>
              <a:rPr lang="en-US" sz="1600" b="1" dirty="0" smtClean="0">
                <a:solidFill>
                  <a:schemeClr val="tx1"/>
                </a:solidFill>
              </a:rPr>
              <a:t> for making payments</a:t>
            </a:r>
          </a:p>
          <a:p>
            <a:pPr marL="285750" indent="-285750">
              <a:buFont typeface="Arial" panose="020B0604020202020204" pitchFamily="34" charset="0"/>
              <a:buChar char="•"/>
            </a:pPr>
            <a:r>
              <a:rPr lang="en-US" sz="1600" b="1" dirty="0" smtClean="0">
                <a:solidFill>
                  <a:schemeClr val="tx1"/>
                </a:solidFill>
              </a:rPr>
              <a:t>Whenever a PIU staff or PIU In-charge logs in to </a:t>
            </a:r>
            <a:r>
              <a:rPr lang="en-US" sz="1600" b="1" dirty="0" err="1" smtClean="0">
                <a:solidFill>
                  <a:schemeClr val="tx1"/>
                </a:solidFill>
              </a:rPr>
              <a:t>eMARG</a:t>
            </a:r>
            <a:r>
              <a:rPr lang="en-US" sz="1600" b="1" dirty="0" smtClean="0">
                <a:solidFill>
                  <a:schemeClr val="tx1"/>
                </a:solidFill>
              </a:rPr>
              <a:t>, on his screen a detailed task list appears which are pending at their respective levels for completion</a:t>
            </a:r>
            <a:endParaRPr lang="en-US" sz="1600" b="1" dirty="0">
              <a:solidFill>
                <a:schemeClr val="tx1"/>
              </a:solidFill>
            </a:endParaRPr>
          </a:p>
        </p:txBody>
      </p:sp>
      <p:sp>
        <p:nvSpPr>
          <p:cNvPr id="111" name="Rectangle 110">
            <a:extLst>
              <a:ext uri="{FF2B5EF4-FFF2-40B4-BE49-F238E27FC236}">
                <a16:creationId xmlns:a16="http://schemas.microsoft.com/office/drawing/2014/main" xmlns=""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PIU TASKSHEET</a:t>
            </a:r>
            <a:endParaRPr lang="en-US" sz="2000" b="1" dirty="0">
              <a:solidFill>
                <a:prstClr val="white"/>
              </a:solidFill>
            </a:endParaRPr>
          </a:p>
        </p:txBody>
      </p:sp>
      <p:pic>
        <p:nvPicPr>
          <p:cNvPr id="39" name="Picture 38"/>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6811" y="505031"/>
            <a:ext cx="402448" cy="413388"/>
          </a:xfrm>
          <a:prstGeom prst="rect">
            <a:avLst/>
          </a:prstGeom>
        </p:spPr>
      </p:pic>
      <p:sp>
        <p:nvSpPr>
          <p:cNvPr id="40" name="Rectangle 39"/>
          <p:cNvSpPr/>
          <p:nvPr/>
        </p:nvSpPr>
        <p:spPr>
          <a:xfrm>
            <a:off x="335611" y="472956"/>
            <a:ext cx="8160892" cy="400110"/>
          </a:xfrm>
          <a:prstGeom prst="rect">
            <a:avLst/>
          </a:prstGeom>
        </p:spPr>
        <p:txBody>
          <a:bodyPr wrap="square">
            <a:spAutoFit/>
          </a:bodyPr>
          <a:lstStyle/>
          <a:p>
            <a:r>
              <a:rPr lang="en-US" sz="2000" b="1" dirty="0" smtClean="0">
                <a:solidFill>
                  <a:prstClr val="black"/>
                </a:solidFill>
              </a:rPr>
              <a:t>What is PIU Task Sheet?</a:t>
            </a:r>
            <a:endParaRPr lang="en-IN" sz="2000" b="1" dirty="0">
              <a:solidFill>
                <a:prstClr val="black"/>
              </a:solidFill>
            </a:endParaRPr>
          </a:p>
        </p:txBody>
      </p:sp>
      <p:sp>
        <p:nvSpPr>
          <p:cNvPr id="55" name="Rectangle 54"/>
          <p:cNvSpPr/>
          <p:nvPr/>
        </p:nvSpPr>
        <p:spPr>
          <a:xfrm>
            <a:off x="384677" y="1842162"/>
            <a:ext cx="11842800" cy="400110"/>
          </a:xfrm>
          <a:prstGeom prst="rect">
            <a:avLst/>
          </a:prstGeom>
        </p:spPr>
        <p:txBody>
          <a:bodyPr wrap="square">
            <a:spAutoFit/>
          </a:bodyPr>
          <a:lstStyle/>
          <a:p>
            <a:r>
              <a:rPr lang="en-US" sz="2000" b="1" dirty="0" smtClean="0">
                <a:solidFill>
                  <a:prstClr val="black"/>
                </a:solidFill>
              </a:rPr>
              <a:t>How to use the Task Sheet?</a:t>
            </a:r>
            <a:endParaRPr lang="en-IN" sz="2000" b="1" dirty="0">
              <a:solidFill>
                <a:prstClr val="black"/>
              </a:solidFill>
            </a:endParaRPr>
          </a:p>
        </p:txBody>
      </p:sp>
      <p:pic>
        <p:nvPicPr>
          <p:cNvPr id="56" name="Picture 55"/>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5452" y="1864616"/>
            <a:ext cx="402448" cy="413388"/>
          </a:xfrm>
          <a:prstGeom prst="rect">
            <a:avLst/>
          </a:prstGeom>
        </p:spPr>
      </p:pic>
      <p:sp>
        <p:nvSpPr>
          <p:cNvPr id="58" name="Rectangle 57"/>
          <p:cNvSpPr/>
          <p:nvPr/>
        </p:nvSpPr>
        <p:spPr>
          <a:xfrm>
            <a:off x="26894" y="2286926"/>
            <a:ext cx="12156000"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Step-1: Log in to </a:t>
            </a:r>
            <a:r>
              <a:rPr lang="en-US" sz="1600" b="1" dirty="0" err="1" smtClean="0">
                <a:solidFill>
                  <a:schemeClr val="tx1"/>
                </a:solidFill>
              </a:rPr>
              <a:t>eMARG</a:t>
            </a:r>
            <a:r>
              <a:rPr lang="en-US" sz="1600" b="1" dirty="0" smtClean="0">
                <a:solidFill>
                  <a:schemeClr val="tx1"/>
                </a:solidFill>
              </a:rPr>
              <a:t> with PIU Staff/PIU In-charge Login</a:t>
            </a:r>
            <a:endParaRPr lang="en-US" sz="1600" dirty="0">
              <a:solidFill>
                <a:schemeClr val="tx1"/>
              </a:solidFill>
            </a:endParaRPr>
          </a:p>
        </p:txBody>
      </p:sp>
      <p:pic>
        <p:nvPicPr>
          <p:cNvPr id="3" name="Picture 2">
            <a:hlinkClick r:id="rId3" action="ppaction://hlinksldjump"/>
          </p:cNvPr>
          <p:cNvPicPr>
            <a:picLocks noChangeAspect="1"/>
          </p:cNvPicPr>
          <p:nvPr/>
        </p:nvPicPr>
        <p:blipFill>
          <a:blip r:embed="rId4"/>
          <a:stretch>
            <a:fillRect/>
          </a:stretch>
        </p:blipFill>
        <p:spPr>
          <a:xfrm>
            <a:off x="174811" y="2673505"/>
            <a:ext cx="11873753" cy="4036578"/>
          </a:xfrm>
          <a:prstGeom prst="rect">
            <a:avLst/>
          </a:prstGeom>
        </p:spPr>
      </p:pic>
    </p:spTree>
    <p:extLst>
      <p:ext uri="{BB962C8B-B14F-4D97-AF65-F5344CB8AC3E}">
        <p14:creationId xmlns:p14="http://schemas.microsoft.com/office/powerpoint/2010/main" val="202798651"/>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xmlns=""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PIU TASKSHEET</a:t>
            </a:r>
            <a:endParaRPr lang="en-US" sz="2000" b="1" dirty="0">
              <a:solidFill>
                <a:prstClr val="white"/>
              </a:solidFill>
            </a:endParaRPr>
          </a:p>
        </p:txBody>
      </p:sp>
      <p:sp>
        <p:nvSpPr>
          <p:cNvPr id="58" name="Rectangle 57"/>
          <p:cNvSpPr/>
          <p:nvPr/>
        </p:nvSpPr>
        <p:spPr>
          <a:xfrm>
            <a:off x="26894" y="444683"/>
            <a:ext cx="12156000"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Step-1: Click on the “PIU Name”</a:t>
            </a:r>
            <a:endParaRPr lang="en-US" sz="1600" dirty="0">
              <a:solidFill>
                <a:schemeClr val="tx1"/>
              </a:solidFill>
            </a:endParaRPr>
          </a:p>
        </p:txBody>
      </p:sp>
      <p:pic>
        <p:nvPicPr>
          <p:cNvPr id="2" name="Picture 1">
            <a:hlinkClick r:id="rId2" action="ppaction://hlinksldjump"/>
          </p:cNvPr>
          <p:cNvPicPr>
            <a:picLocks noChangeAspect="1"/>
          </p:cNvPicPr>
          <p:nvPr/>
        </p:nvPicPr>
        <p:blipFill>
          <a:blip r:embed="rId3"/>
          <a:stretch>
            <a:fillRect/>
          </a:stretch>
        </p:blipFill>
        <p:spPr>
          <a:xfrm>
            <a:off x="0" y="1304364"/>
            <a:ext cx="12192000" cy="4356847"/>
          </a:xfrm>
          <a:prstGeom prst="rect">
            <a:avLst/>
          </a:prstGeom>
        </p:spPr>
      </p:pic>
    </p:spTree>
    <p:extLst>
      <p:ext uri="{BB962C8B-B14F-4D97-AF65-F5344CB8AC3E}">
        <p14:creationId xmlns:p14="http://schemas.microsoft.com/office/powerpoint/2010/main" val="77212991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xmlns=""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PIU TASKSHEET</a:t>
            </a:r>
            <a:endParaRPr lang="en-US" sz="2000" b="1" dirty="0">
              <a:solidFill>
                <a:prstClr val="white"/>
              </a:solidFill>
            </a:endParaRPr>
          </a:p>
        </p:txBody>
      </p:sp>
      <p:sp>
        <p:nvSpPr>
          <p:cNvPr id="58" name="Rectangle 57"/>
          <p:cNvSpPr/>
          <p:nvPr/>
        </p:nvSpPr>
        <p:spPr>
          <a:xfrm>
            <a:off x="26894" y="444683"/>
            <a:ext cx="12156000"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Step-2: No. of Pending tasks are displayed along with the details. Take a printout by Clicking on the “PDF” Icon</a:t>
            </a:r>
            <a:endParaRPr lang="en-US" sz="1600" dirty="0">
              <a:solidFill>
                <a:schemeClr val="tx1"/>
              </a:solidFill>
            </a:endParaRPr>
          </a:p>
        </p:txBody>
      </p:sp>
      <p:pic>
        <p:nvPicPr>
          <p:cNvPr id="3" name="Picture 2"/>
          <p:cNvPicPr>
            <a:picLocks noChangeAspect="1"/>
          </p:cNvPicPr>
          <p:nvPr/>
        </p:nvPicPr>
        <p:blipFill>
          <a:blip r:embed="rId2"/>
          <a:stretch>
            <a:fillRect/>
          </a:stretch>
        </p:blipFill>
        <p:spPr>
          <a:xfrm>
            <a:off x="820271" y="1238250"/>
            <a:ext cx="10569388" cy="4826374"/>
          </a:xfrm>
          <a:prstGeom prst="rect">
            <a:avLst/>
          </a:prstGeom>
        </p:spPr>
      </p:pic>
      <p:sp>
        <p:nvSpPr>
          <p:cNvPr id="6" name="Rectangle 5"/>
          <p:cNvSpPr/>
          <p:nvPr/>
        </p:nvSpPr>
        <p:spPr>
          <a:xfrm>
            <a:off x="1546412" y="1479176"/>
            <a:ext cx="766482" cy="61856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86553850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xmlns=""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PIU TASKSHEET</a:t>
            </a:r>
            <a:endParaRPr lang="en-US" sz="2000" b="1" dirty="0">
              <a:solidFill>
                <a:prstClr val="white"/>
              </a:solidFill>
            </a:endParaRPr>
          </a:p>
        </p:txBody>
      </p:sp>
      <p:pic>
        <p:nvPicPr>
          <p:cNvPr id="3" name="Picture 2">
            <a:hlinkClick r:id="rId2" action="ppaction://hlinksldjump"/>
          </p:cNvPr>
          <p:cNvPicPr>
            <a:picLocks noChangeAspect="1"/>
          </p:cNvPicPr>
          <p:nvPr/>
        </p:nvPicPr>
        <p:blipFill>
          <a:blip r:embed="rId3"/>
          <a:stretch>
            <a:fillRect/>
          </a:stretch>
        </p:blipFill>
        <p:spPr>
          <a:xfrm>
            <a:off x="820271" y="1238250"/>
            <a:ext cx="10569388" cy="4826374"/>
          </a:xfrm>
          <a:prstGeom prst="rect">
            <a:avLst/>
          </a:prstGeom>
        </p:spPr>
      </p:pic>
      <p:sp>
        <p:nvSpPr>
          <p:cNvPr id="6" name="Rectangle 5"/>
          <p:cNvSpPr/>
          <p:nvPr/>
        </p:nvSpPr>
        <p:spPr>
          <a:xfrm>
            <a:off x="3953436" y="2501152"/>
            <a:ext cx="766482" cy="100853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7" name="Rectangle 6"/>
          <p:cNvSpPr/>
          <p:nvPr/>
        </p:nvSpPr>
        <p:spPr>
          <a:xfrm>
            <a:off x="26894" y="444683"/>
            <a:ext cx="12156000"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Step-3: Click on the hyperlink of any of the Pending task and you will come directly to the page from where the task is to be performed</a:t>
            </a:r>
            <a:endParaRPr lang="en-US" sz="1600" dirty="0">
              <a:solidFill>
                <a:schemeClr val="tx1"/>
              </a:solidFill>
            </a:endParaRPr>
          </a:p>
        </p:txBody>
      </p:sp>
    </p:spTree>
    <p:extLst>
      <p:ext uri="{BB962C8B-B14F-4D97-AF65-F5344CB8AC3E}">
        <p14:creationId xmlns:p14="http://schemas.microsoft.com/office/powerpoint/2010/main" val="411204978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xmlns=""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PIU TASKSHEET</a:t>
            </a:r>
            <a:endParaRPr lang="en-US" sz="2000" b="1" dirty="0">
              <a:solidFill>
                <a:prstClr val="white"/>
              </a:solidFill>
            </a:endParaRPr>
          </a:p>
        </p:txBody>
      </p:sp>
      <p:pic>
        <p:nvPicPr>
          <p:cNvPr id="2" name="Picture 1"/>
          <p:cNvPicPr>
            <a:picLocks noChangeAspect="1"/>
          </p:cNvPicPr>
          <p:nvPr/>
        </p:nvPicPr>
        <p:blipFill>
          <a:blip r:embed="rId2"/>
          <a:stretch>
            <a:fillRect/>
          </a:stretch>
        </p:blipFill>
        <p:spPr>
          <a:xfrm>
            <a:off x="0" y="748982"/>
            <a:ext cx="12192000" cy="5360036"/>
          </a:xfrm>
          <a:prstGeom prst="rect">
            <a:avLst/>
          </a:prstGeom>
        </p:spPr>
      </p:pic>
    </p:spTree>
    <p:extLst>
      <p:ext uri="{BB962C8B-B14F-4D97-AF65-F5344CB8AC3E}">
        <p14:creationId xmlns:p14="http://schemas.microsoft.com/office/powerpoint/2010/main" val="16060143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sp>
        <p:nvSpPr>
          <p:cNvPr id="133" name="Rectangle 132"/>
          <p:cNvSpPr/>
          <p:nvPr/>
        </p:nvSpPr>
        <p:spPr>
          <a:xfrm>
            <a:off x="3617829" y="429398"/>
            <a:ext cx="8526157" cy="77692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1600" dirty="0" smtClean="0">
              <a:solidFill>
                <a:schemeClr val="tx1"/>
              </a:solidFill>
            </a:endParaRPr>
          </a:p>
          <a:p>
            <a:r>
              <a:rPr lang="en-US" sz="1600" b="1" dirty="0" smtClean="0">
                <a:solidFill>
                  <a:schemeClr val="tx1"/>
                </a:solidFill>
              </a:rPr>
              <a:t>Step4:</a:t>
            </a:r>
            <a:r>
              <a:rPr lang="en-US" sz="1600" dirty="0" smtClean="0">
                <a:solidFill>
                  <a:schemeClr val="tx1"/>
                </a:solidFill>
              </a:rPr>
              <a:t> If all details are correct and no correction is required in any data</a:t>
            </a:r>
          </a:p>
          <a:p>
            <a:r>
              <a:rPr lang="en-US" sz="1600" b="1" dirty="0" smtClean="0">
                <a:solidFill>
                  <a:schemeClr val="tx1"/>
                </a:solidFill>
                <a:latin typeface="Times New Roman" pitchFamily="18" charset="0"/>
                <a:cs typeface="Times New Roman" pitchFamily="18" charset="0"/>
              </a:rPr>
              <a:t>Select “State/District/PIU/Package No.” ------&gt;Select “Correct NIT from dropdown”-----&gt; Click “Update”</a:t>
            </a:r>
            <a:endParaRPr lang="en-US" sz="1600" b="1" dirty="0">
              <a:solidFill>
                <a:schemeClr val="tx1"/>
              </a:solidFill>
              <a:latin typeface="Times New Roman" pitchFamily="18" charset="0"/>
              <a:cs typeface="Times New Roman" pitchFamily="18" charset="0"/>
            </a:endParaRPr>
          </a:p>
          <a:p>
            <a:endParaRPr lang="en-US" sz="1600" dirty="0">
              <a:solidFill>
                <a:schemeClr val="tx1"/>
              </a:solidFill>
            </a:endParaRPr>
          </a:p>
        </p:txBody>
      </p:sp>
      <p:pic>
        <p:nvPicPr>
          <p:cNvPr id="3" name="Picture 2"/>
          <p:cNvPicPr>
            <a:picLocks noChangeAspect="1"/>
          </p:cNvPicPr>
          <p:nvPr/>
        </p:nvPicPr>
        <p:blipFill>
          <a:blip r:embed="rId2"/>
          <a:stretch>
            <a:fillRect/>
          </a:stretch>
        </p:blipFill>
        <p:spPr>
          <a:xfrm>
            <a:off x="3644723" y="1255316"/>
            <a:ext cx="8499263" cy="4647943"/>
          </a:xfrm>
          <a:prstGeom prst="rect">
            <a:avLst/>
          </a:prstGeom>
        </p:spPr>
      </p:pic>
      <p:sp>
        <p:nvSpPr>
          <p:cNvPr id="134" name="Rectangle 133"/>
          <p:cNvSpPr/>
          <p:nvPr/>
        </p:nvSpPr>
        <p:spPr>
          <a:xfrm>
            <a:off x="6769247" y="2441816"/>
            <a:ext cx="1908000" cy="25937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35" name="Rectangle 134"/>
          <p:cNvSpPr/>
          <p:nvPr/>
        </p:nvSpPr>
        <p:spPr>
          <a:xfrm>
            <a:off x="7209294" y="3023847"/>
            <a:ext cx="720000" cy="28800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45" name="Rounded Rectangle 44"/>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46" name="Rounded Rectangle 45"/>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47" name="Rounded Rectangle 46"/>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48" name="Rounded Rectangle 4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9" name="Rounded Rectangle 4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0" name="Rounded Rectangle 4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2235680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xmlns=""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USE OF PIU TASKSHEET FOR MONITORING</a:t>
            </a:r>
            <a:endParaRPr lang="en-US" sz="2000" b="1" dirty="0">
              <a:solidFill>
                <a:prstClr val="white"/>
              </a:solidFill>
            </a:endParaRPr>
          </a:p>
        </p:txBody>
      </p:sp>
      <p:sp>
        <p:nvSpPr>
          <p:cNvPr id="4" name="Rectangle 3"/>
          <p:cNvSpPr/>
          <p:nvPr/>
        </p:nvSpPr>
        <p:spPr>
          <a:xfrm>
            <a:off x="26894" y="444683"/>
            <a:ext cx="12156000"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PIU In-Charge can see the No. of tasks pending at PIU Staff by Clicking on “Task sheet of Engineering Staff”</a:t>
            </a:r>
            <a:endParaRPr lang="en-US" sz="1600" dirty="0">
              <a:solidFill>
                <a:schemeClr val="tx1"/>
              </a:solidFill>
            </a:endParaRPr>
          </a:p>
        </p:txBody>
      </p:sp>
      <p:pic>
        <p:nvPicPr>
          <p:cNvPr id="3" name="Picture 2"/>
          <p:cNvPicPr>
            <a:picLocks noChangeAspect="1"/>
          </p:cNvPicPr>
          <p:nvPr/>
        </p:nvPicPr>
        <p:blipFill>
          <a:blip r:embed="rId2"/>
          <a:stretch>
            <a:fillRect/>
          </a:stretch>
        </p:blipFill>
        <p:spPr>
          <a:xfrm>
            <a:off x="0" y="1263022"/>
            <a:ext cx="12192000" cy="4331956"/>
          </a:xfrm>
          <a:prstGeom prst="rect">
            <a:avLst/>
          </a:prstGeom>
        </p:spPr>
      </p:pic>
    </p:spTree>
    <p:extLst>
      <p:ext uri="{BB962C8B-B14F-4D97-AF65-F5344CB8AC3E}">
        <p14:creationId xmlns:p14="http://schemas.microsoft.com/office/powerpoint/2010/main" val="161327222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xmlns=""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USE OF PIU TASKSHEET FOR MONITORING</a:t>
            </a:r>
            <a:endParaRPr lang="en-US" sz="2000" b="1" dirty="0">
              <a:solidFill>
                <a:prstClr val="white"/>
              </a:solidFill>
            </a:endParaRPr>
          </a:p>
        </p:txBody>
      </p:sp>
      <p:sp>
        <p:nvSpPr>
          <p:cNvPr id="4" name="Rectangle 3"/>
          <p:cNvSpPr/>
          <p:nvPr/>
        </p:nvSpPr>
        <p:spPr>
          <a:xfrm>
            <a:off x="26894" y="444683"/>
            <a:ext cx="12156000"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PIU In-Charge can see the No. of tasks pending at PIU Staff by Clicking on “Task sheet of Engineering Staff”</a:t>
            </a:r>
            <a:endParaRPr lang="en-US" sz="1600" dirty="0">
              <a:solidFill>
                <a:schemeClr val="tx1"/>
              </a:solidFill>
            </a:endParaRPr>
          </a:p>
        </p:txBody>
      </p:sp>
      <p:pic>
        <p:nvPicPr>
          <p:cNvPr id="2" name="Picture 1"/>
          <p:cNvPicPr>
            <a:picLocks noChangeAspect="1"/>
          </p:cNvPicPr>
          <p:nvPr/>
        </p:nvPicPr>
        <p:blipFill>
          <a:blip r:embed="rId2"/>
          <a:stretch>
            <a:fillRect/>
          </a:stretch>
        </p:blipFill>
        <p:spPr>
          <a:xfrm>
            <a:off x="0" y="1034469"/>
            <a:ext cx="12192000" cy="4789061"/>
          </a:xfrm>
          <a:prstGeom prst="rect">
            <a:avLst/>
          </a:prstGeom>
        </p:spPr>
      </p:pic>
      <p:sp>
        <p:nvSpPr>
          <p:cNvPr id="6" name="Rectangle 5"/>
          <p:cNvSpPr/>
          <p:nvPr/>
        </p:nvSpPr>
        <p:spPr>
          <a:xfrm>
            <a:off x="2581835" y="1707775"/>
            <a:ext cx="9372600" cy="170777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082795905"/>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xmlns=""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USE OF PIU TASKSHEET FOR MONITORING</a:t>
            </a:r>
            <a:endParaRPr lang="en-US" sz="2000" b="1" dirty="0">
              <a:solidFill>
                <a:prstClr val="white"/>
              </a:solidFill>
            </a:endParaRPr>
          </a:p>
        </p:txBody>
      </p:sp>
      <p:sp>
        <p:nvSpPr>
          <p:cNvPr id="4" name="Rectangle 3"/>
          <p:cNvSpPr/>
          <p:nvPr/>
        </p:nvSpPr>
        <p:spPr>
          <a:xfrm>
            <a:off x="26894" y="444683"/>
            <a:ext cx="12156000"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NMO can see the tasks pending at PIU Staff and PIU In-charge of the entire state</a:t>
            </a:r>
            <a:endParaRPr lang="en-US" sz="1600" dirty="0">
              <a:solidFill>
                <a:schemeClr val="tx1"/>
              </a:solidFill>
            </a:endParaRPr>
          </a:p>
        </p:txBody>
      </p:sp>
      <p:pic>
        <p:nvPicPr>
          <p:cNvPr id="3" name="Picture 2"/>
          <p:cNvPicPr>
            <a:picLocks noChangeAspect="1"/>
          </p:cNvPicPr>
          <p:nvPr/>
        </p:nvPicPr>
        <p:blipFill>
          <a:blip r:embed="rId2"/>
          <a:stretch>
            <a:fillRect/>
          </a:stretch>
        </p:blipFill>
        <p:spPr>
          <a:xfrm>
            <a:off x="0" y="1035423"/>
            <a:ext cx="12192000" cy="4867835"/>
          </a:xfrm>
          <a:prstGeom prst="rect">
            <a:avLst/>
          </a:prstGeom>
        </p:spPr>
      </p:pic>
      <p:sp>
        <p:nvSpPr>
          <p:cNvPr id="7" name="Rectangle 6"/>
          <p:cNvSpPr/>
          <p:nvPr/>
        </p:nvSpPr>
        <p:spPr>
          <a:xfrm>
            <a:off x="0" y="2232212"/>
            <a:ext cx="2568388" cy="38996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725286390"/>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xmlns=""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USE OF PIU TASKSHEET FOR MONITORING</a:t>
            </a:r>
            <a:endParaRPr lang="en-US" sz="2000" b="1" dirty="0">
              <a:solidFill>
                <a:prstClr val="white"/>
              </a:solidFill>
            </a:endParaRPr>
          </a:p>
        </p:txBody>
      </p:sp>
      <p:sp>
        <p:nvSpPr>
          <p:cNvPr id="4" name="Rectangle 3"/>
          <p:cNvSpPr/>
          <p:nvPr/>
        </p:nvSpPr>
        <p:spPr>
          <a:xfrm>
            <a:off x="26894" y="444683"/>
            <a:ext cx="12156000"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Click on “Task sheet of Engineering staff” to see the tasks pending on PIU Staff</a:t>
            </a:r>
            <a:endParaRPr lang="en-US" sz="1600" dirty="0">
              <a:solidFill>
                <a:schemeClr val="tx1"/>
              </a:solidFill>
            </a:endParaRPr>
          </a:p>
        </p:txBody>
      </p:sp>
      <p:pic>
        <p:nvPicPr>
          <p:cNvPr id="2" name="Picture 1"/>
          <p:cNvPicPr>
            <a:picLocks noChangeAspect="1"/>
          </p:cNvPicPr>
          <p:nvPr/>
        </p:nvPicPr>
        <p:blipFill>
          <a:blip r:embed="rId2"/>
          <a:stretch>
            <a:fillRect/>
          </a:stretch>
        </p:blipFill>
        <p:spPr>
          <a:xfrm>
            <a:off x="0" y="1004197"/>
            <a:ext cx="12192000" cy="5208344"/>
          </a:xfrm>
          <a:prstGeom prst="rect">
            <a:avLst/>
          </a:prstGeom>
        </p:spPr>
      </p:pic>
    </p:spTree>
    <p:extLst>
      <p:ext uri="{BB962C8B-B14F-4D97-AF65-F5344CB8AC3E}">
        <p14:creationId xmlns:p14="http://schemas.microsoft.com/office/powerpoint/2010/main" val="72163748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xmlns=""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USE OF PIU TASKSHEET FOR MONITORING</a:t>
            </a:r>
            <a:endParaRPr lang="en-US" sz="2000" b="1" dirty="0">
              <a:solidFill>
                <a:prstClr val="white"/>
              </a:solidFill>
            </a:endParaRPr>
          </a:p>
        </p:txBody>
      </p:sp>
      <p:sp>
        <p:nvSpPr>
          <p:cNvPr id="4" name="Rectangle 3"/>
          <p:cNvSpPr/>
          <p:nvPr/>
        </p:nvSpPr>
        <p:spPr>
          <a:xfrm>
            <a:off x="26894" y="444683"/>
            <a:ext cx="12156000"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NMO can see the tasks pending at PIU Staff and PIU In-charge of the entire state</a:t>
            </a:r>
            <a:endParaRPr lang="en-US" sz="1600" dirty="0">
              <a:solidFill>
                <a:schemeClr val="tx1"/>
              </a:solidFill>
            </a:endParaRPr>
          </a:p>
        </p:txBody>
      </p:sp>
      <p:pic>
        <p:nvPicPr>
          <p:cNvPr id="3" name="Picture 2"/>
          <p:cNvPicPr>
            <a:picLocks noChangeAspect="1"/>
          </p:cNvPicPr>
          <p:nvPr/>
        </p:nvPicPr>
        <p:blipFill>
          <a:blip r:embed="rId2"/>
          <a:stretch>
            <a:fillRect/>
          </a:stretch>
        </p:blipFill>
        <p:spPr>
          <a:xfrm>
            <a:off x="0" y="945950"/>
            <a:ext cx="12192000" cy="5401062"/>
          </a:xfrm>
          <a:prstGeom prst="rect">
            <a:avLst/>
          </a:prstGeom>
        </p:spPr>
      </p:pic>
      <p:sp>
        <p:nvSpPr>
          <p:cNvPr id="6" name="Rectangle 5"/>
          <p:cNvSpPr/>
          <p:nvPr/>
        </p:nvSpPr>
        <p:spPr>
          <a:xfrm>
            <a:off x="0" y="1016852"/>
            <a:ext cx="2568388" cy="38996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123154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sp>
        <p:nvSpPr>
          <p:cNvPr id="132" name="Rectangle 131"/>
          <p:cNvSpPr/>
          <p:nvPr/>
        </p:nvSpPr>
        <p:spPr>
          <a:xfrm>
            <a:off x="3988522" y="525167"/>
            <a:ext cx="8526157" cy="77692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Step5:</a:t>
            </a:r>
            <a:r>
              <a:rPr lang="en-US" sz="1600" dirty="0" smtClean="0">
                <a:solidFill>
                  <a:schemeClr val="tx1"/>
                </a:solidFill>
              </a:rPr>
              <a:t> </a:t>
            </a:r>
            <a:r>
              <a:rPr lang="en-US" sz="1600" b="1" dirty="0" smtClean="0">
                <a:solidFill>
                  <a:schemeClr val="tx1"/>
                </a:solidFill>
              </a:rPr>
              <a:t>For each road</a:t>
            </a:r>
          </a:p>
          <a:p>
            <a:r>
              <a:rPr lang="en-US" sz="1600" b="1" dirty="0" smtClean="0">
                <a:solidFill>
                  <a:schemeClr val="tx1"/>
                </a:solidFill>
                <a:latin typeface="Times New Roman" pitchFamily="18" charset="0"/>
                <a:cs typeface="Times New Roman" pitchFamily="18" charset="0"/>
              </a:rPr>
              <a:t>Enter “BT Length &amp; CC Length”------&gt;Select “Road Width”--------&gt; Click on “Update”</a:t>
            </a:r>
            <a:endParaRPr lang="en-US" sz="1600" b="1" dirty="0">
              <a:solidFill>
                <a:schemeClr val="tx1"/>
              </a:solidFill>
              <a:latin typeface="Times New Roman" pitchFamily="18" charset="0"/>
              <a:cs typeface="Times New Roman" pitchFamily="18" charset="0"/>
            </a:endParaRPr>
          </a:p>
        </p:txBody>
      </p:sp>
      <p:pic>
        <p:nvPicPr>
          <p:cNvPr id="133" name="Picture 132"/>
          <p:cNvPicPr>
            <a:picLocks noChangeAspect="1"/>
          </p:cNvPicPr>
          <p:nvPr/>
        </p:nvPicPr>
        <p:blipFill>
          <a:blip r:embed="rId2"/>
          <a:stretch>
            <a:fillRect/>
          </a:stretch>
        </p:blipFill>
        <p:spPr>
          <a:xfrm>
            <a:off x="3644723" y="1255316"/>
            <a:ext cx="8499263" cy="4647943"/>
          </a:xfrm>
          <a:prstGeom prst="rect">
            <a:avLst/>
          </a:prstGeom>
        </p:spPr>
      </p:pic>
      <p:sp>
        <p:nvSpPr>
          <p:cNvPr id="134" name="Rectangle 133"/>
          <p:cNvSpPr/>
          <p:nvPr/>
        </p:nvSpPr>
        <p:spPr>
          <a:xfrm>
            <a:off x="8431305" y="3388200"/>
            <a:ext cx="1237129" cy="216258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35" name="Rectangle 134"/>
          <p:cNvSpPr/>
          <p:nvPr/>
        </p:nvSpPr>
        <p:spPr>
          <a:xfrm>
            <a:off x="10022540" y="3374752"/>
            <a:ext cx="681319" cy="216258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37" name="Rectangle 136"/>
          <p:cNvSpPr/>
          <p:nvPr/>
        </p:nvSpPr>
        <p:spPr>
          <a:xfrm>
            <a:off x="11416552" y="3374752"/>
            <a:ext cx="484095" cy="211328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1" name="Group 40"/>
          <p:cNvGrpSpPr/>
          <p:nvPr/>
        </p:nvGrpSpPr>
        <p:grpSpPr>
          <a:xfrm>
            <a:off x="0" y="0"/>
            <a:ext cx="3554569" cy="6858000"/>
            <a:chOff x="0" y="0"/>
            <a:chExt cx="3554569" cy="6858000"/>
          </a:xfrm>
        </p:grpSpPr>
        <p:sp>
          <p:nvSpPr>
            <p:cNvPr id="43" name="Rounded Rectangle 4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4" name="Rounded Rectangle 4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5" name="Rounded Rectangle 44"/>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46" name="Rounded Rectangle 45"/>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47" name="Rounded Rectangle 46"/>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48" name="Rounded Rectangle 47"/>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49" name="Rounded Rectangle 48"/>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0" name="Rounded Rectangle 49"/>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1" name="Rounded Rectangle 5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2" name="Rounded Rectangle 51"/>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3" name="Rounded Rectangle 5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4" name="Rounded Rectangle 5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5" name="Rounded Rectangle 5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6" name="Rounded Rectangle 5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Elbow Connector 66"/>
            <p:cNvCxnSpPr>
              <a:stCxn id="46"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6"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52" idx="2"/>
              <a:endCxn id="5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49" idx="2"/>
              <a:endCxn id="5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Connector 7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2" name="Elbow Connector 71"/>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356619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2" cstate="print"/>
          <a:srcRect t="8418" b="12452"/>
          <a:stretch>
            <a:fillRect/>
          </a:stretch>
        </p:blipFill>
        <p:spPr bwMode="auto">
          <a:xfrm>
            <a:off x="3631841" y="1133926"/>
            <a:ext cx="8382000" cy="5320047"/>
          </a:xfrm>
          <a:prstGeom prst="rect">
            <a:avLst/>
          </a:prstGeom>
          <a:ln>
            <a:noFill/>
          </a:ln>
          <a:effectLst>
            <a:outerShdw blurRad="190500" algn="tl" rotWithShape="0">
              <a:srgbClr val="000000">
                <a:alpha val="70000"/>
              </a:srgbClr>
            </a:outerShdw>
          </a:effectLst>
        </p:spPr>
      </p:pic>
      <p:sp>
        <p:nvSpPr>
          <p:cNvPr id="37" name="Rectangle 36"/>
          <p:cNvSpPr/>
          <p:nvPr/>
        </p:nvSpPr>
        <p:spPr>
          <a:xfrm>
            <a:off x="7404277" y="5151544"/>
            <a:ext cx="837127" cy="27415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39" name="Rectangle 38">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sp>
        <p:nvSpPr>
          <p:cNvPr id="40" name="Rectangle 39"/>
          <p:cNvSpPr/>
          <p:nvPr/>
        </p:nvSpPr>
        <p:spPr>
          <a:xfrm>
            <a:off x="3559763" y="720369"/>
            <a:ext cx="8526157" cy="41776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smtClean="0">
                <a:solidFill>
                  <a:schemeClr val="tx1"/>
                </a:solidFill>
              </a:rPr>
              <a:t>Step6:</a:t>
            </a:r>
            <a:r>
              <a:rPr lang="en-US" sz="1600" dirty="0" smtClean="0">
                <a:solidFill>
                  <a:schemeClr val="tx1"/>
                </a:solidFill>
              </a:rPr>
              <a:t> </a:t>
            </a:r>
            <a:r>
              <a:rPr lang="en-US" sz="1600" b="1" dirty="0" smtClean="0">
                <a:solidFill>
                  <a:schemeClr val="tx1"/>
                </a:solidFill>
              </a:rPr>
              <a:t>Click on “Verify &amp; Forward” to send it for approval of PIU In-charge</a:t>
            </a:r>
          </a:p>
        </p:txBody>
      </p:sp>
      <p:grpSp>
        <p:nvGrpSpPr>
          <p:cNvPr id="73" name="Group 72"/>
          <p:cNvGrpSpPr/>
          <p:nvPr/>
        </p:nvGrpSpPr>
        <p:grpSpPr>
          <a:xfrm>
            <a:off x="0" y="0"/>
            <a:ext cx="3554569" cy="6858000"/>
            <a:chOff x="0" y="0"/>
            <a:chExt cx="3554569" cy="6858000"/>
          </a:xfrm>
        </p:grpSpPr>
        <p:sp>
          <p:nvSpPr>
            <p:cNvPr id="75" name="Rounded Rectangle 74"/>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76" name="Rounded Rectangle 75"/>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77" name="Rounded Rectangle 76"/>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78" name="Rounded Rectangle 77"/>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79" name="Rounded Rectangle 78"/>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80" name="Rounded Rectangle 79"/>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81" name="Rounded Rectangle 80"/>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82" name="Rounded Rectangle 81"/>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83" name="Rounded Rectangle 8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84" name="Rounded Rectangle 8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85" name="Rounded Rectangle 84"/>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86" name="Rounded Rectangle 85"/>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87" name="Rounded Rectangle 86"/>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88" name="Rounded Rectangle 8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78"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78"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84" idx="2"/>
              <a:endCxn id="85"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81" idx="2"/>
              <a:endCxn id="85"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1" name="Elbow Connector 4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93411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2" cstate="print"/>
          <a:srcRect t="8418" b="10768"/>
          <a:stretch>
            <a:fillRect/>
          </a:stretch>
        </p:blipFill>
        <p:spPr bwMode="auto">
          <a:xfrm>
            <a:off x="3631842" y="727747"/>
            <a:ext cx="8596342" cy="5472479"/>
          </a:xfrm>
          <a:prstGeom prst="rect">
            <a:avLst/>
          </a:prstGeom>
          <a:ln>
            <a:noFill/>
          </a:ln>
          <a:effectLst>
            <a:outerShdw blurRad="190500" algn="tl" rotWithShape="0">
              <a:srgbClr val="000000">
                <a:alpha val="70000"/>
              </a:srgbClr>
            </a:outerShdw>
          </a:effectLst>
        </p:spPr>
      </p:pic>
      <p:sp>
        <p:nvSpPr>
          <p:cNvPr id="94" name="Rectangle 93">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grpSp>
        <p:nvGrpSpPr>
          <p:cNvPr id="38" name="Group 37"/>
          <p:cNvGrpSpPr/>
          <p:nvPr/>
        </p:nvGrpSpPr>
        <p:grpSpPr>
          <a:xfrm>
            <a:off x="0" y="0"/>
            <a:ext cx="3554569" cy="6858000"/>
            <a:chOff x="0" y="0"/>
            <a:chExt cx="3554569" cy="6858000"/>
          </a:xfrm>
        </p:grpSpPr>
        <p:sp>
          <p:nvSpPr>
            <p:cNvPr id="40" name="Rounded Rectangle 39"/>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1" name="Rounded Rectangle 40"/>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2" name="Rounded Rectangle 41"/>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43" name="Rounded Rectangle 42"/>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44" name="Rounded Rectangle 43"/>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45" name="Rounded Rectangle 44"/>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46" name="Rounded Rectangle 45"/>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7" name="Rounded Rectangle 46"/>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8" name="Rounded Rectangle 4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49" name="Rounded Rectangle 48"/>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0" name="Rounded Rectangle 49"/>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1" name="Rounded Rectangle 5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2" name="Rounded Rectangle 51"/>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3" name="Rounded Rectangle 5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4" name="Straight Arrow Connector 5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Elbow Connector 63"/>
            <p:cNvCxnSpPr>
              <a:stCxn id="43"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5" name="Elbow Connector 64"/>
            <p:cNvCxnSpPr>
              <a:stCxn id="43"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9" idx="2"/>
              <a:endCxn id="50"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6" idx="2"/>
              <a:endCxn id="50"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Connector 67"/>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69" name="Elbow Connector 6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9676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sp>
        <p:nvSpPr>
          <p:cNvPr id="130" name="Rectangle 129"/>
          <p:cNvSpPr/>
          <p:nvPr/>
        </p:nvSpPr>
        <p:spPr>
          <a:xfrm>
            <a:off x="3617830" y="434952"/>
            <a:ext cx="852472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Process Finalization by PIU In-charge (EE/GM)</a:t>
            </a:r>
          </a:p>
        </p:txBody>
      </p:sp>
      <p:sp>
        <p:nvSpPr>
          <p:cNvPr id="131" name="Rectangle 130"/>
          <p:cNvSpPr/>
          <p:nvPr/>
        </p:nvSpPr>
        <p:spPr>
          <a:xfrm>
            <a:off x="3602362" y="963928"/>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Step1:</a:t>
            </a:r>
            <a:r>
              <a:rPr lang="en-US" sz="1600" dirty="0" smtClean="0">
                <a:solidFill>
                  <a:schemeClr val="tx1"/>
                </a:solidFill>
              </a:rPr>
              <a:t>  </a:t>
            </a:r>
            <a:r>
              <a:rPr lang="en-US" sz="1600" b="1" dirty="0" err="1" smtClean="0">
                <a:solidFill>
                  <a:schemeClr val="tx1"/>
                </a:solidFill>
                <a:latin typeface="Times New Roman" pitchFamily="18" charset="0"/>
                <a:cs typeface="Times New Roman" pitchFamily="18" charset="0"/>
              </a:rPr>
              <a:t>eMARG</a:t>
            </a:r>
            <a:r>
              <a:rPr lang="en-US" sz="1600" b="1" dirty="0" smtClean="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Login of </a:t>
            </a:r>
            <a:r>
              <a:rPr lang="en-US" sz="1600" b="1" dirty="0" smtClean="0">
                <a:solidFill>
                  <a:schemeClr val="tx1"/>
                </a:solidFill>
                <a:latin typeface="Times New Roman" pitchFamily="18" charset="0"/>
                <a:cs typeface="Times New Roman" pitchFamily="18" charset="0"/>
              </a:rPr>
              <a:t>PIU In-charge---------&gt; Select “Services for PIU </a:t>
            </a:r>
            <a:r>
              <a:rPr lang="en-US" sz="1600" b="1" dirty="0" err="1" smtClean="0">
                <a:solidFill>
                  <a:schemeClr val="tx1"/>
                </a:solidFill>
                <a:latin typeface="Times New Roman" pitchFamily="18" charset="0"/>
                <a:cs typeface="Times New Roman" pitchFamily="18" charset="0"/>
              </a:rPr>
              <a:t>Incharge</a:t>
            </a:r>
            <a:r>
              <a:rPr lang="en-US" sz="1600" b="1" dirty="0" smtClean="0">
                <a:solidFill>
                  <a:schemeClr val="tx1"/>
                </a:solidFill>
                <a:latin typeface="Times New Roman" pitchFamily="18" charset="0"/>
                <a:cs typeface="Times New Roman" pitchFamily="18" charset="0"/>
              </a:rPr>
              <a:t>”</a:t>
            </a:r>
            <a:endParaRPr lang="en-US" sz="1600" dirty="0">
              <a:solidFill>
                <a:schemeClr val="tx1"/>
              </a:solidFill>
            </a:endParaRPr>
          </a:p>
        </p:txBody>
      </p:sp>
      <p:pic>
        <p:nvPicPr>
          <p:cNvPr id="3" name="Picture 2"/>
          <p:cNvPicPr>
            <a:picLocks noChangeAspect="1"/>
          </p:cNvPicPr>
          <p:nvPr/>
        </p:nvPicPr>
        <p:blipFill>
          <a:blip r:embed="rId2"/>
          <a:stretch>
            <a:fillRect/>
          </a:stretch>
        </p:blipFill>
        <p:spPr>
          <a:xfrm>
            <a:off x="3821251" y="1458423"/>
            <a:ext cx="8160078" cy="4277078"/>
          </a:xfrm>
          <a:prstGeom prst="rect">
            <a:avLst/>
          </a:prstGeom>
        </p:spPr>
      </p:pic>
      <p:sp>
        <p:nvSpPr>
          <p:cNvPr id="132" name="Rectangle 131"/>
          <p:cNvSpPr/>
          <p:nvPr/>
        </p:nvSpPr>
        <p:spPr>
          <a:xfrm>
            <a:off x="3791147" y="3269500"/>
            <a:ext cx="2367606" cy="38644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45" name="Rounded Rectangle 44"/>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46" name="Rounded Rectangle 45"/>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47" name="Rounded Rectangle 46"/>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48" name="Rounded Rectangle 4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9" name="Rounded Rectangle 4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0" name="Rounded Rectangle 4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6269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DBE03ED8-2D9E-354B-BFA9-18763369086F}"/>
              </a:ext>
            </a:extLst>
          </p:cNvPr>
          <p:cNvSpPr/>
          <p:nvPr/>
        </p:nvSpPr>
        <p:spPr>
          <a:xfrm>
            <a:off x="0" y="0"/>
            <a:ext cx="12192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TYPES OF USERS INVOLVED IN WORKING IN </a:t>
            </a:r>
            <a:r>
              <a:rPr lang="en-US" sz="2000" b="1" dirty="0" err="1" smtClean="0">
                <a:solidFill>
                  <a:prstClr val="white"/>
                </a:solidFill>
              </a:rPr>
              <a:t>eMARG</a:t>
            </a:r>
            <a:endParaRPr lang="en-US" sz="2000" b="1" dirty="0">
              <a:solidFill>
                <a:prstClr val="white"/>
              </a:solidFill>
            </a:endParaRPr>
          </a:p>
        </p:txBody>
      </p:sp>
      <p:grpSp>
        <p:nvGrpSpPr>
          <p:cNvPr id="9" name="Group 8"/>
          <p:cNvGrpSpPr/>
          <p:nvPr/>
        </p:nvGrpSpPr>
        <p:grpSpPr>
          <a:xfrm>
            <a:off x="349624" y="1008529"/>
            <a:ext cx="4078943" cy="3058739"/>
            <a:chOff x="349624" y="1008529"/>
            <a:chExt cx="4078943" cy="3058739"/>
          </a:xfrm>
        </p:grpSpPr>
        <p:sp>
          <p:nvSpPr>
            <p:cNvPr id="2" name="Rectangle 1"/>
            <p:cNvSpPr/>
            <p:nvPr/>
          </p:nvSpPr>
          <p:spPr>
            <a:xfrm>
              <a:off x="349624" y="1008529"/>
              <a:ext cx="1963270" cy="6185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3200" dirty="0" smtClean="0"/>
                <a:t>SRRDA</a:t>
              </a:r>
              <a:endParaRPr lang="en-IN" sz="3200" dirty="0"/>
            </a:p>
          </p:txBody>
        </p:sp>
        <p:cxnSp>
          <p:nvCxnSpPr>
            <p:cNvPr id="5" name="Straight Connector 4"/>
            <p:cNvCxnSpPr/>
            <p:nvPr/>
          </p:nvCxnSpPr>
          <p:spPr>
            <a:xfrm>
              <a:off x="564776" y="1627094"/>
              <a:ext cx="0" cy="2268000"/>
            </a:xfrm>
            <a:prstGeom prst="line">
              <a:avLst/>
            </a:prstGeom>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959224" y="1855695"/>
              <a:ext cx="2259106" cy="369332"/>
            </a:xfrm>
            <a:prstGeom prst="rect">
              <a:avLst/>
            </a:prstGeom>
            <a:noFill/>
          </p:spPr>
          <p:txBody>
            <a:bodyPr wrap="square" rtlCol="0">
              <a:spAutoFit/>
            </a:bodyPr>
            <a:lstStyle/>
            <a:p>
              <a:r>
                <a:rPr lang="en-IN" dirty="0" smtClean="0"/>
                <a:t>Chief Engineer/ </a:t>
              </a:r>
              <a:r>
                <a:rPr lang="en-IN" dirty="0" err="1" smtClean="0"/>
                <a:t>EinC</a:t>
              </a:r>
              <a:endParaRPr lang="en-IN" dirty="0"/>
            </a:p>
          </p:txBody>
        </p:sp>
        <p:sp>
          <p:nvSpPr>
            <p:cNvPr id="38" name="TextBox 37"/>
            <p:cNvSpPr txBox="1"/>
            <p:nvPr/>
          </p:nvSpPr>
          <p:spPr>
            <a:xfrm>
              <a:off x="972671" y="2398058"/>
              <a:ext cx="2456329" cy="369332"/>
            </a:xfrm>
            <a:prstGeom prst="rect">
              <a:avLst/>
            </a:prstGeom>
            <a:noFill/>
          </p:spPr>
          <p:txBody>
            <a:bodyPr wrap="square" rtlCol="0">
              <a:spAutoFit/>
            </a:bodyPr>
            <a:lstStyle/>
            <a:p>
              <a:r>
                <a:rPr lang="en-IN" dirty="0" smtClean="0"/>
                <a:t>IT Nodal Officer (ITNO)</a:t>
              </a:r>
              <a:endParaRPr lang="en-IN" dirty="0"/>
            </a:p>
          </p:txBody>
        </p:sp>
        <p:sp>
          <p:nvSpPr>
            <p:cNvPr id="39" name="TextBox 38"/>
            <p:cNvSpPr txBox="1"/>
            <p:nvPr/>
          </p:nvSpPr>
          <p:spPr>
            <a:xfrm>
              <a:off x="936813" y="3061444"/>
              <a:ext cx="3487271" cy="369332"/>
            </a:xfrm>
            <a:prstGeom prst="rect">
              <a:avLst/>
            </a:prstGeom>
            <a:noFill/>
          </p:spPr>
          <p:txBody>
            <a:bodyPr wrap="square" rtlCol="0">
              <a:spAutoFit/>
            </a:bodyPr>
            <a:lstStyle/>
            <a:p>
              <a:r>
                <a:rPr lang="en-IN" dirty="0" smtClean="0"/>
                <a:t>Nodal Maintenance Officer (NMO)</a:t>
              </a:r>
              <a:endParaRPr lang="en-IN" dirty="0"/>
            </a:p>
          </p:txBody>
        </p:sp>
        <p:sp>
          <p:nvSpPr>
            <p:cNvPr id="40" name="TextBox 39"/>
            <p:cNvSpPr txBox="1"/>
            <p:nvPr/>
          </p:nvSpPr>
          <p:spPr>
            <a:xfrm>
              <a:off x="941296" y="3697936"/>
              <a:ext cx="3487271" cy="369332"/>
            </a:xfrm>
            <a:prstGeom prst="rect">
              <a:avLst/>
            </a:prstGeom>
            <a:noFill/>
          </p:spPr>
          <p:txBody>
            <a:bodyPr wrap="square" rtlCol="0">
              <a:spAutoFit/>
            </a:bodyPr>
            <a:lstStyle/>
            <a:p>
              <a:r>
                <a:rPr lang="en-IN" dirty="0" smtClean="0"/>
                <a:t>Finance Controller (FC)</a:t>
              </a:r>
              <a:endParaRPr lang="en-IN" dirty="0"/>
            </a:p>
          </p:txBody>
        </p:sp>
        <p:cxnSp>
          <p:nvCxnSpPr>
            <p:cNvPr id="8" name="Straight Arrow Connector 7"/>
            <p:cNvCxnSpPr/>
            <p:nvPr/>
          </p:nvCxnSpPr>
          <p:spPr>
            <a:xfrm>
              <a:off x="564776" y="2033444"/>
              <a:ext cx="3899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p:nvCxnSpPr>
          <p:spPr>
            <a:xfrm>
              <a:off x="569259" y="2589254"/>
              <a:ext cx="3899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a:off x="582706" y="3248157"/>
              <a:ext cx="3899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a:off x="569259" y="3866722"/>
              <a:ext cx="3899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1" name="Group 10"/>
          <p:cNvGrpSpPr/>
          <p:nvPr/>
        </p:nvGrpSpPr>
        <p:grpSpPr>
          <a:xfrm>
            <a:off x="5383314" y="1069631"/>
            <a:ext cx="4159626" cy="2500095"/>
            <a:chOff x="6284263" y="1069631"/>
            <a:chExt cx="4159626" cy="2500095"/>
          </a:xfrm>
        </p:grpSpPr>
        <p:sp>
          <p:nvSpPr>
            <p:cNvPr id="48" name="TextBox 47"/>
            <p:cNvSpPr txBox="1"/>
            <p:nvPr/>
          </p:nvSpPr>
          <p:spPr>
            <a:xfrm>
              <a:off x="6956618" y="3200394"/>
              <a:ext cx="3487271" cy="369332"/>
            </a:xfrm>
            <a:prstGeom prst="rect">
              <a:avLst/>
            </a:prstGeom>
            <a:noFill/>
          </p:spPr>
          <p:txBody>
            <a:bodyPr wrap="square" rtlCol="0">
              <a:spAutoFit/>
            </a:bodyPr>
            <a:lstStyle/>
            <a:p>
              <a:r>
                <a:rPr lang="en-IN" dirty="0" smtClean="0"/>
                <a:t>Account Officer (AO)</a:t>
              </a:r>
              <a:endParaRPr lang="en-IN" dirty="0"/>
            </a:p>
          </p:txBody>
        </p:sp>
        <p:grpSp>
          <p:nvGrpSpPr>
            <p:cNvPr id="10" name="Group 9"/>
            <p:cNvGrpSpPr/>
            <p:nvPr/>
          </p:nvGrpSpPr>
          <p:grpSpPr>
            <a:xfrm>
              <a:off x="6284263" y="1069631"/>
              <a:ext cx="3276593" cy="2370628"/>
              <a:chOff x="7077636" y="1069631"/>
              <a:chExt cx="3276593" cy="2370628"/>
            </a:xfrm>
          </p:grpSpPr>
          <p:sp>
            <p:nvSpPr>
              <p:cNvPr id="34" name="Rectangle 33"/>
              <p:cNvSpPr/>
              <p:nvPr/>
            </p:nvSpPr>
            <p:spPr>
              <a:xfrm>
                <a:off x="7077636" y="1069631"/>
                <a:ext cx="1963270" cy="6185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3200" dirty="0" smtClean="0"/>
                  <a:t>DPIU</a:t>
                </a:r>
                <a:endParaRPr lang="en-IN" sz="3200" dirty="0"/>
              </a:p>
            </p:txBody>
          </p:sp>
          <p:sp>
            <p:nvSpPr>
              <p:cNvPr id="46" name="TextBox 45"/>
              <p:cNvSpPr txBox="1"/>
              <p:nvPr/>
            </p:nvSpPr>
            <p:spPr>
              <a:xfrm>
                <a:off x="7714135" y="1833284"/>
                <a:ext cx="2640094" cy="369332"/>
              </a:xfrm>
              <a:prstGeom prst="rect">
                <a:avLst/>
              </a:prstGeom>
              <a:noFill/>
            </p:spPr>
            <p:txBody>
              <a:bodyPr wrap="square" rtlCol="0">
                <a:spAutoFit/>
              </a:bodyPr>
              <a:lstStyle/>
              <a:p>
                <a:r>
                  <a:rPr lang="en-IN" dirty="0" smtClean="0"/>
                  <a:t>PIU Staff (JE/AE/AEE/AM)</a:t>
                </a:r>
                <a:endParaRPr lang="en-IN" dirty="0"/>
              </a:p>
            </p:txBody>
          </p:sp>
          <p:sp>
            <p:nvSpPr>
              <p:cNvPr id="47" name="TextBox 46"/>
              <p:cNvSpPr txBox="1"/>
              <p:nvPr/>
            </p:nvSpPr>
            <p:spPr>
              <a:xfrm>
                <a:off x="7767923" y="2523564"/>
                <a:ext cx="2456329" cy="369332"/>
              </a:xfrm>
              <a:prstGeom prst="rect">
                <a:avLst/>
              </a:prstGeom>
              <a:noFill/>
            </p:spPr>
            <p:txBody>
              <a:bodyPr wrap="square" rtlCol="0">
                <a:spAutoFit/>
              </a:bodyPr>
              <a:lstStyle/>
              <a:p>
                <a:r>
                  <a:rPr lang="en-IN" dirty="0" smtClean="0"/>
                  <a:t>PIU In-charge (EE/GM)</a:t>
                </a:r>
                <a:endParaRPr lang="en-IN" dirty="0"/>
              </a:p>
            </p:txBody>
          </p:sp>
          <p:cxnSp>
            <p:nvCxnSpPr>
              <p:cNvPr id="49" name="Straight Connector 48"/>
              <p:cNvCxnSpPr/>
              <p:nvPr/>
            </p:nvCxnSpPr>
            <p:spPr>
              <a:xfrm>
                <a:off x="7346588" y="1712259"/>
                <a:ext cx="0" cy="172800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Arrow Connector 49"/>
              <p:cNvCxnSpPr/>
              <p:nvPr/>
            </p:nvCxnSpPr>
            <p:spPr>
              <a:xfrm>
                <a:off x="7360026" y="2011033"/>
                <a:ext cx="3899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p:nvCxnSpPr>
            <p:spPr>
              <a:xfrm>
                <a:off x="7351062" y="2674419"/>
                <a:ext cx="3899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p:nvCxnSpPr>
            <p:spPr>
              <a:xfrm>
                <a:off x="7355545" y="3405040"/>
                <a:ext cx="3899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65" name="Rectangle 64"/>
          <p:cNvSpPr/>
          <p:nvPr/>
        </p:nvSpPr>
        <p:spPr>
          <a:xfrm>
            <a:off x="9435368" y="1069630"/>
            <a:ext cx="2344255" cy="6185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3200" dirty="0" smtClean="0"/>
              <a:t>BANK USER</a:t>
            </a:r>
            <a:endParaRPr lang="en-IN" sz="3200" dirty="0"/>
          </a:p>
        </p:txBody>
      </p:sp>
    </p:spTree>
    <p:extLst>
      <p:ext uri="{BB962C8B-B14F-4D97-AF65-F5344CB8AC3E}">
        <p14:creationId xmlns:p14="http://schemas.microsoft.com/office/powerpoint/2010/main" val="28681771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sp>
        <p:nvSpPr>
          <p:cNvPr id="37" name="Rectangle 36"/>
          <p:cNvSpPr/>
          <p:nvPr/>
        </p:nvSpPr>
        <p:spPr>
          <a:xfrm>
            <a:off x="3602362" y="547071"/>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Step2:</a:t>
            </a:r>
            <a:r>
              <a:rPr lang="en-US" sz="1600" dirty="0" smtClean="0">
                <a:solidFill>
                  <a:schemeClr val="tx1"/>
                </a:solidFill>
              </a:rPr>
              <a:t>  </a:t>
            </a:r>
            <a:r>
              <a:rPr lang="en-US" sz="1600" b="1" dirty="0" smtClean="0">
                <a:solidFill>
                  <a:schemeClr val="tx1"/>
                </a:solidFill>
              </a:rPr>
              <a:t>Go to “Package” </a:t>
            </a:r>
            <a:r>
              <a:rPr lang="en-US" sz="1600" b="1" dirty="0" smtClean="0">
                <a:solidFill>
                  <a:schemeClr val="tx1"/>
                </a:solidFill>
                <a:latin typeface="Times New Roman" pitchFamily="18" charset="0"/>
                <a:cs typeface="Times New Roman" pitchFamily="18" charset="0"/>
              </a:rPr>
              <a:t>---------&gt; Select “Package Verification”</a:t>
            </a:r>
            <a:endParaRPr lang="en-US" sz="1600" dirty="0">
              <a:solidFill>
                <a:schemeClr val="tx1"/>
              </a:solidFill>
            </a:endParaRPr>
          </a:p>
        </p:txBody>
      </p:sp>
      <p:pic>
        <p:nvPicPr>
          <p:cNvPr id="3" name="Picture 2"/>
          <p:cNvPicPr>
            <a:picLocks noChangeAspect="1"/>
          </p:cNvPicPr>
          <p:nvPr/>
        </p:nvPicPr>
        <p:blipFill>
          <a:blip r:embed="rId2"/>
          <a:stretch>
            <a:fillRect/>
          </a:stretch>
        </p:blipFill>
        <p:spPr>
          <a:xfrm>
            <a:off x="3670480" y="1098778"/>
            <a:ext cx="8418285" cy="4159022"/>
          </a:xfrm>
          <a:prstGeom prst="rect">
            <a:avLst/>
          </a:prstGeom>
        </p:spPr>
      </p:pic>
      <p:sp>
        <p:nvSpPr>
          <p:cNvPr id="40" name="Rectangle 39"/>
          <p:cNvSpPr/>
          <p:nvPr/>
        </p:nvSpPr>
        <p:spPr>
          <a:xfrm>
            <a:off x="4106258" y="1830345"/>
            <a:ext cx="2196000" cy="25200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39" name="Group 38"/>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45" name="Rounded Rectangle 44"/>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46" name="Rounded Rectangle 45"/>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47" name="Rounded Rectangle 46"/>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48" name="Rounded Rectangle 4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9" name="Rounded Rectangle 4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0" name="Rounded Rectangle 4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90786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672" y="1363985"/>
            <a:ext cx="8616328" cy="5569119"/>
          </a:xfrm>
          <a:prstGeom prst="rect">
            <a:avLst/>
          </a:prstGeom>
        </p:spPr>
      </p:pic>
      <p:sp>
        <p:nvSpPr>
          <p:cNvPr id="36" name="Rectangle 35"/>
          <p:cNvSpPr/>
          <p:nvPr/>
        </p:nvSpPr>
        <p:spPr>
          <a:xfrm>
            <a:off x="7883836" y="5383369"/>
            <a:ext cx="912434"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5" name="Rectangle 94">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sp>
        <p:nvSpPr>
          <p:cNvPr id="37" name="Rectangle 36"/>
          <p:cNvSpPr/>
          <p:nvPr/>
        </p:nvSpPr>
        <p:spPr>
          <a:xfrm>
            <a:off x="3602362" y="412601"/>
            <a:ext cx="8486404" cy="81691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Step3:</a:t>
            </a:r>
          </a:p>
          <a:p>
            <a:r>
              <a:rPr lang="en-US" sz="1600" b="1" dirty="0" smtClean="0">
                <a:solidFill>
                  <a:schemeClr val="tx1"/>
                </a:solidFill>
              </a:rPr>
              <a:t>If </a:t>
            </a:r>
            <a:r>
              <a:rPr lang="en-US" sz="1600" b="1" dirty="0">
                <a:solidFill>
                  <a:schemeClr val="tx1"/>
                </a:solidFill>
              </a:rPr>
              <a:t>all details are correct </a:t>
            </a:r>
            <a:r>
              <a:rPr lang="en-US" sz="1600" dirty="0" smtClean="0">
                <a:solidFill>
                  <a:schemeClr val="tx1"/>
                </a:solidFill>
              </a:rPr>
              <a:t> </a:t>
            </a:r>
            <a:r>
              <a:rPr lang="en-US" sz="1600" b="1" dirty="0" smtClean="0">
                <a:solidFill>
                  <a:schemeClr val="tx1"/>
                </a:solidFill>
                <a:latin typeface="Times New Roman" pitchFamily="18" charset="0"/>
                <a:cs typeface="Times New Roman" pitchFamily="18" charset="0"/>
              </a:rPr>
              <a:t>---------&gt; Select “Freeze” </a:t>
            </a:r>
          </a:p>
          <a:p>
            <a:r>
              <a:rPr lang="en-US" sz="1600" b="1" dirty="0" smtClean="0">
                <a:solidFill>
                  <a:schemeClr val="tx1"/>
                </a:solidFill>
                <a:latin typeface="Times New Roman" pitchFamily="18" charset="0"/>
                <a:cs typeface="Times New Roman" pitchFamily="18" charset="0"/>
              </a:rPr>
              <a:t>or if any of the details is wrong------&gt; Select “Return”</a:t>
            </a:r>
            <a:endParaRPr lang="en-US" sz="1600" dirty="0">
              <a:solidFill>
                <a:schemeClr val="tx1"/>
              </a:solidFill>
            </a:endParaRPr>
          </a:p>
        </p:txBody>
      </p:sp>
      <p:grpSp>
        <p:nvGrpSpPr>
          <p:cNvPr id="39" name="Group 38"/>
          <p:cNvGrpSpPr/>
          <p:nvPr/>
        </p:nvGrpSpPr>
        <p:grpSpPr>
          <a:xfrm>
            <a:off x="0" y="0"/>
            <a:ext cx="3554569" cy="6858000"/>
            <a:chOff x="0" y="0"/>
            <a:chExt cx="3554569" cy="6858000"/>
          </a:xfrm>
        </p:grpSpPr>
        <p:sp>
          <p:nvSpPr>
            <p:cNvPr id="41" name="Rounded Rectangle 40"/>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2" name="Rounded Rectangle 4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3" name="Rounded Rectangle 42"/>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44" name="Rounded Rectangle 43"/>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45" name="Rounded Rectangle 44"/>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46" name="Rounded Rectangle 45"/>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47" name="Rounded Rectangle 46"/>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8" name="Rounded Rectangle 4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9" name="Rounded Rectangle 48"/>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0" name="Rounded Rectangle 49"/>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1" name="Rounded Rectangle 5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2" name="Rounded Rectangle 51"/>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3" name="Rounded Rectangle 5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4" name="Rounded Rectangle 5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Elbow Connector 64"/>
            <p:cNvCxnSpPr>
              <a:stCxn id="44"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4"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50" idx="2"/>
              <a:endCxn id="5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7" idx="2"/>
              <a:endCxn id="5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0" name="Elbow Connector 6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96997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pic>
        <p:nvPicPr>
          <p:cNvPr id="3" name="Picture 2"/>
          <p:cNvPicPr>
            <a:picLocks noChangeAspect="1"/>
          </p:cNvPicPr>
          <p:nvPr/>
        </p:nvPicPr>
        <p:blipFill>
          <a:blip r:embed="rId2"/>
          <a:stretch>
            <a:fillRect/>
          </a:stretch>
        </p:blipFill>
        <p:spPr>
          <a:xfrm>
            <a:off x="3644723" y="577305"/>
            <a:ext cx="8524724" cy="4486275"/>
          </a:xfrm>
          <a:prstGeom prst="rect">
            <a:avLst/>
          </a:prstGeom>
        </p:spPr>
      </p:pic>
      <p:grpSp>
        <p:nvGrpSpPr>
          <p:cNvPr id="37" name="Group 36"/>
          <p:cNvGrpSpPr/>
          <p:nvPr/>
        </p:nvGrpSpPr>
        <p:grpSpPr>
          <a:xfrm>
            <a:off x="0" y="0"/>
            <a:ext cx="3554569" cy="6858000"/>
            <a:chOff x="0" y="0"/>
            <a:chExt cx="3554569" cy="6858000"/>
          </a:xfrm>
        </p:grpSpPr>
        <p:sp>
          <p:nvSpPr>
            <p:cNvPr id="39" name="Rounded Rectangle 38"/>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0" name="Rounded Rectangle 39"/>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1" name="Rounded Rectangle 40"/>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42" name="Rounded Rectangle 41"/>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43" name="Rounded Rectangle 42"/>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44" name="Rounded Rectangle 43"/>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45" name="Rounded Rectangle 44"/>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6" name="Rounded Rectangle 45"/>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7" name="Rounded Rectangle 46"/>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48" name="Rounded Rectangle 4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49" name="Rounded Rectangle 48"/>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0" name="Rounded Rectangle 49"/>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1" name="Rounded Rectangle 5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2" name="Rounded Rectangle 5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3" name="Straight Arrow Connector 52">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Elbow Connector 62"/>
            <p:cNvCxnSpPr>
              <a:stCxn id="42"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4" name="Elbow Connector 63"/>
            <p:cNvCxnSpPr>
              <a:stCxn id="42"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5" name="Elbow Connector 64"/>
            <p:cNvCxnSpPr>
              <a:stCxn id="48" idx="2"/>
              <a:endCxn id="49"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5" idx="2"/>
              <a:endCxn id="49"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7" name="Straight Connector 66"/>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68" name="Elbow Connector 6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88037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FREEZING OF PACKAGE BY PIU STAFF and PIU IN-CHARGE</a:t>
            </a:r>
            <a:endParaRPr lang="en-US" sz="2000" b="1" dirty="0">
              <a:solidFill>
                <a:prstClr val="white"/>
              </a:solidFill>
            </a:endParaRPr>
          </a:p>
        </p:txBody>
      </p:sp>
      <p:sp>
        <p:nvSpPr>
          <p:cNvPr id="36" name="Rectangle 35"/>
          <p:cNvSpPr/>
          <p:nvPr/>
        </p:nvSpPr>
        <p:spPr>
          <a:xfrm>
            <a:off x="3602362" y="412601"/>
            <a:ext cx="8486404" cy="81691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b="1" dirty="0" smtClean="0">
                <a:solidFill>
                  <a:schemeClr val="tx1"/>
                </a:solidFill>
              </a:rPr>
              <a:t>If after freezing of package, PIU In-charge wants to un-freeze the package if he finds that he has wrongly freeze the package then he can do that</a:t>
            </a:r>
            <a:endParaRPr lang="en-US" sz="1600" dirty="0">
              <a:solidFill>
                <a:schemeClr val="tx1"/>
              </a:solidFill>
            </a:endParaRPr>
          </a:p>
        </p:txBody>
      </p:sp>
      <p:pic>
        <p:nvPicPr>
          <p:cNvPr id="2" name="Picture 1"/>
          <p:cNvPicPr>
            <a:picLocks noChangeAspect="1"/>
          </p:cNvPicPr>
          <p:nvPr/>
        </p:nvPicPr>
        <p:blipFill>
          <a:blip r:embed="rId2"/>
          <a:stretch>
            <a:fillRect/>
          </a:stretch>
        </p:blipFill>
        <p:spPr>
          <a:xfrm>
            <a:off x="3670482" y="1237909"/>
            <a:ext cx="8498966" cy="4060231"/>
          </a:xfrm>
          <a:prstGeom prst="rect">
            <a:avLst/>
          </a:prstGeom>
        </p:spPr>
      </p:pic>
      <p:sp>
        <p:nvSpPr>
          <p:cNvPr id="38" name="Rectangle 37"/>
          <p:cNvSpPr/>
          <p:nvPr/>
        </p:nvSpPr>
        <p:spPr>
          <a:xfrm>
            <a:off x="7463748" y="4931798"/>
            <a:ext cx="912434"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45" name="Rounded Rectangle 44"/>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46" name="Rounded Rectangle 45"/>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47" name="Rounded Rectangle 46"/>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48" name="Rounded Rectangle 4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9" name="Rounded Rectangle 4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0" name="Rounded Rectangle 4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19073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1721224" y="2789891"/>
            <a:ext cx="9587752"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CONTRACTOR REGISTRATION</a:t>
            </a:r>
          </a:p>
        </p:txBody>
      </p:sp>
    </p:spTree>
    <p:extLst>
      <p:ext uri="{BB962C8B-B14F-4D97-AF65-F5344CB8AC3E}">
        <p14:creationId xmlns:p14="http://schemas.microsoft.com/office/powerpoint/2010/main" val="4683333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8" name="Rectangle 97"/>
          <p:cNvSpPr/>
          <p:nvPr/>
        </p:nvSpPr>
        <p:spPr>
          <a:xfrm>
            <a:off x="3625405" y="1018063"/>
            <a:ext cx="8526157" cy="143655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Activities to be performed in Contractor Registration:</a:t>
            </a:r>
          </a:p>
          <a:p>
            <a:pPr marL="285750" indent="-285750">
              <a:buFont typeface="Arial" panose="020B0604020202020204" pitchFamily="34" charset="0"/>
              <a:buChar char="•"/>
            </a:pPr>
            <a:r>
              <a:rPr lang="en-US" sz="1600" dirty="0" smtClean="0">
                <a:solidFill>
                  <a:schemeClr val="tx1"/>
                </a:solidFill>
              </a:rPr>
              <a:t>Entering the details of Bank like Bank Name, Branch Name, IFSC Code, Bank account No., </a:t>
            </a:r>
            <a:r>
              <a:rPr lang="en-US" sz="1600" dirty="0" err="1" smtClean="0">
                <a:solidFill>
                  <a:schemeClr val="tx1"/>
                </a:solidFill>
              </a:rPr>
              <a:t>etc</a:t>
            </a:r>
            <a:r>
              <a:rPr lang="en-US" sz="1600" dirty="0" smtClean="0">
                <a:solidFill>
                  <a:schemeClr val="tx1"/>
                </a:solidFill>
              </a:rPr>
              <a:t> of the contractor</a:t>
            </a:r>
          </a:p>
          <a:p>
            <a:pPr marL="285750" indent="-285750">
              <a:buFont typeface="Arial" panose="020B0604020202020204" pitchFamily="34" charset="0"/>
              <a:buChar char="•"/>
            </a:pPr>
            <a:r>
              <a:rPr lang="en-US" sz="1600" dirty="0" smtClean="0">
                <a:solidFill>
                  <a:schemeClr val="tx1"/>
                </a:solidFill>
              </a:rPr>
              <a:t>Creating the login ID of the contractor</a:t>
            </a:r>
          </a:p>
          <a:p>
            <a:pPr marL="285750" indent="-285750">
              <a:buFont typeface="Arial" panose="020B0604020202020204" pitchFamily="34" charset="0"/>
              <a:buChar char="•"/>
            </a:pPr>
            <a:r>
              <a:rPr lang="en-US" sz="1600" dirty="0" smtClean="0">
                <a:solidFill>
                  <a:schemeClr val="tx1"/>
                </a:solidFill>
              </a:rPr>
              <a:t>One Pre-requisite of contractor registration is that at least one of the packages of the contractor should be </a:t>
            </a:r>
            <a:r>
              <a:rPr lang="en-US" sz="1600" dirty="0" err="1" smtClean="0">
                <a:solidFill>
                  <a:schemeClr val="tx1"/>
                </a:solidFill>
              </a:rPr>
              <a:t>freezed</a:t>
            </a:r>
            <a:endParaRPr lang="en-US" sz="1600" dirty="0" smtClean="0">
              <a:solidFill>
                <a:schemeClr val="tx1"/>
              </a:solidFill>
            </a:endParaRPr>
          </a:p>
        </p:txBody>
      </p:sp>
      <p:pic>
        <p:nvPicPr>
          <p:cNvPr id="101" name="Picture 10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03246" y="603958"/>
            <a:ext cx="402448" cy="413388"/>
          </a:xfrm>
          <a:prstGeom prst="rect">
            <a:avLst/>
          </a:prstGeom>
        </p:spPr>
      </p:pic>
      <p:sp>
        <p:nvSpPr>
          <p:cNvPr id="102" name="Rectangle 101"/>
          <p:cNvSpPr/>
          <p:nvPr/>
        </p:nvSpPr>
        <p:spPr>
          <a:xfrm>
            <a:off x="3936882" y="601372"/>
            <a:ext cx="8160892" cy="400110"/>
          </a:xfrm>
          <a:prstGeom prst="rect">
            <a:avLst/>
          </a:prstGeom>
        </p:spPr>
        <p:txBody>
          <a:bodyPr wrap="square">
            <a:spAutoFit/>
          </a:bodyPr>
          <a:lstStyle/>
          <a:p>
            <a:r>
              <a:rPr lang="en-US" sz="2000" b="1" dirty="0" smtClean="0"/>
              <a:t>What is Contractor Registration?</a:t>
            </a:r>
            <a:endParaRPr lang="en-IN" sz="2000" b="1" dirty="0"/>
          </a:p>
        </p:txBody>
      </p:sp>
      <p:sp>
        <p:nvSpPr>
          <p:cNvPr id="104" name="Rectangle 103"/>
          <p:cNvSpPr/>
          <p:nvPr/>
        </p:nvSpPr>
        <p:spPr>
          <a:xfrm>
            <a:off x="3664862" y="3228898"/>
            <a:ext cx="8453546" cy="830997"/>
          </a:xfrm>
          <a:prstGeom prst="rect">
            <a:avLst/>
          </a:prstGeom>
        </p:spPr>
        <p:txBody>
          <a:bodyPr wrap="square">
            <a:spAutoFit/>
          </a:bodyPr>
          <a:lstStyle/>
          <a:p>
            <a:pPr marL="285750" indent="-285750">
              <a:buFont typeface="Arial" panose="020B0604020202020204" pitchFamily="34" charset="0"/>
              <a:buChar char="•"/>
            </a:pPr>
            <a:r>
              <a:rPr lang="en-US" sz="1600" dirty="0" smtClean="0"/>
              <a:t>The contractor has to go to any of the PIUs where his maintenance work is being carried out</a:t>
            </a:r>
          </a:p>
          <a:p>
            <a:pPr marL="285750" indent="-285750">
              <a:buFont typeface="Arial" panose="020B0604020202020204" pitchFamily="34" charset="0"/>
              <a:buChar char="•"/>
            </a:pPr>
            <a:r>
              <a:rPr lang="en-US" sz="1600" dirty="0" smtClean="0"/>
              <a:t>The PIU staff(AE/AM/JE) will do the registration of the contractor</a:t>
            </a:r>
          </a:p>
          <a:p>
            <a:pPr marL="285750" indent="-285750">
              <a:buFont typeface="Arial" panose="020B0604020202020204" pitchFamily="34" charset="0"/>
              <a:buChar char="•"/>
            </a:pPr>
            <a:r>
              <a:rPr lang="en-US" sz="1600" dirty="0" smtClean="0"/>
              <a:t>The ITNO will approve the Login ID and Password of the contractor</a:t>
            </a:r>
            <a:endParaRPr lang="en-US" sz="1600" dirty="0"/>
          </a:p>
        </p:txBody>
      </p:sp>
      <p:pic>
        <p:nvPicPr>
          <p:cNvPr id="105" name="Picture 104"/>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08511" y="2847901"/>
            <a:ext cx="350473" cy="360000"/>
          </a:xfrm>
          <a:prstGeom prst="rect">
            <a:avLst/>
          </a:prstGeom>
        </p:spPr>
      </p:pic>
      <p:sp>
        <p:nvSpPr>
          <p:cNvPr id="106" name="Rectangle 105"/>
          <p:cNvSpPr/>
          <p:nvPr/>
        </p:nvSpPr>
        <p:spPr>
          <a:xfrm>
            <a:off x="3860908" y="2838025"/>
            <a:ext cx="8160892" cy="400110"/>
          </a:xfrm>
          <a:prstGeom prst="rect">
            <a:avLst/>
          </a:prstGeom>
        </p:spPr>
        <p:txBody>
          <a:bodyPr wrap="square">
            <a:spAutoFit/>
          </a:bodyPr>
          <a:lstStyle/>
          <a:p>
            <a:r>
              <a:rPr lang="en-US" sz="2000" b="1" dirty="0" smtClean="0"/>
              <a:t>Who will do the Contractor Registration?</a:t>
            </a:r>
            <a:endParaRPr lang="en-IN" sz="2000" b="1" dirty="0"/>
          </a:p>
        </p:txBody>
      </p:sp>
      <p:sp>
        <p:nvSpPr>
          <p:cNvPr id="109" name="Rectangle 108"/>
          <p:cNvSpPr/>
          <p:nvPr/>
        </p:nvSpPr>
        <p:spPr>
          <a:xfrm>
            <a:off x="3682488" y="4029849"/>
            <a:ext cx="8343525" cy="130910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Note:</a:t>
            </a:r>
          </a:p>
          <a:p>
            <a:pPr marL="342900" indent="-342900">
              <a:buAutoNum type="arabicPeriod"/>
            </a:pPr>
            <a:r>
              <a:rPr lang="en-US" sz="1600" dirty="0" smtClean="0">
                <a:solidFill>
                  <a:schemeClr val="tx1"/>
                </a:solidFill>
              </a:rPr>
              <a:t>If a contractor is working in multiple districts in a state, then he needs to register himself only once by going to any of the PIUs</a:t>
            </a:r>
          </a:p>
          <a:p>
            <a:pPr marL="342900" indent="-342900">
              <a:buAutoNum type="arabicPeriod"/>
            </a:pPr>
            <a:r>
              <a:rPr lang="en-US" sz="1600" dirty="0" smtClean="0">
                <a:solidFill>
                  <a:schemeClr val="tx1"/>
                </a:solidFill>
              </a:rPr>
              <a:t>If a contractor is working in multiple states, then he has register in all the states separately in which he is working</a:t>
            </a:r>
            <a:endParaRPr lang="en-US" sz="1600" dirty="0">
              <a:solidFill>
                <a:schemeClr val="tx1"/>
              </a:solidFill>
            </a:endParaRPr>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7" name="Elbow Connector 106"/>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Straight Connector 10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2" name="Elbow Connector 41"/>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78956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9" name="Rectangle 98"/>
          <p:cNvSpPr/>
          <p:nvPr/>
        </p:nvSpPr>
        <p:spPr>
          <a:xfrm>
            <a:off x="3684404" y="866294"/>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Step1:</a:t>
            </a:r>
            <a:r>
              <a:rPr lang="en-US" sz="1600" dirty="0" smtClean="0">
                <a:solidFill>
                  <a:schemeClr val="tx1"/>
                </a:solidFill>
              </a:rPr>
              <a:t>  </a:t>
            </a:r>
            <a:r>
              <a:rPr lang="en-US" sz="1600" b="1" dirty="0" err="1" smtClean="0">
                <a:solidFill>
                  <a:schemeClr val="tx1"/>
                </a:solidFill>
                <a:latin typeface="Times New Roman" pitchFamily="18" charset="0"/>
                <a:cs typeface="Times New Roman" pitchFamily="18" charset="0"/>
              </a:rPr>
              <a:t>eMARG</a:t>
            </a:r>
            <a:r>
              <a:rPr lang="en-US" sz="1600" b="1" dirty="0" smtClean="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Login of </a:t>
            </a:r>
            <a:r>
              <a:rPr lang="en-US" sz="1600" b="1" dirty="0" smtClean="0">
                <a:solidFill>
                  <a:schemeClr val="tx1"/>
                </a:solidFill>
                <a:latin typeface="Times New Roman" pitchFamily="18" charset="0"/>
                <a:cs typeface="Times New Roman" pitchFamily="18" charset="0"/>
              </a:rPr>
              <a:t>AE/AM/JE----------&gt; Select “Services for Engineering Staff”</a:t>
            </a:r>
            <a:endParaRPr lang="en-US" sz="1600" dirty="0">
              <a:solidFill>
                <a:schemeClr val="tx1"/>
              </a:solidFill>
            </a:endParaRPr>
          </a:p>
        </p:txBody>
      </p:sp>
      <p:pic>
        <p:nvPicPr>
          <p:cNvPr id="107" name="Picture 10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69460"/>
            <a:ext cx="350473" cy="360000"/>
          </a:xfrm>
          <a:prstGeom prst="rect">
            <a:avLst/>
          </a:prstGeom>
        </p:spPr>
      </p:pic>
      <p:sp>
        <p:nvSpPr>
          <p:cNvPr id="108" name="Rectangle 107"/>
          <p:cNvSpPr/>
          <p:nvPr/>
        </p:nvSpPr>
        <p:spPr>
          <a:xfrm>
            <a:off x="3992548" y="430113"/>
            <a:ext cx="8160892" cy="400110"/>
          </a:xfrm>
          <a:prstGeom prst="rect">
            <a:avLst/>
          </a:prstGeom>
        </p:spPr>
        <p:txBody>
          <a:bodyPr wrap="square">
            <a:spAutoFit/>
          </a:bodyPr>
          <a:lstStyle/>
          <a:p>
            <a:r>
              <a:rPr lang="en-US" sz="2000" b="1" dirty="0" smtClean="0"/>
              <a:t>How to Register the Contractor?</a:t>
            </a:r>
            <a:endParaRPr lang="en-IN" sz="2000" b="1" dirty="0"/>
          </a:p>
        </p:txBody>
      </p:sp>
      <p:pic>
        <p:nvPicPr>
          <p:cNvPr id="52" name="Picture 51"/>
          <p:cNvPicPr>
            <a:picLocks noChangeAspect="1"/>
          </p:cNvPicPr>
          <p:nvPr/>
        </p:nvPicPr>
        <p:blipFill>
          <a:blip r:embed="rId3"/>
          <a:stretch>
            <a:fillRect/>
          </a:stretch>
        </p:blipFill>
        <p:spPr>
          <a:xfrm>
            <a:off x="3684404" y="1557178"/>
            <a:ext cx="8515350" cy="2876550"/>
          </a:xfrm>
          <a:prstGeom prst="rect">
            <a:avLst/>
          </a:prstGeom>
        </p:spPr>
      </p:pic>
      <p:sp>
        <p:nvSpPr>
          <p:cNvPr id="53" name="Rectangle 52"/>
          <p:cNvSpPr/>
          <p:nvPr/>
        </p:nvSpPr>
        <p:spPr>
          <a:xfrm>
            <a:off x="3671823" y="2798841"/>
            <a:ext cx="2365905"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6" name="Group 55"/>
          <p:cNvGrpSpPr/>
          <p:nvPr/>
        </p:nvGrpSpPr>
        <p:grpSpPr>
          <a:xfrm>
            <a:off x="0" y="0"/>
            <a:ext cx="3554569" cy="6858000"/>
            <a:chOff x="0" y="0"/>
            <a:chExt cx="3554569" cy="6858000"/>
          </a:xfrm>
        </p:grpSpPr>
        <p:sp>
          <p:nvSpPr>
            <p:cNvPr id="58" name="Rounded Rectangle 5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9" name="Rounded Rectangle 5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0" name="Rounded Rectangle 5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1" name="Rounded Rectangle 60"/>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2" name="Rounded Rectangle 61"/>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3" name="Rounded Rectangle 62"/>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4" name="Rounded Rectangle 63"/>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8" name="Rounded Rectangle 6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1" name="Rounded Rectangle 7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3" name="Rounded Rectangle 7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4" name="Rounded Rectangle 7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5" name="Rounded Rectangle 74"/>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6" name="Rounded Rectangle 75"/>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7" name="Rounded Rectangle 76"/>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2" name="Elbow Connector 101"/>
            <p:cNvCxnSpPr>
              <a:stCxn id="6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6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4" name="Elbow Connector 103"/>
            <p:cNvCxnSpPr>
              <a:stCxn id="73" idx="2"/>
              <a:endCxn id="7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5" name="Elbow Connector 104"/>
            <p:cNvCxnSpPr>
              <a:stCxn id="64" idx="2"/>
              <a:endCxn id="7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6" name="Straight Connector 105"/>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7844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9" name="Rectangle 98"/>
          <p:cNvSpPr/>
          <p:nvPr/>
        </p:nvSpPr>
        <p:spPr>
          <a:xfrm>
            <a:off x="3644063" y="382202"/>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Step2:</a:t>
            </a:r>
            <a:r>
              <a:rPr lang="en-US" sz="1600" dirty="0" smtClean="0">
                <a:solidFill>
                  <a:schemeClr val="tx1"/>
                </a:solidFill>
              </a:rPr>
              <a:t>  </a:t>
            </a:r>
            <a:r>
              <a:rPr lang="en-US" sz="1600" b="1" dirty="0" smtClean="0">
                <a:solidFill>
                  <a:schemeClr val="tx1"/>
                </a:solidFill>
                <a:latin typeface="Times New Roman" pitchFamily="18" charset="0"/>
                <a:cs typeface="Times New Roman" pitchFamily="18" charset="0"/>
              </a:rPr>
              <a:t>Go to “Contractor”----------&gt; Select “Registration”</a:t>
            </a:r>
            <a:endParaRPr lang="en-US" sz="1600" dirty="0">
              <a:solidFill>
                <a:schemeClr val="tx1"/>
              </a:solidFill>
            </a:endParaRPr>
          </a:p>
        </p:txBody>
      </p:sp>
      <p:pic>
        <p:nvPicPr>
          <p:cNvPr id="2" name="Picture 1"/>
          <p:cNvPicPr>
            <a:picLocks noChangeAspect="1"/>
          </p:cNvPicPr>
          <p:nvPr/>
        </p:nvPicPr>
        <p:blipFill rotWithShape="1">
          <a:blip r:embed="rId2"/>
          <a:srcRect t="13315" r="37022" b="43527"/>
          <a:stretch/>
        </p:blipFill>
        <p:spPr>
          <a:xfrm>
            <a:off x="3684404" y="778192"/>
            <a:ext cx="8469036" cy="2958353"/>
          </a:xfrm>
          <a:prstGeom prst="rect">
            <a:avLst/>
          </a:prstGeom>
        </p:spPr>
      </p:pic>
      <p:sp>
        <p:nvSpPr>
          <p:cNvPr id="55" name="Rectangle 54"/>
          <p:cNvSpPr/>
          <p:nvPr/>
        </p:nvSpPr>
        <p:spPr>
          <a:xfrm>
            <a:off x="4855337" y="1398040"/>
            <a:ext cx="2446416"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56" name="Picture 55"/>
          <p:cNvPicPr>
            <a:picLocks noChangeAspect="1"/>
          </p:cNvPicPr>
          <p:nvPr/>
        </p:nvPicPr>
        <p:blipFill rotWithShape="1">
          <a:blip r:embed="rId3"/>
          <a:srcRect t="13904" b="51961"/>
          <a:stretch/>
        </p:blipFill>
        <p:spPr>
          <a:xfrm>
            <a:off x="3657510" y="4237813"/>
            <a:ext cx="8508717" cy="2339788"/>
          </a:xfrm>
          <a:prstGeom prst="rect">
            <a:avLst/>
          </a:prstGeom>
        </p:spPr>
      </p:pic>
      <p:sp>
        <p:nvSpPr>
          <p:cNvPr id="57" name="Rectangle 56"/>
          <p:cNvSpPr/>
          <p:nvPr/>
        </p:nvSpPr>
        <p:spPr>
          <a:xfrm>
            <a:off x="3635099" y="3788791"/>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Step3:</a:t>
            </a:r>
            <a:r>
              <a:rPr lang="en-US" sz="1600" dirty="0" smtClean="0">
                <a:solidFill>
                  <a:schemeClr val="tx1"/>
                </a:solidFill>
              </a:rPr>
              <a:t> </a:t>
            </a:r>
            <a:r>
              <a:rPr lang="en-US" sz="1600" b="1" dirty="0" smtClean="0">
                <a:solidFill>
                  <a:schemeClr val="tx1"/>
                </a:solidFill>
              </a:rPr>
              <a:t>Enter PAN No. of the contractor and click on “Submit”</a:t>
            </a:r>
            <a:endParaRPr lang="en-US" sz="1600" b="1" dirty="0">
              <a:solidFill>
                <a:schemeClr val="tx1"/>
              </a:solidFill>
            </a:endParaRPr>
          </a:p>
        </p:txBody>
      </p:sp>
      <p:sp>
        <p:nvSpPr>
          <p:cNvPr id="58" name="Rectangle 57"/>
          <p:cNvSpPr/>
          <p:nvPr/>
        </p:nvSpPr>
        <p:spPr>
          <a:xfrm>
            <a:off x="5821252" y="5424964"/>
            <a:ext cx="4183360" cy="43795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3" name="Group 52"/>
          <p:cNvGrpSpPr/>
          <p:nvPr/>
        </p:nvGrpSpPr>
        <p:grpSpPr>
          <a:xfrm>
            <a:off x="0" y="0"/>
            <a:ext cx="3554569" cy="6858000"/>
            <a:chOff x="0" y="0"/>
            <a:chExt cx="3554569" cy="6858000"/>
          </a:xfrm>
        </p:grpSpPr>
        <p:sp>
          <p:nvSpPr>
            <p:cNvPr id="60" name="Rounded Rectangle 59"/>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61" name="Rounded Rectangle 60"/>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2" name="Rounded Rectangle 61"/>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3" name="Rounded Rectangle 62"/>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4" name="Rounded Rectangle 63"/>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8" name="Rounded Rectangle 67"/>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71" name="Rounded Rectangle 70"/>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73" name="Rounded Rectangle 7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4" name="Rounded Rectangle 7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5" name="Rounded Rectangle 74"/>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6" name="Rounded Rectangle 75"/>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7" name="Rounded Rectangle 76"/>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8" name="Rounded Rectangle 77"/>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9" name="Rounded Rectangle 78"/>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 name="Straight Arrow Connector 10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Elbow Connector 103"/>
            <p:cNvCxnSpPr>
              <a:stCxn id="63"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5" name="Elbow Connector 104"/>
            <p:cNvCxnSpPr>
              <a:stCxn id="63"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6" name="Elbow Connector 105"/>
            <p:cNvCxnSpPr>
              <a:stCxn id="75" idx="2"/>
              <a:endCxn id="76"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7" name="Elbow Connector 106"/>
            <p:cNvCxnSpPr>
              <a:stCxn id="71" idx="2"/>
              <a:endCxn id="76"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8" name="Straight Connector 107"/>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1" name="Elbow Connector 4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0005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8" name="Rectangle 97"/>
          <p:cNvSpPr/>
          <p:nvPr/>
        </p:nvSpPr>
        <p:spPr>
          <a:xfrm>
            <a:off x="3635099" y="628730"/>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Step4:</a:t>
            </a:r>
            <a:r>
              <a:rPr lang="en-US" sz="1600" dirty="0" smtClean="0">
                <a:solidFill>
                  <a:schemeClr val="tx1"/>
                </a:solidFill>
              </a:rPr>
              <a:t> </a:t>
            </a:r>
            <a:r>
              <a:rPr lang="en-US" sz="1600" b="1" dirty="0" smtClean="0">
                <a:solidFill>
                  <a:schemeClr val="tx1"/>
                </a:solidFill>
              </a:rPr>
              <a:t>Enter Required Details and click on “Update/View PDF”</a:t>
            </a:r>
            <a:endParaRPr lang="en-US" sz="1600" b="1" dirty="0">
              <a:solidFill>
                <a:schemeClr val="tx1"/>
              </a:solidFill>
            </a:endParaRPr>
          </a:p>
        </p:txBody>
      </p:sp>
      <p:grpSp>
        <p:nvGrpSpPr>
          <p:cNvPr id="5" name="Group 4"/>
          <p:cNvGrpSpPr/>
          <p:nvPr/>
        </p:nvGrpSpPr>
        <p:grpSpPr>
          <a:xfrm>
            <a:off x="3657599" y="1132952"/>
            <a:ext cx="8511848" cy="3658199"/>
            <a:chOff x="3657599" y="944694"/>
            <a:chExt cx="8511848" cy="3658199"/>
          </a:xfrm>
        </p:grpSpPr>
        <p:pic>
          <p:nvPicPr>
            <p:cNvPr id="38" name="Picture 2"/>
            <p:cNvPicPr>
              <a:picLocks noChangeAspect="1" noChangeArrowheads="1"/>
            </p:cNvPicPr>
            <p:nvPr/>
          </p:nvPicPr>
          <p:blipFill>
            <a:blip r:embed="rId2" cstate="print"/>
            <a:srcRect t="8418" b="5717"/>
            <a:stretch>
              <a:fillRect/>
            </a:stretch>
          </p:blipFill>
          <p:spPr bwMode="auto">
            <a:xfrm>
              <a:off x="3657599" y="944694"/>
              <a:ext cx="8511848" cy="3658199"/>
            </a:xfrm>
            <a:prstGeom prst="rect">
              <a:avLst/>
            </a:prstGeom>
            <a:ln>
              <a:noFill/>
            </a:ln>
            <a:effectLst>
              <a:outerShdw blurRad="190500" algn="tl" rotWithShape="0">
                <a:srgbClr val="000000">
                  <a:alpha val="70000"/>
                </a:srgbClr>
              </a:outerShdw>
            </a:effectLst>
          </p:spPr>
        </p:pic>
        <p:sp>
          <p:nvSpPr>
            <p:cNvPr id="3" name="Rounded Rectangle 2"/>
            <p:cNvSpPr/>
            <p:nvPr/>
          </p:nvSpPr>
          <p:spPr>
            <a:xfrm>
              <a:off x="8446770" y="4244340"/>
              <a:ext cx="933450" cy="14097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dirty="0" smtClean="0"/>
                <a:t>Create user ID</a:t>
              </a:r>
              <a:endParaRPr lang="en-IN" sz="1000" dirty="0"/>
            </a:p>
          </p:txBody>
        </p:sp>
      </p:grpSp>
      <p:sp>
        <p:nvSpPr>
          <p:cNvPr id="99" name="Rectangle 98"/>
          <p:cNvSpPr/>
          <p:nvPr/>
        </p:nvSpPr>
        <p:spPr>
          <a:xfrm>
            <a:off x="7355541" y="4358225"/>
            <a:ext cx="792000" cy="26186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Elbow Connector 100"/>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Elbow Connector 103"/>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5" name="Straight Connector 104"/>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235327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8" name="Rectangle 97"/>
          <p:cNvSpPr/>
          <p:nvPr/>
        </p:nvSpPr>
        <p:spPr>
          <a:xfrm>
            <a:off x="3635099" y="440472"/>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Step5:</a:t>
            </a:r>
            <a:r>
              <a:rPr lang="en-US" sz="1600" dirty="0" smtClean="0">
                <a:solidFill>
                  <a:schemeClr val="tx1"/>
                </a:solidFill>
              </a:rPr>
              <a:t> </a:t>
            </a:r>
            <a:r>
              <a:rPr lang="en-US" sz="1600" b="1" dirty="0" smtClean="0">
                <a:solidFill>
                  <a:schemeClr val="tx1"/>
                </a:solidFill>
              </a:rPr>
              <a:t>Save the PDF file and get it signed from contractor and PIU</a:t>
            </a:r>
            <a:endParaRPr lang="en-US" sz="1600" b="1" dirty="0">
              <a:solidFill>
                <a:schemeClr val="tx1"/>
              </a:solidFill>
            </a:endParaRPr>
          </a:p>
        </p:txBody>
      </p:sp>
      <p:pic>
        <p:nvPicPr>
          <p:cNvPr id="52" name="Picture 3"/>
          <p:cNvPicPr>
            <a:picLocks noChangeAspect="1" noChangeArrowheads="1"/>
          </p:cNvPicPr>
          <p:nvPr/>
        </p:nvPicPr>
        <p:blipFill rotWithShape="1">
          <a:blip r:embed="rId2" cstate="print"/>
          <a:srcRect t="5628"/>
          <a:stretch/>
        </p:blipFill>
        <p:spPr bwMode="auto">
          <a:xfrm>
            <a:off x="3783783" y="810716"/>
            <a:ext cx="8046156" cy="5756471"/>
          </a:xfrm>
          <a:prstGeom prst="rect">
            <a:avLst/>
          </a:prstGeom>
          <a:noFill/>
          <a:ln w="9525">
            <a:noFill/>
            <a:miter lim="800000"/>
            <a:headEnd/>
            <a:tailEnd/>
          </a:ln>
        </p:spPr>
      </p:pic>
      <p:grpSp>
        <p:nvGrpSpPr>
          <p:cNvPr id="38" name="Group 37"/>
          <p:cNvGrpSpPr/>
          <p:nvPr/>
        </p:nvGrpSpPr>
        <p:grpSpPr>
          <a:xfrm>
            <a:off x="0" y="0"/>
            <a:ext cx="3554569" cy="6858000"/>
            <a:chOff x="0" y="0"/>
            <a:chExt cx="3554569" cy="6858000"/>
          </a:xfrm>
        </p:grpSpPr>
        <p:sp>
          <p:nvSpPr>
            <p:cNvPr id="55" name="Rounded Rectangle 54"/>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6" name="Rounded Rectangle 55"/>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7" name="Rounded Rectangle 56"/>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8" name="Rounded Rectangle 57"/>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59" name="Rounded Rectangle 58"/>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0" name="Rounded Rectangle 59"/>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1" name="Rounded Rectangle 60"/>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2" name="Rounded Rectangle 61"/>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3" name="Rounded Rectangle 6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4" name="Rounded Rectangle 6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8" name="Rounded Rectangle 67"/>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1" name="Rounded Rectangle 7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3" name="Rounded Rectangle 7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4" name="Rounded Rectangle 7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58"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58"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64" idx="2"/>
              <a:endCxn id="68"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1" idx="2"/>
              <a:endCxn id="68"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52261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1184856" y="36913"/>
            <a:ext cx="9362941" cy="6795323"/>
            <a:chOff x="0" y="36913"/>
            <a:chExt cx="3464416" cy="6795323"/>
          </a:xfrm>
        </p:grpSpPr>
        <p:sp>
          <p:nvSpPr>
            <p:cNvPr id="4" name="Rounded Rectangle 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solidFill>
                    <a:schemeClr val="bg1"/>
                  </a:solidFill>
                </a:rPr>
                <a:t>NIT CREATION</a:t>
              </a:r>
              <a:endParaRPr lang="en-US" sz="1200" dirty="0">
                <a:solidFill>
                  <a:schemeClr val="bg1"/>
                </a:solidFill>
              </a:endParaRPr>
            </a:p>
          </p:txBody>
        </p:sp>
        <p:sp>
          <p:nvSpPr>
            <p:cNvPr id="52" name="Rounded Rectangle 5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PACKAGE FREEZING</a:t>
              </a:r>
              <a:endParaRPr lang="en-US" sz="1200" dirty="0">
                <a:solidFill>
                  <a:schemeClr val="bg1"/>
                </a:solidFill>
              </a:endParaRPr>
            </a:p>
          </p:txBody>
        </p:sp>
        <p:sp>
          <p:nvSpPr>
            <p:cNvPr id="53" name="Rounded Rectangle 5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CONTRACTOR REGISTRATION</a:t>
              </a:r>
              <a:endParaRPr lang="en-US" sz="1200" dirty="0">
                <a:solidFill>
                  <a:schemeClr val="bg1"/>
                </a:solidFill>
              </a:endParaRPr>
            </a:p>
          </p:txBody>
        </p:sp>
        <p:sp>
          <p:nvSpPr>
            <p:cNvPr id="55" name="Rounded Rectangle 5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LOCKING OF PACKAGE</a:t>
              </a:r>
              <a:endParaRPr lang="en-US" sz="1200" dirty="0">
                <a:solidFill>
                  <a:schemeClr val="bg1"/>
                </a:solidFill>
              </a:endParaRPr>
            </a:p>
          </p:txBody>
        </p:sp>
        <p:sp>
          <p:nvSpPr>
            <p:cNvPr id="56" name="Rounded Rectangle 5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ROAD REGISTRATION</a:t>
              </a:r>
              <a:endParaRPr lang="en-US" sz="1200" dirty="0">
                <a:solidFill>
                  <a:schemeClr val="bg1"/>
                </a:solidFill>
              </a:endParaRPr>
            </a:p>
          </p:txBody>
        </p:sp>
        <p:sp>
          <p:nvSpPr>
            <p:cNvPr id="57" name="Rounded Rectangle 5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ROUTINE INSPECTION (RI)</a:t>
              </a:r>
              <a:endParaRPr lang="en-US" sz="1200" dirty="0">
                <a:solidFill>
                  <a:schemeClr val="bg1"/>
                </a:solidFill>
              </a:endParaRPr>
            </a:p>
          </p:txBody>
        </p:sp>
        <p:sp>
          <p:nvSpPr>
            <p:cNvPr id="58" name="Rounded Rectangle 57"/>
            <p:cNvSpPr/>
            <p:nvPr/>
          </p:nvSpPr>
          <p:spPr>
            <a:xfrm>
              <a:off x="0" y="3669397"/>
              <a:ext cx="1287887" cy="540913"/>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PERFORMANCE EVALUATION (PE)</a:t>
              </a:r>
              <a:endParaRPr lang="en-US" sz="1200" dirty="0">
                <a:solidFill>
                  <a:schemeClr val="bg1"/>
                </a:solidFill>
              </a:endParaRPr>
            </a:p>
          </p:txBody>
        </p:sp>
        <p:sp>
          <p:nvSpPr>
            <p:cNvPr id="59" name="Rounded Rectangle 58"/>
            <p:cNvSpPr/>
            <p:nvPr/>
          </p:nvSpPr>
          <p:spPr>
            <a:xfrm>
              <a:off x="2253800" y="2387429"/>
              <a:ext cx="1184857" cy="386365"/>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MANUAL EXPENDITURE</a:t>
              </a:r>
              <a:endParaRPr lang="en-US" sz="1200" dirty="0">
                <a:solidFill>
                  <a:schemeClr val="bg1"/>
                </a:solidFill>
              </a:endParaRPr>
            </a:p>
          </p:txBody>
        </p:sp>
        <p:sp>
          <p:nvSpPr>
            <p:cNvPr id="60" name="Rounded Rectangle 59"/>
            <p:cNvSpPr/>
            <p:nvPr/>
          </p:nvSpPr>
          <p:spPr>
            <a:xfrm>
              <a:off x="2253801" y="3023848"/>
              <a:ext cx="1184857" cy="386365"/>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BILL SUBMISSION</a:t>
              </a:r>
              <a:endParaRPr lang="en-US" sz="1200" dirty="0">
                <a:solidFill>
                  <a:schemeClr val="bg1"/>
                </a:solidFill>
              </a:endParaRPr>
            </a:p>
          </p:txBody>
        </p:sp>
        <p:sp>
          <p:nvSpPr>
            <p:cNvPr id="61" name="Rounded Rectangle 60"/>
            <p:cNvSpPr/>
            <p:nvPr/>
          </p:nvSpPr>
          <p:spPr>
            <a:xfrm>
              <a:off x="2253801" y="3676907"/>
              <a:ext cx="1210615" cy="540913"/>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BILL VERIFICATION &amp; FORWARD</a:t>
              </a:r>
              <a:endParaRPr lang="en-US" sz="1200" dirty="0">
                <a:solidFill>
                  <a:schemeClr val="bg1"/>
                </a:solidFill>
              </a:endParaRPr>
            </a:p>
          </p:txBody>
        </p:sp>
        <p:sp>
          <p:nvSpPr>
            <p:cNvPr id="62" name="Rounded Rectangle 61"/>
            <p:cNvSpPr/>
            <p:nvPr/>
          </p:nvSpPr>
          <p:spPr>
            <a:xfrm>
              <a:off x="965914" y="4534416"/>
              <a:ext cx="1287887" cy="399245"/>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BILL PROCESSING</a:t>
              </a:r>
              <a:endParaRPr lang="en-US" sz="1200" dirty="0">
                <a:solidFill>
                  <a:schemeClr val="bg1"/>
                </a:solidFill>
              </a:endParaRPr>
            </a:p>
          </p:txBody>
        </p:sp>
        <p:sp>
          <p:nvSpPr>
            <p:cNvPr id="63" name="Rounded Rectangle 62"/>
            <p:cNvSpPr/>
            <p:nvPr/>
          </p:nvSpPr>
          <p:spPr>
            <a:xfrm>
              <a:off x="974865" y="5151544"/>
              <a:ext cx="1287887" cy="399245"/>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VOUCHER GENERATION</a:t>
              </a:r>
              <a:endParaRPr lang="en-US" sz="1200" dirty="0">
                <a:solidFill>
                  <a:schemeClr val="bg1"/>
                </a:solidFill>
              </a:endParaRPr>
            </a:p>
          </p:txBody>
        </p:sp>
        <p:sp>
          <p:nvSpPr>
            <p:cNvPr id="64" name="Rounded Rectangle 63"/>
            <p:cNvSpPr/>
            <p:nvPr/>
          </p:nvSpPr>
          <p:spPr>
            <a:xfrm>
              <a:off x="974865" y="5800843"/>
              <a:ext cx="1287887" cy="399245"/>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SCROLL GENERATION</a:t>
              </a:r>
              <a:endParaRPr lang="en-US" sz="1200" dirty="0">
                <a:solidFill>
                  <a:schemeClr val="bg1"/>
                </a:solidFill>
              </a:endParaRPr>
            </a:p>
          </p:txBody>
        </p:sp>
        <p:sp>
          <p:nvSpPr>
            <p:cNvPr id="68" name="Rounded Rectangle 67"/>
            <p:cNvSpPr/>
            <p:nvPr/>
          </p:nvSpPr>
          <p:spPr>
            <a:xfrm>
              <a:off x="965914" y="6432991"/>
              <a:ext cx="1287887" cy="399245"/>
            </a:xfrm>
            <a:prstGeom prst="roundRect">
              <a:avLst/>
            </a:prstGeom>
            <a:solidFill>
              <a:schemeClr val="bg2">
                <a:lumMod val="50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rPr>
                <a:t>PACKAGE COMPLETION</a:t>
              </a:r>
              <a:endParaRPr lang="en-US" sz="1200" dirty="0">
                <a:solidFill>
                  <a:schemeClr val="bg1"/>
                </a:solidFill>
              </a:endParaRPr>
            </a:p>
          </p:txBody>
        </p:sp>
        <p:cxnSp>
          <p:nvCxnSpPr>
            <p:cNvPr id="71" name="Straight Arrow Connector 70">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Elbow Connector 27"/>
            <p:cNvCxnSpPr>
              <a:stCxn id="5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32" name="Elbow Connector 31"/>
            <p:cNvCxnSpPr>
              <a:stCxn id="5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82" name="Elbow Connector 81"/>
            <p:cNvCxnSpPr>
              <a:stCxn id="61" idx="2"/>
              <a:endCxn id="6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87" name="Elbow Connector 86"/>
            <p:cNvCxnSpPr>
              <a:stCxn id="58" idx="2"/>
              <a:endCxn id="6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grpSp>
      <p:sp>
        <p:nvSpPr>
          <p:cNvPr id="35" name="Oval 34">
            <a:extLst>
              <a:ext uri="{FF2B5EF4-FFF2-40B4-BE49-F238E27FC236}">
                <a16:creationId xmlns:a16="http://schemas.microsoft.com/office/drawing/2014/main" xmlns="" id="{6BD504B4-8F0F-4B9B-8F74-626D19003CB1}"/>
              </a:ext>
            </a:extLst>
          </p:cNvPr>
          <p:cNvSpPr/>
          <p:nvPr/>
        </p:nvSpPr>
        <p:spPr>
          <a:xfrm>
            <a:off x="218941" y="88152"/>
            <a:ext cx="2282426" cy="2011511"/>
          </a:xfrm>
          <a:prstGeom prst="ellipse">
            <a:avLst/>
          </a:prstGeom>
          <a:solidFill>
            <a:schemeClr val="bg2">
              <a:lumMod val="50000"/>
              <a:alpha val="36000"/>
            </a:schemeClr>
          </a:solidFill>
          <a:ln w="12700">
            <a:solidFill>
              <a:schemeClr val="bg2">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2000" dirty="0" smtClean="0">
                <a:solidFill>
                  <a:schemeClr val="tx1"/>
                </a:solidFill>
                <a:effectLst>
                  <a:glow rad="63500">
                    <a:schemeClr val="accent3">
                      <a:satMod val="175000"/>
                      <a:alpha val="40000"/>
                    </a:schemeClr>
                  </a:glow>
                </a:effectLst>
                <a:latin typeface="Times New Roman" pitchFamily="18" charset="0"/>
                <a:cs typeface="Times New Roman" pitchFamily="18" charset="0"/>
              </a:rPr>
              <a:t>LIST OF ACTIVITIES</a:t>
            </a:r>
            <a:endParaRPr lang="en-US" sz="2000" dirty="0">
              <a:solidFill>
                <a:schemeClr val="tx1"/>
              </a:solidFill>
              <a:effectLst>
                <a:glow rad="63500">
                  <a:schemeClr val="accent3">
                    <a:satMod val="175000"/>
                    <a:alpha val="40000"/>
                  </a:schemeClr>
                </a:glow>
              </a:effectLst>
            </a:endParaRPr>
          </a:p>
        </p:txBody>
      </p:sp>
      <p:cxnSp>
        <p:nvCxnSpPr>
          <p:cNvPr id="33" name="Elbow Connector 32"/>
          <p:cNvCxnSpPr/>
          <p:nvPr/>
        </p:nvCxnSpPr>
        <p:spPr>
          <a:xfrm rot="10800000" flipV="1">
            <a:off x="2734723" y="2542539"/>
            <a:ext cx="4493660" cy="27790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087039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8" name="Rectangle 97"/>
          <p:cNvSpPr/>
          <p:nvPr/>
        </p:nvSpPr>
        <p:spPr>
          <a:xfrm>
            <a:off x="3635099" y="440473"/>
            <a:ext cx="8343525" cy="101181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Step6:</a:t>
            </a:r>
            <a:r>
              <a:rPr lang="en-US" sz="1600" dirty="0" smtClean="0">
                <a:solidFill>
                  <a:schemeClr val="tx1"/>
                </a:solidFill>
              </a:rPr>
              <a:t> </a:t>
            </a:r>
          </a:p>
          <a:p>
            <a:pPr marL="285750" indent="-285750">
              <a:buFont typeface="Arial" panose="020B0604020202020204" pitchFamily="34" charset="0"/>
              <a:buChar char="•"/>
            </a:pPr>
            <a:r>
              <a:rPr lang="en-US" sz="1600" b="1" dirty="0" smtClean="0">
                <a:solidFill>
                  <a:schemeClr val="tx1"/>
                </a:solidFill>
              </a:rPr>
              <a:t>The same PIU staff which has started the process has to again login and enter the PAN No. of the contractor</a:t>
            </a:r>
          </a:p>
          <a:p>
            <a:pPr marL="285750" indent="-285750">
              <a:buFont typeface="Arial" panose="020B0604020202020204" pitchFamily="34" charset="0"/>
              <a:buChar char="•"/>
            </a:pPr>
            <a:r>
              <a:rPr lang="en-US" sz="1600" b="1" dirty="0" smtClean="0">
                <a:solidFill>
                  <a:schemeClr val="tx1"/>
                </a:solidFill>
              </a:rPr>
              <a:t>The contractor will be sent an OTP on his registered No. which needs to be entered</a:t>
            </a:r>
            <a:endParaRPr lang="en-US" sz="1600" b="1" dirty="0">
              <a:solidFill>
                <a:schemeClr val="tx1"/>
              </a:solidFill>
            </a:endParaRPr>
          </a:p>
        </p:txBody>
      </p:sp>
      <p:pic>
        <p:nvPicPr>
          <p:cNvPr id="37" name="Picture 2"/>
          <p:cNvPicPr>
            <a:picLocks noChangeAspect="1" noChangeArrowheads="1"/>
          </p:cNvPicPr>
          <p:nvPr/>
        </p:nvPicPr>
        <p:blipFill rotWithShape="1">
          <a:blip r:embed="rId2" cstate="print"/>
          <a:srcRect t="8418" b="41424"/>
          <a:stretch/>
        </p:blipFill>
        <p:spPr bwMode="auto">
          <a:xfrm>
            <a:off x="3751039" y="1571475"/>
            <a:ext cx="8268815" cy="3979314"/>
          </a:xfrm>
          <a:prstGeom prst="rect">
            <a:avLst/>
          </a:prstGeom>
          <a:noFill/>
          <a:ln w="9525">
            <a:noFill/>
            <a:miter lim="800000"/>
            <a:headEnd/>
            <a:tailEnd/>
          </a:ln>
        </p:spPr>
      </p:pic>
      <p:sp>
        <p:nvSpPr>
          <p:cNvPr id="38" name="Rectangle 37"/>
          <p:cNvSpPr/>
          <p:nvPr/>
        </p:nvSpPr>
        <p:spPr>
          <a:xfrm>
            <a:off x="7865962" y="4520968"/>
            <a:ext cx="432000" cy="28800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Straight Connector 10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84297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8" name="Rectangle 97"/>
          <p:cNvSpPr/>
          <p:nvPr/>
        </p:nvSpPr>
        <p:spPr>
          <a:xfrm>
            <a:off x="3635099" y="440473"/>
            <a:ext cx="8343525" cy="35290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Step7: Click on “Create User ID”</a:t>
            </a:r>
            <a:r>
              <a:rPr lang="en-US" sz="1600" dirty="0" smtClean="0">
                <a:solidFill>
                  <a:schemeClr val="tx1"/>
                </a:solidFill>
              </a:rPr>
              <a:t> </a:t>
            </a:r>
          </a:p>
        </p:txBody>
      </p:sp>
      <p:grpSp>
        <p:nvGrpSpPr>
          <p:cNvPr id="52" name="Group 51"/>
          <p:cNvGrpSpPr/>
          <p:nvPr/>
        </p:nvGrpSpPr>
        <p:grpSpPr>
          <a:xfrm>
            <a:off x="3657599" y="1025376"/>
            <a:ext cx="8511848" cy="3658199"/>
            <a:chOff x="3657599" y="944694"/>
            <a:chExt cx="8511848" cy="3658199"/>
          </a:xfrm>
        </p:grpSpPr>
        <p:pic>
          <p:nvPicPr>
            <p:cNvPr id="53" name="Picture 2"/>
            <p:cNvPicPr>
              <a:picLocks noChangeAspect="1" noChangeArrowheads="1"/>
            </p:cNvPicPr>
            <p:nvPr/>
          </p:nvPicPr>
          <p:blipFill>
            <a:blip r:embed="rId2" cstate="print"/>
            <a:srcRect t="8418" b="5717"/>
            <a:stretch>
              <a:fillRect/>
            </a:stretch>
          </p:blipFill>
          <p:spPr bwMode="auto">
            <a:xfrm>
              <a:off x="3657599" y="944694"/>
              <a:ext cx="8511848" cy="3658199"/>
            </a:xfrm>
            <a:prstGeom prst="rect">
              <a:avLst/>
            </a:prstGeom>
            <a:ln>
              <a:noFill/>
            </a:ln>
            <a:effectLst>
              <a:outerShdw blurRad="190500" algn="tl" rotWithShape="0">
                <a:srgbClr val="000000">
                  <a:alpha val="70000"/>
                </a:srgbClr>
              </a:outerShdw>
            </a:effectLst>
          </p:spPr>
        </p:pic>
        <p:sp>
          <p:nvSpPr>
            <p:cNvPr id="55" name="Rounded Rectangle 54"/>
            <p:cNvSpPr/>
            <p:nvPr/>
          </p:nvSpPr>
          <p:spPr>
            <a:xfrm>
              <a:off x="8446770" y="4244340"/>
              <a:ext cx="933450" cy="14097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dirty="0" smtClean="0"/>
                <a:t>Create user ID</a:t>
              </a:r>
              <a:endParaRPr lang="en-IN" sz="1000" dirty="0"/>
            </a:p>
          </p:txBody>
        </p:sp>
      </p:grpSp>
      <p:sp>
        <p:nvSpPr>
          <p:cNvPr id="56" name="Rectangle 55"/>
          <p:cNvSpPr/>
          <p:nvPr/>
        </p:nvSpPr>
        <p:spPr>
          <a:xfrm>
            <a:off x="8397529" y="4264574"/>
            <a:ext cx="1152000" cy="26186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8" name="Group 57"/>
          <p:cNvGrpSpPr/>
          <p:nvPr/>
        </p:nvGrpSpPr>
        <p:grpSpPr>
          <a:xfrm>
            <a:off x="0" y="0"/>
            <a:ext cx="3554569" cy="6858000"/>
            <a:chOff x="0" y="0"/>
            <a:chExt cx="3554569" cy="6858000"/>
          </a:xfrm>
        </p:grpSpPr>
        <p:sp>
          <p:nvSpPr>
            <p:cNvPr id="60" name="Rounded Rectangle 59"/>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61" name="Rounded Rectangle 60"/>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2" name="Rounded Rectangle 61"/>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3" name="Rounded Rectangle 62"/>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4" name="Rounded Rectangle 63"/>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8" name="Rounded Rectangle 67"/>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71" name="Rounded Rectangle 70"/>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73" name="Rounded Rectangle 7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4" name="Rounded Rectangle 7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5" name="Rounded Rectangle 74"/>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6" name="Rounded Rectangle 75"/>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7" name="Rounded Rectangle 76"/>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8" name="Rounded Rectangle 77"/>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9" name="Rounded Rectangle 78"/>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 name="Straight Arrow Connector 10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Elbow Connector 103"/>
            <p:cNvCxnSpPr>
              <a:stCxn id="63"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5" name="Elbow Connector 104"/>
            <p:cNvCxnSpPr>
              <a:stCxn id="63"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6" name="Elbow Connector 105"/>
            <p:cNvCxnSpPr>
              <a:stCxn id="75" idx="2"/>
              <a:endCxn id="76"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7" name="Elbow Connector 106"/>
            <p:cNvCxnSpPr>
              <a:stCxn id="71" idx="2"/>
              <a:endCxn id="76"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8" name="Straight Connector 107"/>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182112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8" name="Rectangle 97"/>
          <p:cNvSpPr/>
          <p:nvPr/>
        </p:nvSpPr>
        <p:spPr>
          <a:xfrm>
            <a:off x="3635100" y="453920"/>
            <a:ext cx="8090736" cy="46048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Step8: Enter the user name for contractor and upload the PDF signed by contractor and PIU In-charge</a:t>
            </a:r>
            <a:r>
              <a:rPr lang="en-US" sz="1600" dirty="0" smtClean="0">
                <a:solidFill>
                  <a:schemeClr val="tx1"/>
                </a:solidFill>
              </a:rPr>
              <a:t> </a:t>
            </a:r>
            <a:r>
              <a:rPr lang="en-US" sz="1600" b="1" dirty="0" smtClean="0">
                <a:solidFill>
                  <a:schemeClr val="tx1"/>
                </a:solidFill>
              </a:rPr>
              <a:t>and click on “Submit”</a:t>
            </a:r>
          </a:p>
        </p:txBody>
      </p:sp>
      <p:pic>
        <p:nvPicPr>
          <p:cNvPr id="2" name="Picture 1"/>
          <p:cNvPicPr>
            <a:picLocks noChangeAspect="1"/>
          </p:cNvPicPr>
          <p:nvPr/>
        </p:nvPicPr>
        <p:blipFill>
          <a:blip r:embed="rId2"/>
          <a:stretch>
            <a:fillRect/>
          </a:stretch>
        </p:blipFill>
        <p:spPr>
          <a:xfrm>
            <a:off x="3863656" y="1125366"/>
            <a:ext cx="7593237" cy="2949093"/>
          </a:xfrm>
          <a:prstGeom prst="rect">
            <a:avLst/>
          </a:prstGeom>
        </p:spPr>
      </p:pic>
      <p:sp>
        <p:nvSpPr>
          <p:cNvPr id="57" name="Rectangle 56"/>
          <p:cNvSpPr/>
          <p:nvPr/>
        </p:nvSpPr>
        <p:spPr>
          <a:xfrm>
            <a:off x="7346514" y="2415703"/>
            <a:ext cx="396000" cy="26186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2" name="Group 51"/>
          <p:cNvGrpSpPr/>
          <p:nvPr/>
        </p:nvGrpSpPr>
        <p:grpSpPr>
          <a:xfrm>
            <a:off x="0" y="0"/>
            <a:ext cx="3554569" cy="6858000"/>
            <a:chOff x="0" y="0"/>
            <a:chExt cx="3554569" cy="6858000"/>
          </a:xfrm>
        </p:grpSpPr>
        <p:sp>
          <p:nvSpPr>
            <p:cNvPr id="55" name="Rounded Rectangle 54"/>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6" name="Rounded Rectangle 55"/>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Straight Connector 10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94460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8" name="Rectangle 97"/>
          <p:cNvSpPr/>
          <p:nvPr/>
        </p:nvSpPr>
        <p:spPr>
          <a:xfrm>
            <a:off x="3635100" y="453920"/>
            <a:ext cx="8090736" cy="46048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Step9: The user creation request will be sent to ITNO login and he has to approve the same</a:t>
            </a:r>
          </a:p>
        </p:txBody>
      </p:sp>
      <p:pic>
        <p:nvPicPr>
          <p:cNvPr id="3" name="Picture 2"/>
          <p:cNvPicPr>
            <a:picLocks noChangeAspect="1"/>
          </p:cNvPicPr>
          <p:nvPr/>
        </p:nvPicPr>
        <p:blipFill>
          <a:blip r:embed="rId2"/>
          <a:stretch>
            <a:fillRect/>
          </a:stretch>
        </p:blipFill>
        <p:spPr>
          <a:xfrm>
            <a:off x="4240717" y="954763"/>
            <a:ext cx="7162800" cy="3181350"/>
          </a:xfrm>
          <a:prstGeom prst="rect">
            <a:avLst/>
          </a:prstGeom>
        </p:spPr>
      </p:pic>
      <p:grpSp>
        <p:nvGrpSpPr>
          <p:cNvPr id="38" name="Group 37"/>
          <p:cNvGrpSpPr/>
          <p:nvPr/>
        </p:nvGrpSpPr>
        <p:grpSpPr>
          <a:xfrm>
            <a:off x="0" y="0"/>
            <a:ext cx="3554569" cy="6858000"/>
            <a:chOff x="0" y="0"/>
            <a:chExt cx="3554569" cy="6858000"/>
          </a:xfrm>
        </p:grpSpPr>
        <p:sp>
          <p:nvSpPr>
            <p:cNvPr id="53" name="Rounded Rectangle 5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5" name="Rounded Rectangle 5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6" name="Rounded Rectangle 5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7" name="Rounded Rectangle 56"/>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58" name="Rounded Rectangle 57"/>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59" name="Rounded Rectangle 58"/>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0" name="Rounded Rectangle 59"/>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1" name="Rounded Rectangle 60"/>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2" name="Rounded Rectangle 61"/>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3" name="Rounded Rectangle 6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4" name="Rounded Rectangle 6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8" name="Rounded Rectangle 67"/>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1" name="Rounded Rectangle 7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3" name="Rounded Rectangle 7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Elbow Connector 88"/>
            <p:cNvCxnSpPr>
              <a:stCxn id="5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9" name="Elbow Connector 98"/>
            <p:cNvCxnSpPr>
              <a:stCxn id="5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3" idx="2"/>
              <a:endCxn id="6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60" idx="2"/>
              <a:endCxn id="6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Straight Connector 10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96578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8" name="Rectangle 97"/>
          <p:cNvSpPr/>
          <p:nvPr/>
        </p:nvSpPr>
        <p:spPr>
          <a:xfrm>
            <a:off x="3621652" y="440472"/>
            <a:ext cx="8534347" cy="75240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b="1" dirty="0" smtClean="0">
                <a:solidFill>
                  <a:schemeClr val="tx1"/>
                </a:solidFill>
              </a:rPr>
              <a:t>Option of updating the bank details like Name, Account No., </a:t>
            </a:r>
            <a:r>
              <a:rPr lang="en-US" b="1" dirty="0" err="1" smtClean="0">
                <a:solidFill>
                  <a:schemeClr val="tx1"/>
                </a:solidFill>
              </a:rPr>
              <a:t>etc</a:t>
            </a:r>
            <a:r>
              <a:rPr lang="en-US" b="1" dirty="0" smtClean="0">
                <a:solidFill>
                  <a:schemeClr val="tx1"/>
                </a:solidFill>
              </a:rPr>
              <a:t> after the registration of contractor is done</a:t>
            </a:r>
          </a:p>
        </p:txBody>
      </p:sp>
      <p:grpSp>
        <p:nvGrpSpPr>
          <p:cNvPr id="38" name="Group 37"/>
          <p:cNvGrpSpPr/>
          <p:nvPr/>
        </p:nvGrpSpPr>
        <p:grpSpPr>
          <a:xfrm>
            <a:off x="0" y="0"/>
            <a:ext cx="3554569" cy="6858000"/>
            <a:chOff x="0" y="0"/>
            <a:chExt cx="3554569" cy="6858000"/>
          </a:xfrm>
        </p:grpSpPr>
        <p:sp>
          <p:nvSpPr>
            <p:cNvPr id="53" name="Rounded Rectangle 5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5" name="Rounded Rectangle 5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6" name="Rounded Rectangle 5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7" name="Rounded Rectangle 56"/>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58" name="Rounded Rectangle 57"/>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59" name="Rounded Rectangle 58"/>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0" name="Rounded Rectangle 59"/>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1" name="Rounded Rectangle 60"/>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2" name="Rounded Rectangle 61"/>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3" name="Rounded Rectangle 6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4" name="Rounded Rectangle 6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8" name="Rounded Rectangle 67"/>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1" name="Rounded Rectangle 7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3" name="Rounded Rectangle 7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Elbow Connector 88"/>
            <p:cNvCxnSpPr>
              <a:stCxn id="5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9" name="Elbow Connector 98"/>
            <p:cNvCxnSpPr>
              <a:stCxn id="5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3" idx="2"/>
              <a:endCxn id="6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60" idx="2"/>
              <a:endCxn id="6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Straight Connector 10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0" name="Rectangle 39"/>
          <p:cNvSpPr/>
          <p:nvPr/>
        </p:nvSpPr>
        <p:spPr>
          <a:xfrm>
            <a:off x="3657510" y="1323492"/>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Step1:</a:t>
            </a:r>
            <a:r>
              <a:rPr lang="en-US" sz="1600" dirty="0" smtClean="0">
                <a:solidFill>
                  <a:schemeClr val="tx1"/>
                </a:solidFill>
              </a:rPr>
              <a:t>  </a:t>
            </a:r>
            <a:r>
              <a:rPr lang="en-US" sz="1600" b="1" dirty="0" err="1" smtClean="0">
                <a:solidFill>
                  <a:schemeClr val="tx1"/>
                </a:solidFill>
                <a:latin typeface="Times New Roman" pitchFamily="18" charset="0"/>
                <a:cs typeface="Times New Roman" pitchFamily="18" charset="0"/>
              </a:rPr>
              <a:t>eMARG</a:t>
            </a:r>
            <a:r>
              <a:rPr lang="en-US" sz="1600" b="1" dirty="0" smtClean="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Login of </a:t>
            </a:r>
            <a:r>
              <a:rPr lang="en-US" sz="1600" b="1" dirty="0" smtClean="0">
                <a:solidFill>
                  <a:schemeClr val="tx1"/>
                </a:solidFill>
                <a:latin typeface="Times New Roman" pitchFamily="18" charset="0"/>
                <a:cs typeface="Times New Roman" pitchFamily="18" charset="0"/>
              </a:rPr>
              <a:t>AE/AM/JE----------&gt; Select “Services for Engineering Staff”</a:t>
            </a:r>
            <a:endParaRPr lang="en-US" sz="1600" dirty="0">
              <a:solidFill>
                <a:schemeClr val="tx1"/>
              </a:solidFill>
            </a:endParaRPr>
          </a:p>
        </p:txBody>
      </p:sp>
      <p:pic>
        <p:nvPicPr>
          <p:cNvPr id="41" name="Picture 40"/>
          <p:cNvPicPr>
            <a:picLocks noChangeAspect="1"/>
          </p:cNvPicPr>
          <p:nvPr/>
        </p:nvPicPr>
        <p:blipFill>
          <a:blip r:embed="rId2"/>
          <a:stretch>
            <a:fillRect/>
          </a:stretch>
        </p:blipFill>
        <p:spPr>
          <a:xfrm>
            <a:off x="3657510" y="2014376"/>
            <a:ext cx="8515350" cy="2876550"/>
          </a:xfrm>
          <a:prstGeom prst="rect">
            <a:avLst/>
          </a:prstGeom>
        </p:spPr>
      </p:pic>
      <p:sp>
        <p:nvSpPr>
          <p:cNvPr id="42" name="Rectangle 41"/>
          <p:cNvSpPr/>
          <p:nvPr/>
        </p:nvSpPr>
        <p:spPr>
          <a:xfrm>
            <a:off x="3644929" y="3256039"/>
            <a:ext cx="2365905"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55225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8" name="Rectangle 97"/>
          <p:cNvSpPr/>
          <p:nvPr/>
        </p:nvSpPr>
        <p:spPr>
          <a:xfrm>
            <a:off x="3621652" y="440472"/>
            <a:ext cx="8534347" cy="75240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b="1" dirty="0" smtClean="0">
                <a:solidFill>
                  <a:schemeClr val="tx1"/>
                </a:solidFill>
              </a:rPr>
              <a:t>Option of updating the bank details like Name, Account No., </a:t>
            </a:r>
            <a:r>
              <a:rPr lang="en-US" b="1" dirty="0" err="1" smtClean="0">
                <a:solidFill>
                  <a:schemeClr val="tx1"/>
                </a:solidFill>
              </a:rPr>
              <a:t>etc</a:t>
            </a:r>
            <a:r>
              <a:rPr lang="en-US" b="1" dirty="0" smtClean="0">
                <a:solidFill>
                  <a:schemeClr val="tx1"/>
                </a:solidFill>
              </a:rPr>
              <a:t> after the registration of contractor is done</a:t>
            </a:r>
          </a:p>
        </p:txBody>
      </p:sp>
      <p:grpSp>
        <p:nvGrpSpPr>
          <p:cNvPr id="38" name="Group 37"/>
          <p:cNvGrpSpPr/>
          <p:nvPr/>
        </p:nvGrpSpPr>
        <p:grpSpPr>
          <a:xfrm>
            <a:off x="0" y="0"/>
            <a:ext cx="3554569" cy="6858000"/>
            <a:chOff x="0" y="0"/>
            <a:chExt cx="3554569" cy="6858000"/>
          </a:xfrm>
        </p:grpSpPr>
        <p:sp>
          <p:nvSpPr>
            <p:cNvPr id="53" name="Rounded Rectangle 5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5" name="Rounded Rectangle 54"/>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6" name="Rounded Rectangle 55"/>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7" name="Rounded Rectangle 56"/>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58" name="Rounded Rectangle 57"/>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59" name="Rounded Rectangle 58"/>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0" name="Rounded Rectangle 59"/>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1" name="Rounded Rectangle 60"/>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2" name="Rounded Rectangle 61"/>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3" name="Rounded Rectangle 62"/>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4" name="Rounded Rectangle 63"/>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8" name="Rounded Rectangle 67"/>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1" name="Rounded Rectangle 70"/>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3" name="Rounded Rectangle 7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Elbow Connector 88"/>
            <p:cNvCxnSpPr>
              <a:stCxn id="57"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9" name="Elbow Connector 98"/>
            <p:cNvCxnSpPr>
              <a:stCxn id="57"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3" idx="2"/>
              <a:endCxn id="64"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60" idx="2"/>
              <a:endCxn id="64"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Straight Connector 101"/>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0" name="Rectangle 39"/>
          <p:cNvSpPr/>
          <p:nvPr/>
        </p:nvSpPr>
        <p:spPr>
          <a:xfrm>
            <a:off x="3657510" y="1323492"/>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Step1:</a:t>
            </a:r>
            <a:r>
              <a:rPr lang="en-US" sz="1600" dirty="0" smtClean="0">
                <a:solidFill>
                  <a:schemeClr val="tx1"/>
                </a:solidFill>
              </a:rPr>
              <a:t>  </a:t>
            </a:r>
            <a:r>
              <a:rPr lang="en-US" sz="1600" b="1" dirty="0" err="1" smtClean="0">
                <a:solidFill>
                  <a:schemeClr val="tx1"/>
                </a:solidFill>
                <a:latin typeface="Times New Roman" pitchFamily="18" charset="0"/>
                <a:cs typeface="Times New Roman" pitchFamily="18" charset="0"/>
              </a:rPr>
              <a:t>eMARG</a:t>
            </a:r>
            <a:r>
              <a:rPr lang="en-US" sz="1600" b="1" dirty="0" smtClean="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Login of </a:t>
            </a:r>
            <a:r>
              <a:rPr lang="en-US" sz="1600" b="1" dirty="0" smtClean="0">
                <a:solidFill>
                  <a:schemeClr val="tx1"/>
                </a:solidFill>
                <a:latin typeface="Times New Roman" pitchFamily="18" charset="0"/>
                <a:cs typeface="Times New Roman" pitchFamily="18" charset="0"/>
              </a:rPr>
              <a:t>AE/AM/JE----------&gt; Select “Services for Engineering Staff”</a:t>
            </a:r>
            <a:endParaRPr lang="en-US" sz="1600" dirty="0">
              <a:solidFill>
                <a:schemeClr val="tx1"/>
              </a:solidFill>
            </a:endParaRPr>
          </a:p>
        </p:txBody>
      </p:sp>
      <p:pic>
        <p:nvPicPr>
          <p:cNvPr id="41" name="Picture 40"/>
          <p:cNvPicPr>
            <a:picLocks noChangeAspect="1"/>
          </p:cNvPicPr>
          <p:nvPr/>
        </p:nvPicPr>
        <p:blipFill>
          <a:blip r:embed="rId2"/>
          <a:stretch>
            <a:fillRect/>
          </a:stretch>
        </p:blipFill>
        <p:spPr>
          <a:xfrm>
            <a:off x="3657510" y="2014376"/>
            <a:ext cx="8515350" cy="2876550"/>
          </a:xfrm>
          <a:prstGeom prst="rect">
            <a:avLst/>
          </a:prstGeom>
        </p:spPr>
      </p:pic>
      <p:sp>
        <p:nvSpPr>
          <p:cNvPr id="42" name="Rectangle 41"/>
          <p:cNvSpPr/>
          <p:nvPr/>
        </p:nvSpPr>
        <p:spPr>
          <a:xfrm>
            <a:off x="3644929" y="3256039"/>
            <a:ext cx="2365905"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620187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9" name="Rectangle 98"/>
          <p:cNvSpPr/>
          <p:nvPr/>
        </p:nvSpPr>
        <p:spPr>
          <a:xfrm>
            <a:off x="3644063" y="382202"/>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Step2:</a:t>
            </a:r>
            <a:r>
              <a:rPr lang="en-US" sz="1600" dirty="0" smtClean="0">
                <a:solidFill>
                  <a:schemeClr val="tx1"/>
                </a:solidFill>
              </a:rPr>
              <a:t>  </a:t>
            </a:r>
            <a:r>
              <a:rPr lang="en-US" sz="1600" b="1" dirty="0" smtClean="0">
                <a:solidFill>
                  <a:schemeClr val="tx1"/>
                </a:solidFill>
                <a:latin typeface="Times New Roman" pitchFamily="18" charset="0"/>
                <a:cs typeface="Times New Roman" pitchFamily="18" charset="0"/>
              </a:rPr>
              <a:t>Go to “Contractor”----------&gt; Select “Update Details”</a:t>
            </a:r>
            <a:endParaRPr lang="en-US" sz="1600" dirty="0">
              <a:solidFill>
                <a:schemeClr val="tx1"/>
              </a:solidFill>
            </a:endParaRPr>
          </a:p>
        </p:txBody>
      </p:sp>
      <p:pic>
        <p:nvPicPr>
          <p:cNvPr id="2" name="Picture 1"/>
          <p:cNvPicPr>
            <a:picLocks noChangeAspect="1"/>
          </p:cNvPicPr>
          <p:nvPr/>
        </p:nvPicPr>
        <p:blipFill rotWithShape="1">
          <a:blip r:embed="rId2"/>
          <a:srcRect t="13315" r="37022" b="43527"/>
          <a:stretch/>
        </p:blipFill>
        <p:spPr>
          <a:xfrm>
            <a:off x="3684404" y="778192"/>
            <a:ext cx="8469036" cy="2958353"/>
          </a:xfrm>
          <a:prstGeom prst="rect">
            <a:avLst/>
          </a:prstGeom>
        </p:spPr>
      </p:pic>
      <p:sp>
        <p:nvSpPr>
          <p:cNvPr id="55" name="Rectangle 54"/>
          <p:cNvSpPr/>
          <p:nvPr/>
        </p:nvSpPr>
        <p:spPr>
          <a:xfrm>
            <a:off x="4814190" y="1864662"/>
            <a:ext cx="2527904"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56" name="Picture 55"/>
          <p:cNvPicPr>
            <a:picLocks noChangeAspect="1"/>
          </p:cNvPicPr>
          <p:nvPr/>
        </p:nvPicPr>
        <p:blipFill rotWithShape="1">
          <a:blip r:embed="rId3"/>
          <a:srcRect t="13904" b="51961"/>
          <a:stretch/>
        </p:blipFill>
        <p:spPr>
          <a:xfrm>
            <a:off x="3657510" y="4237813"/>
            <a:ext cx="8508717" cy="2339788"/>
          </a:xfrm>
          <a:prstGeom prst="rect">
            <a:avLst/>
          </a:prstGeom>
        </p:spPr>
      </p:pic>
      <p:sp>
        <p:nvSpPr>
          <p:cNvPr id="57" name="Rectangle 56"/>
          <p:cNvSpPr/>
          <p:nvPr/>
        </p:nvSpPr>
        <p:spPr>
          <a:xfrm>
            <a:off x="3635099" y="3788791"/>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Step3:</a:t>
            </a:r>
            <a:r>
              <a:rPr lang="en-US" sz="1600" dirty="0" smtClean="0">
                <a:solidFill>
                  <a:schemeClr val="tx1"/>
                </a:solidFill>
              </a:rPr>
              <a:t> </a:t>
            </a:r>
            <a:r>
              <a:rPr lang="en-US" sz="1600" b="1" dirty="0" smtClean="0">
                <a:solidFill>
                  <a:schemeClr val="tx1"/>
                </a:solidFill>
              </a:rPr>
              <a:t>Enter PAN No. of the contractor and click on “Submit”</a:t>
            </a:r>
            <a:endParaRPr lang="en-US" sz="1600" b="1" dirty="0">
              <a:solidFill>
                <a:schemeClr val="tx1"/>
              </a:solidFill>
            </a:endParaRPr>
          </a:p>
        </p:txBody>
      </p:sp>
      <p:sp>
        <p:nvSpPr>
          <p:cNvPr id="58" name="Rectangle 57"/>
          <p:cNvSpPr/>
          <p:nvPr/>
        </p:nvSpPr>
        <p:spPr>
          <a:xfrm>
            <a:off x="5821252" y="5424964"/>
            <a:ext cx="4183360" cy="43795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3" name="Group 52"/>
          <p:cNvGrpSpPr/>
          <p:nvPr/>
        </p:nvGrpSpPr>
        <p:grpSpPr>
          <a:xfrm>
            <a:off x="0" y="0"/>
            <a:ext cx="3554569" cy="6858000"/>
            <a:chOff x="0" y="0"/>
            <a:chExt cx="3554569" cy="6858000"/>
          </a:xfrm>
        </p:grpSpPr>
        <p:sp>
          <p:nvSpPr>
            <p:cNvPr id="60" name="Rounded Rectangle 59"/>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61" name="Rounded Rectangle 60"/>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2" name="Rounded Rectangle 61"/>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3" name="Rounded Rectangle 62"/>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4" name="Rounded Rectangle 63"/>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8" name="Rounded Rectangle 67"/>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71" name="Rounded Rectangle 70"/>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73" name="Rounded Rectangle 7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4" name="Rounded Rectangle 7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5" name="Rounded Rectangle 74"/>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6" name="Rounded Rectangle 75"/>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7" name="Rounded Rectangle 76"/>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8" name="Rounded Rectangle 77"/>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9" name="Rounded Rectangle 78"/>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 name="Straight Arrow Connector 10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Elbow Connector 103"/>
            <p:cNvCxnSpPr>
              <a:stCxn id="63"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5" name="Elbow Connector 104"/>
            <p:cNvCxnSpPr>
              <a:stCxn id="63"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6" name="Elbow Connector 105"/>
            <p:cNvCxnSpPr>
              <a:stCxn id="75" idx="2"/>
              <a:endCxn id="76"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7" name="Elbow Connector 106"/>
            <p:cNvCxnSpPr>
              <a:stCxn id="71" idx="2"/>
              <a:endCxn id="76"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8" name="Straight Connector 107"/>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1" name="Elbow Connector 4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10134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CONTRACTOR REGISTRATION</a:t>
            </a:r>
            <a:endParaRPr lang="en-US" sz="2000" b="1" dirty="0">
              <a:solidFill>
                <a:prstClr val="white"/>
              </a:solidFill>
            </a:endParaRPr>
          </a:p>
        </p:txBody>
      </p:sp>
      <p:sp>
        <p:nvSpPr>
          <p:cNvPr id="98" name="Rectangle 97"/>
          <p:cNvSpPr/>
          <p:nvPr/>
        </p:nvSpPr>
        <p:spPr>
          <a:xfrm>
            <a:off x="3635099" y="628730"/>
            <a:ext cx="8343525"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Rest All process is same</a:t>
            </a:r>
            <a:endParaRPr lang="en-US" sz="1600" b="1" dirty="0">
              <a:solidFill>
                <a:schemeClr val="tx1"/>
              </a:solidFill>
            </a:endParaRPr>
          </a:p>
        </p:txBody>
      </p:sp>
      <p:grpSp>
        <p:nvGrpSpPr>
          <p:cNvPr id="5" name="Group 4"/>
          <p:cNvGrpSpPr/>
          <p:nvPr/>
        </p:nvGrpSpPr>
        <p:grpSpPr>
          <a:xfrm>
            <a:off x="3657599" y="1132952"/>
            <a:ext cx="8511848" cy="3658199"/>
            <a:chOff x="3657599" y="944694"/>
            <a:chExt cx="8511848" cy="3658199"/>
          </a:xfrm>
        </p:grpSpPr>
        <p:pic>
          <p:nvPicPr>
            <p:cNvPr id="38" name="Picture 2"/>
            <p:cNvPicPr>
              <a:picLocks noChangeAspect="1" noChangeArrowheads="1"/>
            </p:cNvPicPr>
            <p:nvPr/>
          </p:nvPicPr>
          <p:blipFill>
            <a:blip r:embed="rId2" cstate="print"/>
            <a:srcRect t="8418" b="5717"/>
            <a:stretch>
              <a:fillRect/>
            </a:stretch>
          </p:blipFill>
          <p:spPr bwMode="auto">
            <a:xfrm>
              <a:off x="3657599" y="944694"/>
              <a:ext cx="8511848" cy="3658199"/>
            </a:xfrm>
            <a:prstGeom prst="rect">
              <a:avLst/>
            </a:prstGeom>
            <a:ln>
              <a:noFill/>
            </a:ln>
            <a:effectLst>
              <a:outerShdw blurRad="190500" algn="tl" rotWithShape="0">
                <a:srgbClr val="000000">
                  <a:alpha val="70000"/>
                </a:srgbClr>
              </a:outerShdw>
            </a:effectLst>
          </p:spPr>
        </p:pic>
        <p:sp>
          <p:nvSpPr>
            <p:cNvPr id="3" name="Rounded Rectangle 2"/>
            <p:cNvSpPr/>
            <p:nvPr/>
          </p:nvSpPr>
          <p:spPr>
            <a:xfrm>
              <a:off x="8446770" y="4244340"/>
              <a:ext cx="933450" cy="14097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dirty="0" smtClean="0"/>
                <a:t>Create user ID</a:t>
              </a:r>
              <a:endParaRPr lang="en-IN" sz="1000" dirty="0"/>
            </a:p>
          </p:txBody>
        </p:sp>
      </p:grpSp>
      <p:sp>
        <p:nvSpPr>
          <p:cNvPr id="99" name="Rectangle 98"/>
          <p:cNvSpPr/>
          <p:nvPr/>
        </p:nvSpPr>
        <p:spPr>
          <a:xfrm>
            <a:off x="7355541" y="4358225"/>
            <a:ext cx="792000" cy="26186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9" name="Rounded Rectangle 58"/>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Elbow Connector 100"/>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Elbow Connector 103"/>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5" name="Straight Connector 104"/>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0" name="Elbow Connector 3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355442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2702855" y="2789891"/>
            <a:ext cx="7272000"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LOCKING OF PACKAGE</a:t>
            </a:r>
          </a:p>
        </p:txBody>
      </p:sp>
    </p:spTree>
    <p:extLst>
      <p:ext uri="{BB962C8B-B14F-4D97-AF65-F5344CB8AC3E}">
        <p14:creationId xmlns:p14="http://schemas.microsoft.com/office/powerpoint/2010/main" val="26076901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LOCKING OF PACKAGE</a:t>
            </a:r>
            <a:endParaRPr lang="en-US" sz="2000" b="1" dirty="0">
              <a:solidFill>
                <a:prstClr val="white"/>
              </a:solidFill>
            </a:endParaRPr>
          </a:p>
        </p:txBody>
      </p:sp>
      <p:sp>
        <p:nvSpPr>
          <p:cNvPr id="97" name="Rectangle 96"/>
          <p:cNvSpPr/>
          <p:nvPr/>
        </p:nvSpPr>
        <p:spPr>
          <a:xfrm>
            <a:off x="3625404" y="801617"/>
            <a:ext cx="8526157" cy="9360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schemeClr val="tx1"/>
                </a:solidFill>
              </a:rPr>
              <a:t>The final verification of the package that all the data of package is correct and the package can now proceed further towards making payment</a:t>
            </a:r>
          </a:p>
          <a:p>
            <a:pPr marL="285750" indent="-285750">
              <a:buFont typeface="Arial" panose="020B0604020202020204" pitchFamily="34" charset="0"/>
              <a:buChar char="•"/>
            </a:pPr>
            <a:r>
              <a:rPr lang="en-US" sz="1600" dirty="0" smtClean="0">
                <a:solidFill>
                  <a:schemeClr val="tx1"/>
                </a:solidFill>
              </a:rPr>
              <a:t>Unless the contractor of the package is not registered, the package can not be locked</a:t>
            </a:r>
          </a:p>
        </p:txBody>
      </p:sp>
      <p:pic>
        <p:nvPicPr>
          <p:cNvPr id="98" name="Picture 97"/>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03246" y="496382"/>
            <a:ext cx="402448" cy="413388"/>
          </a:xfrm>
          <a:prstGeom prst="rect">
            <a:avLst/>
          </a:prstGeom>
        </p:spPr>
      </p:pic>
      <p:sp>
        <p:nvSpPr>
          <p:cNvPr id="99" name="Rectangle 98"/>
          <p:cNvSpPr/>
          <p:nvPr/>
        </p:nvSpPr>
        <p:spPr>
          <a:xfrm>
            <a:off x="3936882" y="493796"/>
            <a:ext cx="8160892" cy="400110"/>
          </a:xfrm>
          <a:prstGeom prst="rect">
            <a:avLst/>
          </a:prstGeom>
        </p:spPr>
        <p:txBody>
          <a:bodyPr wrap="square">
            <a:spAutoFit/>
          </a:bodyPr>
          <a:lstStyle/>
          <a:p>
            <a:r>
              <a:rPr lang="en-US" sz="2000" b="1" dirty="0" smtClean="0"/>
              <a:t>What is Locking of Package?</a:t>
            </a:r>
            <a:endParaRPr lang="en-IN" sz="2000" b="1" dirty="0"/>
          </a:p>
        </p:txBody>
      </p:sp>
      <p:sp>
        <p:nvSpPr>
          <p:cNvPr id="101" name="Rectangle 100"/>
          <p:cNvSpPr/>
          <p:nvPr/>
        </p:nvSpPr>
        <p:spPr>
          <a:xfrm>
            <a:off x="3661709" y="2197913"/>
            <a:ext cx="8453546" cy="338554"/>
          </a:xfrm>
          <a:prstGeom prst="rect">
            <a:avLst/>
          </a:prstGeom>
        </p:spPr>
        <p:txBody>
          <a:bodyPr wrap="square">
            <a:spAutoFit/>
          </a:bodyPr>
          <a:lstStyle/>
          <a:p>
            <a:pPr marL="285750" indent="-285750">
              <a:buFont typeface="Arial" panose="020B0604020202020204" pitchFamily="34" charset="0"/>
              <a:buChar char="•"/>
            </a:pPr>
            <a:r>
              <a:rPr lang="en-US" sz="1600" dirty="0" smtClean="0"/>
              <a:t>The PIU In-charge has to lock the package</a:t>
            </a:r>
          </a:p>
        </p:txBody>
      </p:sp>
      <p:pic>
        <p:nvPicPr>
          <p:cNvPr id="102" name="Picture 101"/>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25404" y="1780811"/>
            <a:ext cx="350473" cy="360000"/>
          </a:xfrm>
          <a:prstGeom prst="rect">
            <a:avLst/>
          </a:prstGeom>
        </p:spPr>
      </p:pic>
      <p:sp>
        <p:nvSpPr>
          <p:cNvPr id="103" name="Rectangle 102"/>
          <p:cNvSpPr/>
          <p:nvPr/>
        </p:nvSpPr>
        <p:spPr>
          <a:xfrm>
            <a:off x="3885491" y="1760756"/>
            <a:ext cx="8160892" cy="400110"/>
          </a:xfrm>
          <a:prstGeom prst="rect">
            <a:avLst/>
          </a:prstGeom>
        </p:spPr>
        <p:txBody>
          <a:bodyPr wrap="square">
            <a:spAutoFit/>
          </a:bodyPr>
          <a:lstStyle/>
          <a:p>
            <a:r>
              <a:rPr lang="en-US" sz="2000" b="1" dirty="0" smtClean="0"/>
              <a:t>Who will do the Locking of Package?</a:t>
            </a:r>
            <a:endParaRPr lang="en-IN" sz="2000" b="1" dirty="0"/>
          </a:p>
        </p:txBody>
      </p:sp>
      <p:sp>
        <p:nvSpPr>
          <p:cNvPr id="104" name="Rectangle 103"/>
          <p:cNvSpPr/>
          <p:nvPr/>
        </p:nvSpPr>
        <p:spPr>
          <a:xfrm>
            <a:off x="3774126" y="3272088"/>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Step1:</a:t>
            </a:r>
            <a:r>
              <a:rPr lang="en-US" sz="1600" dirty="0" smtClean="0">
                <a:solidFill>
                  <a:schemeClr val="tx1"/>
                </a:solidFill>
              </a:rPr>
              <a:t>  </a:t>
            </a:r>
            <a:r>
              <a:rPr lang="en-US" sz="1600" b="1" dirty="0" err="1" smtClean="0">
                <a:solidFill>
                  <a:schemeClr val="tx1"/>
                </a:solidFill>
                <a:latin typeface="Times New Roman" pitchFamily="18" charset="0"/>
                <a:cs typeface="Times New Roman" pitchFamily="18" charset="0"/>
              </a:rPr>
              <a:t>eMARG</a:t>
            </a:r>
            <a:r>
              <a:rPr lang="en-US" sz="1600" b="1" dirty="0" smtClean="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Login of </a:t>
            </a:r>
            <a:r>
              <a:rPr lang="en-US" sz="1600" b="1" dirty="0" smtClean="0">
                <a:solidFill>
                  <a:schemeClr val="tx1"/>
                </a:solidFill>
                <a:latin typeface="Times New Roman" pitchFamily="18" charset="0"/>
                <a:cs typeface="Times New Roman" pitchFamily="18" charset="0"/>
              </a:rPr>
              <a:t>PIU In-charge---------&gt; Select “Services for PIU </a:t>
            </a:r>
            <a:r>
              <a:rPr lang="en-US" sz="1600" b="1" dirty="0" err="1" smtClean="0">
                <a:solidFill>
                  <a:schemeClr val="tx1"/>
                </a:solidFill>
                <a:latin typeface="Times New Roman" pitchFamily="18" charset="0"/>
                <a:cs typeface="Times New Roman" pitchFamily="18" charset="0"/>
              </a:rPr>
              <a:t>Incharge</a:t>
            </a:r>
            <a:r>
              <a:rPr lang="en-US" sz="1600" b="1" dirty="0" smtClean="0">
                <a:solidFill>
                  <a:schemeClr val="tx1"/>
                </a:solidFill>
                <a:latin typeface="Times New Roman" pitchFamily="18" charset="0"/>
                <a:cs typeface="Times New Roman" pitchFamily="18" charset="0"/>
              </a:rPr>
              <a:t>”</a:t>
            </a:r>
            <a:endParaRPr lang="en-US" sz="1600" dirty="0">
              <a:solidFill>
                <a:schemeClr val="tx1"/>
              </a:solidFill>
            </a:endParaRPr>
          </a:p>
        </p:txBody>
      </p:sp>
      <p:pic>
        <p:nvPicPr>
          <p:cNvPr id="105" name="Picture 104"/>
          <p:cNvPicPr>
            <a:picLocks noChangeAspect="1"/>
          </p:cNvPicPr>
          <p:nvPr/>
        </p:nvPicPr>
        <p:blipFill rotWithShape="1">
          <a:blip r:embed="rId3"/>
          <a:srcRect t="25323" b="7710"/>
          <a:stretch/>
        </p:blipFill>
        <p:spPr>
          <a:xfrm>
            <a:off x="3855437" y="3728722"/>
            <a:ext cx="8160078" cy="2864224"/>
          </a:xfrm>
          <a:prstGeom prst="rect">
            <a:avLst/>
          </a:prstGeom>
        </p:spPr>
      </p:pic>
      <p:sp>
        <p:nvSpPr>
          <p:cNvPr id="108" name="Rectangle 107"/>
          <p:cNvSpPr/>
          <p:nvPr/>
        </p:nvSpPr>
        <p:spPr>
          <a:xfrm>
            <a:off x="3889974" y="2746870"/>
            <a:ext cx="8160892" cy="400110"/>
          </a:xfrm>
          <a:prstGeom prst="rect">
            <a:avLst/>
          </a:prstGeom>
        </p:spPr>
        <p:txBody>
          <a:bodyPr wrap="square">
            <a:spAutoFit/>
          </a:bodyPr>
          <a:lstStyle/>
          <a:p>
            <a:r>
              <a:rPr lang="en-US" sz="2000" b="1" dirty="0" smtClean="0"/>
              <a:t>How to do the Locking of Package?</a:t>
            </a:r>
            <a:endParaRPr lang="en-IN" sz="2000" b="1" dirty="0"/>
          </a:p>
        </p:txBody>
      </p:sp>
      <p:pic>
        <p:nvPicPr>
          <p:cNvPr id="109" name="Picture 108"/>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14894" y="2796379"/>
            <a:ext cx="350473" cy="360000"/>
          </a:xfrm>
          <a:prstGeom prst="rect">
            <a:avLst/>
          </a:prstGeom>
        </p:spPr>
      </p:pic>
      <p:sp>
        <p:nvSpPr>
          <p:cNvPr id="110" name="Rectangle 109"/>
          <p:cNvSpPr/>
          <p:nvPr/>
        </p:nvSpPr>
        <p:spPr>
          <a:xfrm>
            <a:off x="3885491" y="4450896"/>
            <a:ext cx="2340000"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3" name="Group 52"/>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9" name="Rounded Rectangle 58"/>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Elbow Connector 105"/>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7" name="Elbow Connector 106"/>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11" name="Elbow Connector 110"/>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2" name="Elbow Connector 111"/>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3" name="Straight Connector 11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9210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3795272" y="3085727"/>
            <a:ext cx="4931870"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NIT CREATION</a:t>
            </a:r>
          </a:p>
        </p:txBody>
      </p:sp>
    </p:spTree>
    <p:extLst>
      <p:ext uri="{BB962C8B-B14F-4D97-AF65-F5344CB8AC3E}">
        <p14:creationId xmlns:p14="http://schemas.microsoft.com/office/powerpoint/2010/main" val="4935886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LOCKING OF PACKAGE</a:t>
            </a:r>
            <a:endParaRPr lang="en-US" sz="2000" b="1" dirty="0">
              <a:solidFill>
                <a:prstClr val="white"/>
              </a:solidFill>
            </a:endParaRPr>
          </a:p>
        </p:txBody>
      </p:sp>
      <p:sp>
        <p:nvSpPr>
          <p:cNvPr id="52" name="Rectangle 51"/>
          <p:cNvSpPr/>
          <p:nvPr/>
        </p:nvSpPr>
        <p:spPr>
          <a:xfrm>
            <a:off x="3602362" y="547071"/>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Step2:</a:t>
            </a:r>
            <a:r>
              <a:rPr lang="en-US" sz="1600" dirty="0" smtClean="0">
                <a:solidFill>
                  <a:schemeClr val="tx1"/>
                </a:solidFill>
              </a:rPr>
              <a:t>  </a:t>
            </a:r>
            <a:r>
              <a:rPr lang="en-US" sz="1600" b="1" dirty="0" smtClean="0">
                <a:solidFill>
                  <a:schemeClr val="tx1"/>
                </a:solidFill>
              </a:rPr>
              <a:t>Go to “Package” </a:t>
            </a:r>
            <a:r>
              <a:rPr lang="en-US" sz="1600" b="1" dirty="0" smtClean="0">
                <a:solidFill>
                  <a:schemeClr val="tx1"/>
                </a:solidFill>
                <a:latin typeface="Times New Roman" pitchFamily="18" charset="0"/>
                <a:cs typeface="Times New Roman" pitchFamily="18" charset="0"/>
              </a:rPr>
              <a:t>---------&gt; Select “Package Verification”</a:t>
            </a:r>
            <a:endParaRPr lang="en-US" sz="1600" dirty="0">
              <a:solidFill>
                <a:schemeClr val="tx1"/>
              </a:solidFill>
            </a:endParaRPr>
          </a:p>
        </p:txBody>
      </p:sp>
      <p:pic>
        <p:nvPicPr>
          <p:cNvPr id="53" name="Picture 52"/>
          <p:cNvPicPr>
            <a:picLocks noChangeAspect="1"/>
          </p:cNvPicPr>
          <p:nvPr/>
        </p:nvPicPr>
        <p:blipFill>
          <a:blip r:embed="rId2"/>
          <a:stretch>
            <a:fillRect/>
          </a:stretch>
        </p:blipFill>
        <p:spPr>
          <a:xfrm>
            <a:off x="3670480" y="1098778"/>
            <a:ext cx="8418285" cy="4159022"/>
          </a:xfrm>
          <a:prstGeom prst="rect">
            <a:avLst/>
          </a:prstGeom>
        </p:spPr>
      </p:pic>
      <p:sp>
        <p:nvSpPr>
          <p:cNvPr id="55" name="Rectangle 54"/>
          <p:cNvSpPr/>
          <p:nvPr/>
        </p:nvSpPr>
        <p:spPr>
          <a:xfrm>
            <a:off x="3905168" y="1810569"/>
            <a:ext cx="2340000" cy="25977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57" name="Group 56"/>
          <p:cNvGrpSpPr/>
          <p:nvPr/>
        </p:nvGrpSpPr>
        <p:grpSpPr>
          <a:xfrm>
            <a:off x="0" y="0"/>
            <a:ext cx="3554569" cy="6858000"/>
            <a:chOff x="0" y="0"/>
            <a:chExt cx="3554569" cy="6858000"/>
          </a:xfrm>
        </p:grpSpPr>
        <p:sp>
          <p:nvSpPr>
            <p:cNvPr id="59" name="Rounded Rectangle 58"/>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60" name="Rounded Rectangle 59"/>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1" name="Rounded Rectangle 60"/>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2" name="Rounded Rectangle 61"/>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3" name="Rounded Rectangle 62"/>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4" name="Rounded Rectangle 63"/>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8" name="Rounded Rectangle 6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71" name="Rounded Rectangle 70"/>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3" name="Rounded Rectangle 7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4" name="Rounded Rectangle 7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5" name="Rounded Rectangle 74"/>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6" name="Rounded Rectangle 75"/>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7" name="Rounded Rectangle 76"/>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8" name="Rounded Rectangle 7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Elbow Connector 100"/>
            <p:cNvCxnSpPr>
              <a:stCxn id="62"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2"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74" idx="2"/>
              <a:endCxn id="75"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Elbow Connector 103"/>
            <p:cNvCxnSpPr>
              <a:stCxn id="68" idx="2"/>
              <a:endCxn id="75"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5" name="Straight Connector 104"/>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15152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726" y="990258"/>
            <a:ext cx="8422784" cy="4398794"/>
          </a:xfrm>
          <a:prstGeom prst="rect">
            <a:avLst/>
          </a:prstGeom>
        </p:spPr>
      </p:pic>
      <p:sp>
        <p:nvSpPr>
          <p:cNvPr id="36" name="Rectangle 35"/>
          <p:cNvSpPr/>
          <p:nvPr/>
        </p:nvSpPr>
        <p:spPr>
          <a:xfrm>
            <a:off x="7817118" y="3969504"/>
            <a:ext cx="912434"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6" name="Rectangle 9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LOCKING OF PACKAGE</a:t>
            </a:r>
            <a:endParaRPr lang="en-US" sz="2000" b="1" dirty="0">
              <a:solidFill>
                <a:prstClr val="white"/>
              </a:solidFill>
            </a:endParaRPr>
          </a:p>
        </p:txBody>
      </p:sp>
      <p:sp>
        <p:nvSpPr>
          <p:cNvPr id="52" name="Rectangle 51"/>
          <p:cNvSpPr/>
          <p:nvPr/>
        </p:nvSpPr>
        <p:spPr>
          <a:xfrm>
            <a:off x="3602362" y="547071"/>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Step3:</a:t>
            </a:r>
            <a:r>
              <a:rPr lang="en-US" sz="1600" dirty="0">
                <a:solidFill>
                  <a:schemeClr val="tx1"/>
                </a:solidFill>
              </a:rPr>
              <a:t> </a:t>
            </a:r>
            <a:r>
              <a:rPr lang="en-US" sz="1600" dirty="0" smtClean="0">
                <a:solidFill>
                  <a:schemeClr val="tx1"/>
                </a:solidFill>
              </a:rPr>
              <a:t>Select the Package No and click on “Lock”</a:t>
            </a:r>
            <a:endParaRPr lang="en-US" sz="1600" dirty="0">
              <a:solidFill>
                <a:schemeClr val="tx1"/>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2" name="Rounded Rectangle 61"/>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504238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UNLOCKING OF PACKAGE</a:t>
            </a:r>
            <a:endParaRPr lang="en-US" sz="2000" b="1" dirty="0">
              <a:solidFill>
                <a:prstClr val="white"/>
              </a:solidFill>
            </a:endParaRPr>
          </a:p>
        </p:txBody>
      </p:sp>
      <p:sp>
        <p:nvSpPr>
          <p:cNvPr id="52" name="Rectangle 51"/>
          <p:cNvSpPr/>
          <p:nvPr/>
        </p:nvSpPr>
        <p:spPr>
          <a:xfrm>
            <a:off x="3602362" y="547071"/>
            <a:ext cx="8486404" cy="107878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b="1" dirty="0" smtClean="0">
                <a:solidFill>
                  <a:schemeClr val="tx1"/>
                </a:solidFill>
              </a:rPr>
              <a:t>Option of Unlocking the Package in case any data needs to be corrected even after locking of package is done</a:t>
            </a:r>
          </a:p>
          <a:p>
            <a:pPr marL="285750" indent="-285750">
              <a:buFont typeface="Arial" panose="020B0604020202020204" pitchFamily="34" charset="0"/>
              <a:buChar char="•"/>
            </a:pPr>
            <a:r>
              <a:rPr lang="en-US" b="1" dirty="0" smtClean="0">
                <a:solidFill>
                  <a:schemeClr val="tx1"/>
                </a:solidFill>
              </a:rPr>
              <a:t>Unlocking of Package can be done only if the scroll has not been generated for the package</a:t>
            </a:r>
            <a:endParaRPr lang="en-US" b="1" dirty="0">
              <a:solidFill>
                <a:schemeClr val="tx1"/>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2" name="Rounded Rectangle 61"/>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38" name="Rectangle 37"/>
          <p:cNvSpPr/>
          <p:nvPr/>
        </p:nvSpPr>
        <p:spPr>
          <a:xfrm>
            <a:off x="3885491" y="1782157"/>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Step1:</a:t>
            </a:r>
            <a:r>
              <a:rPr lang="en-US" sz="1600" dirty="0" smtClean="0">
                <a:solidFill>
                  <a:schemeClr val="tx1"/>
                </a:solidFill>
              </a:rPr>
              <a:t>  </a:t>
            </a:r>
            <a:r>
              <a:rPr lang="en-US" sz="1600" b="1" dirty="0" err="1" smtClean="0">
                <a:solidFill>
                  <a:schemeClr val="tx1"/>
                </a:solidFill>
                <a:latin typeface="Times New Roman" pitchFamily="18" charset="0"/>
                <a:cs typeface="Times New Roman" pitchFamily="18" charset="0"/>
              </a:rPr>
              <a:t>eMARG</a:t>
            </a:r>
            <a:r>
              <a:rPr lang="en-US" sz="1600" b="1" dirty="0" smtClean="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Login of </a:t>
            </a:r>
            <a:r>
              <a:rPr lang="en-US" sz="1600" b="1" dirty="0" smtClean="0">
                <a:solidFill>
                  <a:schemeClr val="tx1"/>
                </a:solidFill>
                <a:latin typeface="Times New Roman" pitchFamily="18" charset="0"/>
                <a:cs typeface="Times New Roman" pitchFamily="18" charset="0"/>
              </a:rPr>
              <a:t>PIU In-charge---------&gt; Select “Services for PIU </a:t>
            </a:r>
            <a:r>
              <a:rPr lang="en-US" sz="1600" b="1" dirty="0" err="1" smtClean="0">
                <a:solidFill>
                  <a:schemeClr val="tx1"/>
                </a:solidFill>
                <a:latin typeface="Times New Roman" pitchFamily="18" charset="0"/>
                <a:cs typeface="Times New Roman" pitchFamily="18" charset="0"/>
              </a:rPr>
              <a:t>Incharge</a:t>
            </a:r>
            <a:r>
              <a:rPr lang="en-US" sz="1600" b="1" dirty="0" smtClean="0">
                <a:solidFill>
                  <a:schemeClr val="tx1"/>
                </a:solidFill>
                <a:latin typeface="Times New Roman" pitchFamily="18" charset="0"/>
                <a:cs typeface="Times New Roman" pitchFamily="18" charset="0"/>
              </a:rPr>
              <a:t>”</a:t>
            </a:r>
            <a:endParaRPr lang="en-US" sz="1600" dirty="0">
              <a:solidFill>
                <a:schemeClr val="tx1"/>
              </a:solidFill>
            </a:endParaRPr>
          </a:p>
        </p:txBody>
      </p:sp>
      <p:pic>
        <p:nvPicPr>
          <p:cNvPr id="39" name="Picture 38"/>
          <p:cNvPicPr>
            <a:picLocks noChangeAspect="1"/>
          </p:cNvPicPr>
          <p:nvPr/>
        </p:nvPicPr>
        <p:blipFill rotWithShape="1">
          <a:blip r:embed="rId2"/>
          <a:srcRect t="25323" b="7710"/>
          <a:stretch/>
        </p:blipFill>
        <p:spPr>
          <a:xfrm>
            <a:off x="3905168" y="2254149"/>
            <a:ext cx="8160078" cy="2864224"/>
          </a:xfrm>
          <a:prstGeom prst="rect">
            <a:avLst/>
          </a:prstGeom>
        </p:spPr>
      </p:pic>
      <p:sp>
        <p:nvSpPr>
          <p:cNvPr id="40" name="Rectangle 39"/>
          <p:cNvSpPr/>
          <p:nvPr/>
        </p:nvSpPr>
        <p:spPr>
          <a:xfrm>
            <a:off x="3905168" y="2995453"/>
            <a:ext cx="2354160"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41" name="Elbow Connector 4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524576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UNLOCKING OF PACKAGE</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2" name="Rounded Rectangle 61"/>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1" name="Rectangle 40"/>
          <p:cNvSpPr/>
          <p:nvPr/>
        </p:nvSpPr>
        <p:spPr>
          <a:xfrm>
            <a:off x="3687573" y="804381"/>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Step2:</a:t>
            </a:r>
            <a:r>
              <a:rPr lang="en-US" sz="1600" dirty="0" smtClean="0">
                <a:solidFill>
                  <a:schemeClr val="tx1"/>
                </a:solidFill>
              </a:rPr>
              <a:t>  </a:t>
            </a:r>
            <a:r>
              <a:rPr lang="en-US" sz="1600" b="1" dirty="0" smtClean="0">
                <a:solidFill>
                  <a:schemeClr val="tx1"/>
                </a:solidFill>
              </a:rPr>
              <a:t>Select “Package Reversal/Unlock Request”</a:t>
            </a:r>
            <a:endParaRPr lang="en-US" sz="1600" dirty="0">
              <a:solidFill>
                <a:schemeClr val="tx1"/>
              </a:solidFill>
            </a:endParaRPr>
          </a:p>
        </p:txBody>
      </p:sp>
      <p:pic>
        <p:nvPicPr>
          <p:cNvPr id="2" name="Picture 1"/>
          <p:cNvPicPr>
            <a:picLocks noChangeAspect="1"/>
          </p:cNvPicPr>
          <p:nvPr/>
        </p:nvPicPr>
        <p:blipFill rotWithShape="1">
          <a:blip r:embed="rId2"/>
          <a:srcRect t="13119" r="31618" b="41761"/>
          <a:stretch/>
        </p:blipFill>
        <p:spPr>
          <a:xfrm>
            <a:off x="3730306" y="1227382"/>
            <a:ext cx="8337176" cy="3092823"/>
          </a:xfrm>
          <a:prstGeom prst="rect">
            <a:avLst/>
          </a:prstGeom>
        </p:spPr>
      </p:pic>
      <p:sp>
        <p:nvSpPr>
          <p:cNvPr id="43" name="Rectangle 42"/>
          <p:cNvSpPr/>
          <p:nvPr/>
        </p:nvSpPr>
        <p:spPr>
          <a:xfrm>
            <a:off x="4814190" y="1624945"/>
            <a:ext cx="2354160" cy="39834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0405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UNLOCKING OF PACKAGE</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2" name="Rounded Rectangle 61"/>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1" name="Rectangle 40"/>
          <p:cNvSpPr/>
          <p:nvPr/>
        </p:nvSpPr>
        <p:spPr>
          <a:xfrm>
            <a:off x="3700742" y="617534"/>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Step3:</a:t>
            </a:r>
            <a:r>
              <a:rPr lang="en-US" sz="1600" dirty="0" smtClean="0">
                <a:solidFill>
                  <a:schemeClr val="tx1"/>
                </a:solidFill>
              </a:rPr>
              <a:t>  </a:t>
            </a:r>
            <a:r>
              <a:rPr lang="en-US" sz="1600" b="1" dirty="0" smtClean="0">
                <a:solidFill>
                  <a:schemeClr val="tx1"/>
                </a:solidFill>
              </a:rPr>
              <a:t>Select State/District/PIU/Package No. and Click on “Submit for Reversal”</a:t>
            </a:r>
            <a:endParaRPr lang="en-US" sz="1600" dirty="0">
              <a:solidFill>
                <a:schemeClr val="tx1"/>
              </a:solidFill>
            </a:endParaRPr>
          </a:p>
        </p:txBody>
      </p:sp>
      <p:pic>
        <p:nvPicPr>
          <p:cNvPr id="4" name="Picture 3"/>
          <p:cNvPicPr>
            <a:picLocks noChangeAspect="1"/>
          </p:cNvPicPr>
          <p:nvPr/>
        </p:nvPicPr>
        <p:blipFill>
          <a:blip r:embed="rId2"/>
          <a:stretch>
            <a:fillRect/>
          </a:stretch>
        </p:blipFill>
        <p:spPr>
          <a:xfrm>
            <a:off x="3724081" y="981188"/>
            <a:ext cx="8454980" cy="3752850"/>
          </a:xfrm>
          <a:prstGeom prst="rect">
            <a:avLst/>
          </a:prstGeom>
        </p:spPr>
      </p:pic>
      <p:sp>
        <p:nvSpPr>
          <p:cNvPr id="42" name="Rectangle 41"/>
          <p:cNvSpPr/>
          <p:nvPr/>
        </p:nvSpPr>
        <p:spPr>
          <a:xfrm>
            <a:off x="7396974" y="4296108"/>
            <a:ext cx="1109194" cy="3521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97961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UNLOCKING OF PACKAGE</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2" name="Rounded Rectangle 61"/>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1" name="Rectangle 40"/>
          <p:cNvSpPr/>
          <p:nvPr/>
        </p:nvSpPr>
        <p:spPr>
          <a:xfrm>
            <a:off x="3700742" y="617534"/>
            <a:ext cx="8486404" cy="5887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Step4:</a:t>
            </a:r>
            <a:r>
              <a:rPr lang="en-US" sz="1600" dirty="0">
                <a:solidFill>
                  <a:schemeClr val="tx1"/>
                </a:solidFill>
              </a:rPr>
              <a:t> </a:t>
            </a:r>
            <a:r>
              <a:rPr lang="en-US" sz="1600" b="1" dirty="0" smtClean="0">
                <a:solidFill>
                  <a:schemeClr val="tx1"/>
                </a:solidFill>
              </a:rPr>
              <a:t>The package is sent to NMO Login for approval. </a:t>
            </a:r>
          </a:p>
          <a:p>
            <a:r>
              <a:rPr lang="en-US" sz="1600" b="1" dirty="0" smtClean="0">
                <a:solidFill>
                  <a:schemeClr val="tx1"/>
                </a:solidFill>
              </a:rPr>
              <a:t>In NMO Login, go to “Coordination service”</a:t>
            </a:r>
            <a:endParaRPr lang="en-US" sz="1600" b="1" dirty="0">
              <a:solidFill>
                <a:schemeClr val="tx1"/>
              </a:solidFill>
            </a:endParaRPr>
          </a:p>
        </p:txBody>
      </p:sp>
      <p:pic>
        <p:nvPicPr>
          <p:cNvPr id="2" name="Picture 1"/>
          <p:cNvPicPr>
            <a:picLocks noChangeAspect="1"/>
          </p:cNvPicPr>
          <p:nvPr/>
        </p:nvPicPr>
        <p:blipFill>
          <a:blip r:embed="rId2"/>
          <a:stretch>
            <a:fillRect/>
          </a:stretch>
        </p:blipFill>
        <p:spPr>
          <a:xfrm>
            <a:off x="3762469" y="1303041"/>
            <a:ext cx="8362950" cy="4048125"/>
          </a:xfrm>
          <a:prstGeom prst="rect">
            <a:avLst/>
          </a:prstGeom>
        </p:spPr>
      </p:pic>
      <p:cxnSp>
        <p:nvCxnSpPr>
          <p:cNvPr id="37" name="Elbow Connector 3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052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UNLOCKING OF PACKAGE</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2" name="Rounded Rectangle 61"/>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1" name="Rectangle 40"/>
          <p:cNvSpPr/>
          <p:nvPr/>
        </p:nvSpPr>
        <p:spPr>
          <a:xfrm>
            <a:off x="3700742" y="617534"/>
            <a:ext cx="8486404" cy="5887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Step6:</a:t>
            </a:r>
            <a:r>
              <a:rPr lang="en-US" sz="1600" dirty="0" smtClean="0">
                <a:solidFill>
                  <a:schemeClr val="tx1"/>
                </a:solidFill>
              </a:rPr>
              <a:t> </a:t>
            </a:r>
            <a:r>
              <a:rPr lang="en-US" sz="1600" b="1" dirty="0" smtClean="0">
                <a:solidFill>
                  <a:schemeClr val="tx1"/>
                </a:solidFill>
              </a:rPr>
              <a:t>Go to “Package Reversal/Unlock”</a:t>
            </a:r>
          </a:p>
        </p:txBody>
      </p:sp>
      <p:pic>
        <p:nvPicPr>
          <p:cNvPr id="3" name="Picture 2"/>
          <p:cNvPicPr>
            <a:picLocks noChangeAspect="1"/>
          </p:cNvPicPr>
          <p:nvPr/>
        </p:nvPicPr>
        <p:blipFill>
          <a:blip r:embed="rId2"/>
          <a:stretch>
            <a:fillRect/>
          </a:stretch>
        </p:blipFill>
        <p:spPr>
          <a:xfrm>
            <a:off x="3700742" y="1294350"/>
            <a:ext cx="8482152" cy="847725"/>
          </a:xfrm>
          <a:prstGeom prst="rect">
            <a:avLst/>
          </a:prstGeom>
        </p:spPr>
      </p:pic>
      <p:sp>
        <p:nvSpPr>
          <p:cNvPr id="38" name="Rectangle 37"/>
          <p:cNvSpPr/>
          <p:nvPr/>
        </p:nvSpPr>
        <p:spPr>
          <a:xfrm>
            <a:off x="4815087" y="1711882"/>
            <a:ext cx="1397453" cy="41674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947103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UNLOCKING OF PACKAGE</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2" name="Rounded Rectangle 61"/>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41" name="Rectangle 40"/>
          <p:cNvSpPr/>
          <p:nvPr/>
        </p:nvSpPr>
        <p:spPr>
          <a:xfrm>
            <a:off x="3700742" y="617534"/>
            <a:ext cx="8486404" cy="5887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Step7:</a:t>
            </a:r>
            <a:r>
              <a:rPr lang="en-US" sz="1600" dirty="0" smtClean="0">
                <a:solidFill>
                  <a:schemeClr val="tx1"/>
                </a:solidFill>
              </a:rPr>
              <a:t> </a:t>
            </a:r>
            <a:r>
              <a:rPr lang="en-US" sz="1600" b="1" dirty="0" smtClean="0">
                <a:solidFill>
                  <a:schemeClr val="tx1"/>
                </a:solidFill>
              </a:rPr>
              <a:t>Tick the dialogue button and then click on “Proceed for reversal”</a:t>
            </a:r>
          </a:p>
        </p:txBody>
      </p:sp>
      <p:pic>
        <p:nvPicPr>
          <p:cNvPr id="2" name="Picture 1"/>
          <p:cNvPicPr>
            <a:picLocks noChangeAspect="1"/>
          </p:cNvPicPr>
          <p:nvPr/>
        </p:nvPicPr>
        <p:blipFill>
          <a:blip r:embed="rId2"/>
          <a:stretch>
            <a:fillRect/>
          </a:stretch>
        </p:blipFill>
        <p:spPr>
          <a:xfrm>
            <a:off x="3644152" y="1080748"/>
            <a:ext cx="8525295" cy="4070796"/>
          </a:xfrm>
          <a:prstGeom prst="rect">
            <a:avLst/>
          </a:prstGeom>
        </p:spPr>
      </p:pic>
      <p:sp>
        <p:nvSpPr>
          <p:cNvPr id="39" name="Rectangle 38"/>
          <p:cNvSpPr/>
          <p:nvPr/>
        </p:nvSpPr>
        <p:spPr>
          <a:xfrm>
            <a:off x="6711123" y="4610314"/>
            <a:ext cx="1397453" cy="41674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27091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4208" y="607990"/>
            <a:ext cx="8521519"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t>Once a package is locked then following two processes can start simultaneously</a:t>
            </a:r>
            <a:r>
              <a:rPr lang="en-US" b="1" dirty="0" smtClean="0"/>
              <a:t>:</a:t>
            </a:r>
          </a:p>
          <a:p>
            <a:pPr marL="400050" indent="-400050">
              <a:buAutoNum type="romanLcParenBoth"/>
            </a:pPr>
            <a:r>
              <a:rPr lang="en-US" b="1" dirty="0" smtClean="0"/>
              <a:t>Bills related activities :Manual Expenditure, Bill Submission and Forward</a:t>
            </a:r>
          </a:p>
          <a:p>
            <a:pPr marL="400050" indent="-400050">
              <a:buAutoNum type="romanLcParenBoth"/>
            </a:pPr>
            <a:r>
              <a:rPr lang="en-US" b="1" dirty="0" smtClean="0"/>
              <a:t>Inspections related activities: Road Registration and Routine Inspections</a:t>
            </a:r>
            <a:endParaRPr lang="en-US" b="1" dirty="0"/>
          </a:p>
        </p:txBody>
      </p:sp>
      <p:sp>
        <p:nvSpPr>
          <p:cNvPr id="53" name="TextBox 52"/>
          <p:cNvSpPr txBox="1"/>
          <p:nvPr/>
        </p:nvSpPr>
        <p:spPr>
          <a:xfrm>
            <a:off x="3614209" y="1923896"/>
            <a:ext cx="8521518"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Bills related activities are to be done on the computer</a:t>
            </a:r>
          </a:p>
          <a:p>
            <a:pPr marL="285750" indent="-285750">
              <a:buFont typeface="Arial" panose="020B0604020202020204" pitchFamily="34" charset="0"/>
              <a:buChar char="•"/>
            </a:pPr>
            <a:r>
              <a:rPr lang="en-US" b="1" dirty="0" smtClean="0"/>
              <a:t>For inspection related activities, the PIU has to go to the road physically and carry out the activities</a:t>
            </a:r>
          </a:p>
          <a:p>
            <a:pPr marL="285750" indent="-285750">
              <a:buFont typeface="Arial" panose="020B0604020202020204" pitchFamily="34" charset="0"/>
              <a:buChar char="•"/>
            </a:pPr>
            <a:r>
              <a:rPr lang="en-US" b="1" dirty="0" smtClean="0"/>
              <a:t>Bills related activities are independent from Inspection activities</a:t>
            </a:r>
          </a:p>
          <a:p>
            <a:pPr marL="285750" indent="-285750">
              <a:buFont typeface="Arial" panose="020B0604020202020204" pitchFamily="34" charset="0"/>
              <a:buChar char="•"/>
            </a:pPr>
            <a:r>
              <a:rPr lang="en-US" b="1" dirty="0" smtClean="0"/>
              <a:t>Before </a:t>
            </a:r>
            <a:r>
              <a:rPr lang="en-US" b="1" dirty="0" err="1" smtClean="0"/>
              <a:t>eMARG</a:t>
            </a:r>
            <a:r>
              <a:rPr lang="en-US" b="1" dirty="0" smtClean="0"/>
              <a:t> the practice was that the contractor submits the bill and then the Engineer carries out Inspections. But in </a:t>
            </a:r>
            <a:r>
              <a:rPr lang="en-US" b="1" dirty="0" err="1" smtClean="0"/>
              <a:t>eMARG</a:t>
            </a:r>
            <a:r>
              <a:rPr lang="en-US" b="1" dirty="0" smtClean="0"/>
              <a:t> both these activities are carried out separately, i.e. the Engineer has to carry out bi monthly inspections irrespective of the status of bill being submitted by the contractor</a:t>
            </a:r>
          </a:p>
        </p:txBody>
      </p:sp>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De-linking of the Bill Submission process and Inspections</a:t>
            </a:r>
            <a:endParaRPr lang="en-US" sz="2000" b="1" dirty="0">
              <a:solidFill>
                <a:prstClr val="white"/>
              </a:solidFill>
            </a:endParaRPr>
          </a:p>
        </p:txBody>
      </p:sp>
      <p:grpSp>
        <p:nvGrpSpPr>
          <p:cNvPr id="52" name="Group 51"/>
          <p:cNvGrpSpPr/>
          <p:nvPr/>
        </p:nvGrpSpPr>
        <p:grpSpPr>
          <a:xfrm>
            <a:off x="0" y="0"/>
            <a:ext cx="3554569" cy="6858000"/>
            <a:chOff x="0" y="0"/>
            <a:chExt cx="3554569" cy="6858000"/>
          </a:xfrm>
        </p:grpSpPr>
        <p:sp>
          <p:nvSpPr>
            <p:cNvPr id="56" name="Rounded Rectangle 55"/>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7" name="Rounded Rectangle 56"/>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8" name="Rounded Rectangle 57"/>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9" name="Rounded Rectangle 58"/>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0" name="Rounded Rectangle 59"/>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61" name="Rounded Rectangle 60"/>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2" name="Rounded Rectangle 61"/>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3" name="Rounded Rectangle 62"/>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4" name="Rounded Rectangle 63"/>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8" name="Rounded Rectangle 67"/>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1" name="Rounded Rectangle 7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3" name="Rounded Rectangle 7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4" name="Rounded Rectangle 7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5" name="Rounded Rectangle 7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Elbow Connector 96"/>
            <p:cNvCxnSpPr>
              <a:stCxn id="59"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98" name="Elbow Connector 97"/>
            <p:cNvCxnSpPr>
              <a:stCxn id="59"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99" name="Elbow Connector 98"/>
            <p:cNvCxnSpPr>
              <a:stCxn id="68" idx="2"/>
              <a:endCxn id="7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2" idx="2"/>
              <a:endCxn id="7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1" name="Straight Connector 10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3097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2702855" y="2789891"/>
            <a:ext cx="7272000"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ROAD REGISTRATION</a:t>
            </a:r>
          </a:p>
        </p:txBody>
      </p:sp>
    </p:spTree>
    <p:extLst>
      <p:ext uri="{BB962C8B-B14F-4D97-AF65-F5344CB8AC3E}">
        <p14:creationId xmlns:p14="http://schemas.microsoft.com/office/powerpoint/2010/main" val="19263163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3554569" cy="6858000"/>
            <a:chOff x="0" y="0"/>
            <a:chExt cx="3554569" cy="6858000"/>
          </a:xfrm>
        </p:grpSpPr>
        <p:grpSp>
          <p:nvGrpSpPr>
            <p:cNvPr id="100" name="Group 99"/>
            <p:cNvGrpSpPr/>
            <p:nvPr/>
          </p:nvGrpSpPr>
          <p:grpSpPr>
            <a:xfrm>
              <a:off x="0" y="0"/>
              <a:ext cx="3554569" cy="6858000"/>
              <a:chOff x="0" y="0"/>
              <a:chExt cx="3554569" cy="6858000"/>
            </a:xfrm>
          </p:grpSpPr>
          <p:sp>
            <p:nvSpPr>
              <p:cNvPr id="4" name="Rounded Rectangle 3"/>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2" name="Rounded Rectangle 51"/>
              <p:cNvSpPr/>
              <p:nvPr/>
            </p:nvSpPr>
            <p:spPr>
              <a:xfrm>
                <a:off x="1068945" y="617534"/>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FREEZING</a:t>
                </a:r>
                <a:endParaRPr lang="en-US" sz="1200" dirty="0"/>
              </a:p>
            </p:txBody>
          </p:sp>
          <p:sp>
            <p:nvSpPr>
              <p:cNvPr id="53" name="Rounded Rectangle 52"/>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5" name="Rounded Rectangle 54"/>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56" name="Rounded Rectangle 55"/>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57" name="Rounded Rectangle 56"/>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58" name="Rounded Rectangle 5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9" name="Rounded Rectangle 5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0" name="Rounded Rectangle 5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1" name="Rounded Rectangle 6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2" name="Rounded Rectangle 6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3" name="Rounded Rectangle 6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4" name="Rounded Rectangle 6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68" name="Rounded Rectangle 6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1" name="Straight Arrow Connector 70">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Elbow Connector 27"/>
              <p:cNvCxnSpPr>
                <a:stCxn id="5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32" name="Elbow Connector 31"/>
              <p:cNvCxnSpPr>
                <a:stCxn id="5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82" name="Elbow Connector 81"/>
              <p:cNvCxnSpPr>
                <a:stCxn id="61" idx="2"/>
                <a:endCxn id="6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87" name="Elbow Connector 86"/>
              <p:cNvCxnSpPr>
                <a:stCxn id="58" idx="2"/>
                <a:endCxn id="6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89" name="Straight Connector 8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 name="Elbow Connector 6"/>
            <p:cNvCxnSpPr>
              <a:stCxn id="59" idx="1"/>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grpSp>
      <p:sp>
        <p:nvSpPr>
          <p:cNvPr id="43" name="Rectangle 42">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NIT CREATION</a:t>
            </a:r>
            <a:endParaRPr lang="en-US" sz="2000" b="1" dirty="0">
              <a:solidFill>
                <a:prstClr val="white"/>
              </a:solidFill>
            </a:endParaRPr>
          </a:p>
        </p:txBody>
      </p:sp>
      <p:sp>
        <p:nvSpPr>
          <p:cNvPr id="45" name="Rounded Rectangle 44"/>
          <p:cNvSpPr/>
          <p:nvPr/>
        </p:nvSpPr>
        <p:spPr>
          <a:xfrm>
            <a:off x="3738205" y="1288975"/>
            <a:ext cx="2033707" cy="1706478"/>
          </a:xfrm>
          <a:prstGeom prst="round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smtClean="0">
                <a:solidFill>
                  <a:schemeClr val="bg1"/>
                </a:solidFill>
              </a:rPr>
              <a:t>For every package the amount to be paid to contractor for 5 years is fixed. In contract document the amount for individual 5 years is mentioned.</a:t>
            </a:r>
            <a:endParaRPr lang="en-IN" sz="1400" dirty="0">
              <a:solidFill>
                <a:schemeClr val="bg1"/>
              </a:solidFill>
            </a:endParaRPr>
          </a:p>
        </p:txBody>
      </p:sp>
      <p:sp>
        <p:nvSpPr>
          <p:cNvPr id="49" name="Rounded Rectangle 48"/>
          <p:cNvSpPr/>
          <p:nvPr/>
        </p:nvSpPr>
        <p:spPr>
          <a:xfrm>
            <a:off x="6522788" y="1279273"/>
            <a:ext cx="2033707" cy="1706478"/>
          </a:xfrm>
          <a:prstGeom prst="round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smtClean="0">
                <a:solidFill>
                  <a:schemeClr val="bg1"/>
                </a:solidFill>
              </a:rPr>
              <a:t>NIT is the document  that is created in </a:t>
            </a:r>
            <a:r>
              <a:rPr lang="en-IN" sz="1400" b="1" dirty="0" err="1" smtClean="0">
                <a:solidFill>
                  <a:schemeClr val="bg1"/>
                </a:solidFill>
              </a:rPr>
              <a:t>eMARG</a:t>
            </a:r>
            <a:r>
              <a:rPr lang="en-IN" sz="1400" b="1" dirty="0" smtClean="0">
                <a:solidFill>
                  <a:schemeClr val="bg1"/>
                </a:solidFill>
              </a:rPr>
              <a:t> in which the amount to be paid to contractor for individual 5 years is mentioned. </a:t>
            </a:r>
            <a:endParaRPr lang="en-IN" sz="1400" dirty="0">
              <a:solidFill>
                <a:schemeClr val="bg1"/>
              </a:solidFill>
            </a:endParaRPr>
          </a:p>
        </p:txBody>
      </p:sp>
      <p:sp>
        <p:nvSpPr>
          <p:cNvPr id="50" name="Rounded Rectangle 49"/>
          <p:cNvSpPr/>
          <p:nvPr/>
        </p:nvSpPr>
        <p:spPr>
          <a:xfrm>
            <a:off x="9307371" y="1288975"/>
            <a:ext cx="2832847" cy="1706478"/>
          </a:xfrm>
          <a:prstGeom prst="round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smtClean="0">
                <a:solidFill>
                  <a:schemeClr val="bg1"/>
                </a:solidFill>
              </a:rPr>
              <a:t>In the later stage, this NIT document is mapped to the package so that the software knows that what amount is to be finally paid to the contractor and accordingly it can generate the monthly bills to be submitted by the contractor</a:t>
            </a:r>
            <a:endParaRPr lang="en-IN" sz="1400" dirty="0">
              <a:solidFill>
                <a:schemeClr val="bg1"/>
              </a:solidFill>
            </a:endParaRPr>
          </a:p>
        </p:txBody>
      </p:sp>
      <p:cxnSp>
        <p:nvCxnSpPr>
          <p:cNvPr id="51" name="Straight Arrow Connector 50"/>
          <p:cNvCxnSpPr/>
          <p:nvPr/>
        </p:nvCxnSpPr>
        <p:spPr>
          <a:xfrm>
            <a:off x="5798805" y="2110810"/>
            <a:ext cx="720000" cy="0"/>
          </a:xfrm>
          <a:prstGeom prst="straightConnector1">
            <a:avLst/>
          </a:prstGeom>
          <a:ln w="762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573924" y="2110810"/>
            <a:ext cx="720000" cy="0"/>
          </a:xfrm>
          <a:prstGeom prst="straightConnector1">
            <a:avLst/>
          </a:prstGeom>
          <a:ln w="762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3670481" y="3713076"/>
            <a:ext cx="3954001" cy="388162"/>
          </a:xfrm>
          <a:prstGeom prst="round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b="1" dirty="0" smtClean="0">
                <a:solidFill>
                  <a:schemeClr val="bg1"/>
                </a:solidFill>
              </a:rPr>
              <a:t>Two cases possible for creation of NIT:</a:t>
            </a:r>
            <a:endParaRPr lang="en-IN" dirty="0">
              <a:solidFill>
                <a:schemeClr val="bg1"/>
              </a:solidFill>
            </a:endParaRPr>
          </a:p>
        </p:txBody>
      </p:sp>
      <p:sp>
        <p:nvSpPr>
          <p:cNvPr id="66" name="Rounded Rectangle 65"/>
          <p:cNvSpPr/>
          <p:nvPr/>
        </p:nvSpPr>
        <p:spPr>
          <a:xfrm>
            <a:off x="4083551" y="4506065"/>
            <a:ext cx="3295095" cy="388162"/>
          </a:xfrm>
          <a:prstGeom prst="round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t>Every individual package has its own rate</a:t>
            </a:r>
          </a:p>
        </p:txBody>
      </p:sp>
      <p:sp>
        <p:nvSpPr>
          <p:cNvPr id="67" name="Rounded Rectangle 66"/>
          <p:cNvSpPr/>
          <p:nvPr/>
        </p:nvSpPr>
        <p:spPr>
          <a:xfrm>
            <a:off x="4083550" y="5701722"/>
            <a:ext cx="3295095" cy="733309"/>
          </a:xfrm>
          <a:prstGeom prst="round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a:t>Some packages of similar Surface type (BT/CC), CW width and traffic density may have same rates </a:t>
            </a:r>
          </a:p>
        </p:txBody>
      </p:sp>
      <p:sp>
        <p:nvSpPr>
          <p:cNvPr id="69" name="Rounded Rectangle 68"/>
          <p:cNvSpPr/>
          <p:nvPr/>
        </p:nvSpPr>
        <p:spPr>
          <a:xfrm>
            <a:off x="8024308" y="4506065"/>
            <a:ext cx="3295095" cy="411296"/>
          </a:xfrm>
          <a:prstGeom prst="round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smtClean="0"/>
              <a:t>NIT needs to be created for every single package</a:t>
            </a:r>
            <a:endParaRPr lang="en-IN" sz="1400" dirty="0"/>
          </a:p>
        </p:txBody>
      </p:sp>
      <p:sp>
        <p:nvSpPr>
          <p:cNvPr id="70" name="Rounded Rectangle 69"/>
          <p:cNvSpPr/>
          <p:nvPr/>
        </p:nvSpPr>
        <p:spPr>
          <a:xfrm>
            <a:off x="8024308" y="5746448"/>
            <a:ext cx="3295095" cy="653084"/>
          </a:xfrm>
          <a:prstGeom prst="round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dirty="0" smtClean="0"/>
              <a:t>One NIT can be created for similar types of packages and can be mapped to multiple packages later on</a:t>
            </a:r>
            <a:endParaRPr lang="en-IN" sz="1400" dirty="0"/>
          </a:p>
        </p:txBody>
      </p:sp>
      <p:cxnSp>
        <p:nvCxnSpPr>
          <p:cNvPr id="72" name="Straight Arrow Connector 71"/>
          <p:cNvCxnSpPr/>
          <p:nvPr/>
        </p:nvCxnSpPr>
        <p:spPr>
          <a:xfrm>
            <a:off x="7418986" y="4700146"/>
            <a:ext cx="612000" cy="0"/>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7412308" y="6062018"/>
            <a:ext cx="612000" cy="0"/>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794733" y="4105474"/>
            <a:ext cx="0" cy="226800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794733" y="4700146"/>
            <a:ext cx="288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94733" y="6062018"/>
            <a:ext cx="288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90" name="Picture 89"/>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773373" y="511925"/>
            <a:ext cx="402448" cy="413388"/>
          </a:xfrm>
          <a:prstGeom prst="rect">
            <a:avLst/>
          </a:prstGeom>
        </p:spPr>
      </p:pic>
      <p:sp>
        <p:nvSpPr>
          <p:cNvPr id="13" name="TextBox 12"/>
          <p:cNvSpPr txBox="1"/>
          <p:nvPr/>
        </p:nvSpPr>
        <p:spPr>
          <a:xfrm>
            <a:off x="4155141" y="434952"/>
            <a:ext cx="7879835" cy="523220"/>
          </a:xfrm>
          <a:prstGeom prst="rect">
            <a:avLst/>
          </a:prstGeom>
          <a:noFill/>
        </p:spPr>
        <p:txBody>
          <a:bodyPr wrap="square" rtlCol="0">
            <a:spAutoFit/>
          </a:bodyPr>
          <a:lstStyle/>
          <a:p>
            <a:r>
              <a:rPr lang="en-IN" sz="2800" b="1" dirty="0" smtClean="0"/>
              <a:t>What is NIT?</a:t>
            </a:r>
            <a:endParaRPr lang="en-IN" sz="2800" b="1" dirty="0"/>
          </a:p>
        </p:txBody>
      </p:sp>
    </p:spTree>
    <p:extLst>
      <p:ext uri="{BB962C8B-B14F-4D97-AF65-F5344CB8AC3E}">
        <p14:creationId xmlns:p14="http://schemas.microsoft.com/office/powerpoint/2010/main" val="408274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ROAD REGISTRATION</a:t>
            </a:r>
            <a:endParaRPr lang="en-US" sz="2000" b="1" dirty="0">
              <a:solidFill>
                <a:prstClr val="white"/>
              </a:solidFill>
            </a:endParaRPr>
          </a:p>
        </p:txBody>
      </p:sp>
      <p:sp>
        <p:nvSpPr>
          <p:cNvPr id="105" name="Rectangle 104"/>
          <p:cNvSpPr/>
          <p:nvPr/>
        </p:nvSpPr>
        <p:spPr>
          <a:xfrm>
            <a:off x="3625404" y="801617"/>
            <a:ext cx="8526157" cy="9360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schemeClr val="tx1"/>
                </a:solidFill>
              </a:rPr>
              <a:t>The process in which actual road for which routine maintenance will be carried out is registered physically on </a:t>
            </a:r>
            <a:r>
              <a:rPr lang="en-US" sz="1600" dirty="0" err="1" smtClean="0">
                <a:solidFill>
                  <a:schemeClr val="tx1"/>
                </a:solidFill>
              </a:rPr>
              <a:t>eMARG</a:t>
            </a:r>
            <a:r>
              <a:rPr lang="en-US" sz="1600" dirty="0" smtClean="0">
                <a:solidFill>
                  <a:schemeClr val="tx1"/>
                </a:solidFill>
              </a:rPr>
              <a:t> for getting the photographs of road during the routine inspections</a:t>
            </a:r>
          </a:p>
          <a:p>
            <a:pPr marL="285750" indent="-285750">
              <a:buFont typeface="Arial" panose="020B0604020202020204" pitchFamily="34" charset="0"/>
              <a:buChar char="•"/>
            </a:pPr>
            <a:r>
              <a:rPr lang="en-US" sz="1600" dirty="0" smtClean="0">
                <a:solidFill>
                  <a:schemeClr val="tx1"/>
                </a:solidFill>
              </a:rPr>
              <a:t>Every km of the road is registered one by one</a:t>
            </a:r>
          </a:p>
        </p:txBody>
      </p:sp>
      <p:pic>
        <p:nvPicPr>
          <p:cNvPr id="106" name="Picture 105"/>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03246" y="496382"/>
            <a:ext cx="402448" cy="413388"/>
          </a:xfrm>
          <a:prstGeom prst="rect">
            <a:avLst/>
          </a:prstGeom>
        </p:spPr>
      </p:pic>
      <p:sp>
        <p:nvSpPr>
          <p:cNvPr id="107" name="Rectangle 106"/>
          <p:cNvSpPr/>
          <p:nvPr/>
        </p:nvSpPr>
        <p:spPr>
          <a:xfrm>
            <a:off x="3936882" y="493796"/>
            <a:ext cx="8160892" cy="400110"/>
          </a:xfrm>
          <a:prstGeom prst="rect">
            <a:avLst/>
          </a:prstGeom>
        </p:spPr>
        <p:txBody>
          <a:bodyPr wrap="square">
            <a:spAutoFit/>
          </a:bodyPr>
          <a:lstStyle/>
          <a:p>
            <a:r>
              <a:rPr lang="en-US" sz="2000" b="1" dirty="0" smtClean="0"/>
              <a:t>What is Road Registration?</a:t>
            </a:r>
            <a:endParaRPr lang="en-IN" sz="2000" b="1" dirty="0"/>
          </a:p>
        </p:txBody>
      </p:sp>
      <p:sp>
        <p:nvSpPr>
          <p:cNvPr id="108" name="Rectangle 107"/>
          <p:cNvSpPr/>
          <p:nvPr/>
        </p:nvSpPr>
        <p:spPr>
          <a:xfrm>
            <a:off x="3621368" y="2251701"/>
            <a:ext cx="8453546" cy="338554"/>
          </a:xfrm>
          <a:prstGeom prst="rect">
            <a:avLst/>
          </a:prstGeom>
        </p:spPr>
        <p:txBody>
          <a:bodyPr wrap="square">
            <a:spAutoFit/>
          </a:bodyPr>
          <a:lstStyle/>
          <a:p>
            <a:pPr marL="285750" indent="-285750">
              <a:buFont typeface="Arial" panose="020B0604020202020204" pitchFamily="34" charset="0"/>
              <a:buChar char="•"/>
            </a:pPr>
            <a:r>
              <a:rPr lang="en-US" sz="1600" dirty="0" smtClean="0"/>
              <a:t>The PIU staff (AE/AM/JE) has to do the road registration</a:t>
            </a:r>
          </a:p>
        </p:txBody>
      </p:sp>
      <p:pic>
        <p:nvPicPr>
          <p:cNvPr id="109" name="Picture 108"/>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25404" y="1955622"/>
            <a:ext cx="350473" cy="360000"/>
          </a:xfrm>
          <a:prstGeom prst="rect">
            <a:avLst/>
          </a:prstGeom>
        </p:spPr>
      </p:pic>
      <p:sp>
        <p:nvSpPr>
          <p:cNvPr id="110" name="Rectangle 109"/>
          <p:cNvSpPr/>
          <p:nvPr/>
        </p:nvSpPr>
        <p:spPr>
          <a:xfrm>
            <a:off x="3885491" y="1949014"/>
            <a:ext cx="8160892" cy="400110"/>
          </a:xfrm>
          <a:prstGeom prst="rect">
            <a:avLst/>
          </a:prstGeom>
        </p:spPr>
        <p:txBody>
          <a:bodyPr wrap="square">
            <a:spAutoFit/>
          </a:bodyPr>
          <a:lstStyle/>
          <a:p>
            <a:r>
              <a:rPr lang="en-US" sz="2000" b="1" dirty="0" smtClean="0"/>
              <a:t>Who will do the Road Registration?</a:t>
            </a:r>
            <a:endParaRPr lang="en-IN" sz="2000" b="1" dirty="0"/>
          </a:p>
        </p:txBody>
      </p:sp>
      <p:sp>
        <p:nvSpPr>
          <p:cNvPr id="112" name="Rectangle 111"/>
          <p:cNvSpPr/>
          <p:nvPr/>
        </p:nvSpPr>
        <p:spPr>
          <a:xfrm>
            <a:off x="3889974" y="2773764"/>
            <a:ext cx="8160892" cy="400110"/>
          </a:xfrm>
          <a:prstGeom prst="rect">
            <a:avLst/>
          </a:prstGeom>
        </p:spPr>
        <p:txBody>
          <a:bodyPr wrap="square">
            <a:spAutoFit/>
          </a:bodyPr>
          <a:lstStyle/>
          <a:p>
            <a:r>
              <a:rPr lang="en-US" sz="2000" b="1" dirty="0" smtClean="0"/>
              <a:t>How to do the Road Registration?</a:t>
            </a:r>
            <a:endParaRPr lang="en-IN" sz="2000" b="1" dirty="0"/>
          </a:p>
        </p:txBody>
      </p:sp>
      <p:pic>
        <p:nvPicPr>
          <p:cNvPr id="113" name="Picture 112"/>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14894" y="2796379"/>
            <a:ext cx="350473" cy="360000"/>
          </a:xfrm>
          <a:prstGeom prst="rect">
            <a:avLst/>
          </a:prstGeom>
        </p:spPr>
      </p:pic>
      <p:sp>
        <p:nvSpPr>
          <p:cNvPr id="114" name="Rectangle 113"/>
          <p:cNvSpPr/>
          <p:nvPr/>
        </p:nvSpPr>
        <p:spPr>
          <a:xfrm>
            <a:off x="3625516" y="3154763"/>
            <a:ext cx="8472257" cy="584775"/>
          </a:xfrm>
          <a:prstGeom prst="rect">
            <a:avLst/>
          </a:prstGeom>
        </p:spPr>
        <p:txBody>
          <a:bodyPr wrap="square">
            <a:spAutoFit/>
          </a:bodyPr>
          <a:lstStyle/>
          <a:p>
            <a:pPr marL="285750" indent="-285750">
              <a:buFont typeface="Arial" panose="020B0604020202020204" pitchFamily="34" charset="0"/>
              <a:buChar char="•"/>
            </a:pPr>
            <a:r>
              <a:rPr lang="en-US" sz="1600" dirty="0"/>
              <a:t>The road registration is to be done through </a:t>
            </a:r>
            <a:r>
              <a:rPr lang="en-US" sz="1600" dirty="0" err="1"/>
              <a:t>eMARG</a:t>
            </a:r>
            <a:r>
              <a:rPr lang="en-US" sz="1600" dirty="0"/>
              <a:t> Mobile </a:t>
            </a:r>
            <a:r>
              <a:rPr lang="en-US" sz="1600" dirty="0" smtClean="0"/>
              <a:t>App</a:t>
            </a:r>
          </a:p>
          <a:p>
            <a:pPr marL="285750" indent="-285750">
              <a:buFont typeface="Arial" panose="020B0604020202020204" pitchFamily="34" charset="0"/>
              <a:buChar char="•"/>
            </a:pPr>
            <a:r>
              <a:rPr lang="en-US" sz="1600" dirty="0" smtClean="0"/>
              <a:t>The App is supported only on Android Mobile Phone and is available on Google Play Store</a:t>
            </a:r>
            <a:endParaRPr lang="en-IN" sz="1600" dirty="0"/>
          </a:p>
        </p:txBody>
      </p:sp>
      <p:grpSp>
        <p:nvGrpSpPr>
          <p:cNvPr id="52" name="Group 51"/>
          <p:cNvGrpSpPr/>
          <p:nvPr/>
        </p:nvGrpSpPr>
        <p:grpSpPr>
          <a:xfrm>
            <a:off x="0" y="0"/>
            <a:ext cx="3554569" cy="6858000"/>
            <a:chOff x="0" y="0"/>
            <a:chExt cx="3554569" cy="6858000"/>
          </a:xfrm>
        </p:grpSpPr>
        <p:sp>
          <p:nvSpPr>
            <p:cNvPr id="55" name="Rounded Rectangle 54"/>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6" name="Rounded Rectangle 55"/>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7" name="Rounded Rectangle 56"/>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8" name="Rounded Rectangle 57"/>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9" name="Rounded Rectangle 58"/>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0" name="Rounded Rectangle 59"/>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61" name="Rounded Rectangle 60"/>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2" name="Rounded Rectangle 61"/>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3" name="Rounded Rectangle 6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4" name="Rounded Rectangle 6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8" name="Rounded Rectangle 67"/>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1" name="Rounded Rectangle 7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3" name="Rounded Rectangle 7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4" name="Rounded Rectangle 7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p:cNvCxnSpPr>
              <a:stCxn id="58"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11" name="Elbow Connector 110"/>
            <p:cNvCxnSpPr>
              <a:stCxn id="58"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15" name="Elbow Connector 114"/>
            <p:cNvCxnSpPr>
              <a:stCxn id="64" idx="2"/>
              <a:endCxn id="68"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6" name="Elbow Connector 115"/>
            <p:cNvCxnSpPr>
              <a:stCxn id="61" idx="2"/>
              <a:endCxn id="68"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7" name="Straight Connector 116"/>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95872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ROAD REGISTRATION</a:t>
            </a:r>
            <a:endParaRPr lang="en-US" sz="2000" b="1" dirty="0">
              <a:solidFill>
                <a:prstClr val="white"/>
              </a:solidFill>
            </a:endParaRPr>
          </a:p>
        </p:txBody>
      </p:sp>
      <p:sp>
        <p:nvSpPr>
          <p:cNvPr id="52" name="Rectangle 51"/>
          <p:cNvSpPr/>
          <p:nvPr/>
        </p:nvSpPr>
        <p:spPr>
          <a:xfrm>
            <a:off x="3602362" y="547071"/>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Step1:</a:t>
            </a:r>
            <a:r>
              <a:rPr lang="en-US" sz="1600" dirty="0">
                <a:solidFill>
                  <a:schemeClr val="tx1"/>
                </a:solidFill>
              </a:rPr>
              <a:t> </a:t>
            </a:r>
            <a:r>
              <a:rPr lang="en-US" sz="1600" dirty="0" smtClean="0">
                <a:solidFill>
                  <a:schemeClr val="tx1"/>
                </a:solidFill>
              </a:rPr>
              <a:t>Enter User Name and Password and click on “LOG IN”</a:t>
            </a:r>
            <a:endParaRPr lang="en-US" sz="1600" dirty="0">
              <a:solidFill>
                <a:schemeClr val="tx1"/>
              </a:solidFill>
            </a:endParaRPr>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4" name="Rounded Rectangle 4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3" name="Rounded Rectangle 5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5" name="Rounded Rectangle 5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6" name="Rounded Rectangle 5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7" name="Rounded Rectangle 56"/>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58" name="Rounded Rectangle 5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9" name="Rounded Rectangle 5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0" name="Rounded Rectangle 5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1" name="Rounded Rectangle 6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2" name="Rounded Rectangle 6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3" name="Rounded Rectangle 6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4" name="Rounded Rectangle 6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68" name="Rounded Rectangle 6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1" name="Straight Arrow Connector 70">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Elbow Connector 81"/>
            <p:cNvCxnSpPr>
              <a:stCxn id="5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87" name="Elbow Connector 86"/>
            <p:cNvCxnSpPr>
              <a:stCxn id="5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89" name="Elbow Connector 88"/>
            <p:cNvCxnSpPr>
              <a:stCxn id="61" idx="2"/>
              <a:endCxn id="6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58" idx="2"/>
              <a:endCxn id="6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5" name="Straight Connector 104"/>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a:stretch>
            <a:fillRect/>
          </a:stretch>
        </p:blipFill>
        <p:spPr>
          <a:xfrm>
            <a:off x="5451333" y="887254"/>
            <a:ext cx="3529684" cy="5453381"/>
          </a:xfrm>
          <a:prstGeom prst="rect">
            <a:avLst/>
          </a:prstGeom>
        </p:spPr>
      </p:pic>
      <p:sp>
        <p:nvSpPr>
          <p:cNvPr id="39" name="Rectangle 38"/>
          <p:cNvSpPr/>
          <p:nvPr/>
        </p:nvSpPr>
        <p:spPr>
          <a:xfrm>
            <a:off x="5669664" y="4217819"/>
            <a:ext cx="3044030" cy="71584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8543167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ROAD REGISTRATION</a:t>
            </a:r>
            <a:endParaRPr lang="en-US" sz="2000" b="1" dirty="0">
              <a:solidFill>
                <a:prstClr val="white"/>
              </a:solidFill>
            </a:endParaRPr>
          </a:p>
        </p:txBody>
      </p:sp>
      <p:sp>
        <p:nvSpPr>
          <p:cNvPr id="52" name="Rectangle 51"/>
          <p:cNvSpPr/>
          <p:nvPr/>
        </p:nvSpPr>
        <p:spPr>
          <a:xfrm>
            <a:off x="3602362" y="547071"/>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Step2:</a:t>
            </a:r>
            <a:r>
              <a:rPr lang="en-US" sz="1600" dirty="0" smtClean="0">
                <a:solidFill>
                  <a:schemeClr val="tx1"/>
                </a:solidFill>
              </a:rPr>
              <a:t> Select the option of “Road Registration”</a:t>
            </a:r>
            <a:endParaRPr lang="en-US" sz="1600" dirty="0">
              <a:solidFill>
                <a:schemeClr val="tx1"/>
              </a:solidFill>
            </a:endParaRPr>
          </a:p>
        </p:txBody>
      </p:sp>
      <p:grpSp>
        <p:nvGrpSpPr>
          <p:cNvPr id="41" name="Group 40"/>
          <p:cNvGrpSpPr/>
          <p:nvPr/>
        </p:nvGrpSpPr>
        <p:grpSpPr>
          <a:xfrm>
            <a:off x="0" y="0"/>
            <a:ext cx="3554569" cy="6858000"/>
            <a:chOff x="0" y="0"/>
            <a:chExt cx="3554569" cy="6858000"/>
          </a:xfrm>
        </p:grpSpPr>
        <p:sp>
          <p:nvSpPr>
            <p:cNvPr id="43" name="Rounded Rectangle 4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4" name="Rounded Rectangle 4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3" name="Rounded Rectangle 5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5" name="Rounded Rectangle 5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6" name="Rounded Rectangle 5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7" name="Rounded Rectangle 56"/>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58" name="Rounded Rectangle 5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9" name="Rounded Rectangle 5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0" name="Rounded Rectangle 5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1" name="Rounded Rectangle 6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2" name="Rounded Rectangle 6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3" name="Rounded Rectangle 6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4" name="Rounded Rectangle 6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68" name="Rounded Rectangle 6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1" name="Straight Arrow Connector 70">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Elbow Connector 81"/>
            <p:cNvCxnSpPr>
              <a:stCxn id="5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87" name="Elbow Connector 86"/>
            <p:cNvCxnSpPr>
              <a:stCxn id="5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89" name="Elbow Connector 88"/>
            <p:cNvCxnSpPr>
              <a:stCxn id="61" idx="2"/>
              <a:endCxn id="6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58" idx="2"/>
              <a:endCxn id="6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5" name="Straight Connector 104"/>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a:stretch>
            <a:fillRect/>
          </a:stretch>
        </p:blipFill>
        <p:spPr>
          <a:xfrm>
            <a:off x="5924282" y="978886"/>
            <a:ext cx="3300400" cy="5610173"/>
          </a:xfrm>
          <a:prstGeom prst="rect">
            <a:avLst/>
          </a:prstGeom>
        </p:spPr>
      </p:pic>
      <p:sp>
        <p:nvSpPr>
          <p:cNvPr id="38" name="Rectangle 37"/>
          <p:cNvSpPr/>
          <p:nvPr/>
        </p:nvSpPr>
        <p:spPr>
          <a:xfrm>
            <a:off x="5924281" y="2768843"/>
            <a:ext cx="1686753" cy="144146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3941000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ROAD REGISTRATION</a:t>
            </a:r>
            <a:endParaRPr lang="en-US" sz="2000" b="1" dirty="0">
              <a:solidFill>
                <a:prstClr val="white"/>
              </a:solidFill>
            </a:endParaRPr>
          </a:p>
        </p:txBody>
      </p:sp>
      <p:sp>
        <p:nvSpPr>
          <p:cNvPr id="52" name="Rectangle 51"/>
          <p:cNvSpPr/>
          <p:nvPr/>
        </p:nvSpPr>
        <p:spPr>
          <a:xfrm>
            <a:off x="3602362" y="547071"/>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Step3:</a:t>
            </a:r>
            <a:r>
              <a:rPr lang="en-US" sz="1600" dirty="0" smtClean="0">
                <a:solidFill>
                  <a:schemeClr val="tx1"/>
                </a:solidFill>
              </a:rPr>
              <a:t> Select State Name/District Name/Package No./Road Name and then select “Road km”</a:t>
            </a:r>
            <a:endParaRPr lang="en-US" sz="1600" dirty="0">
              <a:solidFill>
                <a:schemeClr val="tx1"/>
              </a:solidFill>
            </a:endParaRPr>
          </a:p>
        </p:txBody>
      </p:sp>
      <p:grpSp>
        <p:nvGrpSpPr>
          <p:cNvPr id="40" name="Group 39"/>
          <p:cNvGrpSpPr/>
          <p:nvPr/>
        </p:nvGrpSpPr>
        <p:grpSpPr>
          <a:xfrm>
            <a:off x="0" y="0"/>
            <a:ext cx="3554569" cy="6858000"/>
            <a:chOff x="0" y="0"/>
            <a:chExt cx="3554569" cy="6858000"/>
          </a:xfrm>
        </p:grpSpPr>
        <p:sp>
          <p:nvSpPr>
            <p:cNvPr id="43" name="Rounded Rectangle 4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4" name="Rounded Rectangle 4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3" name="Rounded Rectangle 5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5" name="Rounded Rectangle 5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6" name="Rounded Rectangle 5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7" name="Rounded Rectangle 56"/>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58" name="Rounded Rectangle 5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9" name="Rounded Rectangle 5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0" name="Rounded Rectangle 5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1" name="Rounded Rectangle 6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2" name="Rounded Rectangle 6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3" name="Rounded Rectangle 6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4" name="Rounded Rectangle 6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68" name="Rounded Rectangle 6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1" name="Straight Arrow Connector 70">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Elbow Connector 81"/>
            <p:cNvCxnSpPr>
              <a:stCxn id="5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87" name="Elbow Connector 86"/>
            <p:cNvCxnSpPr>
              <a:stCxn id="5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89" name="Elbow Connector 88"/>
            <p:cNvCxnSpPr>
              <a:stCxn id="61" idx="2"/>
              <a:endCxn id="6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58" idx="2"/>
              <a:endCxn id="6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5" name="Straight Connector 104"/>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a:stretch>
            <a:fillRect/>
          </a:stretch>
        </p:blipFill>
        <p:spPr>
          <a:xfrm>
            <a:off x="5795490" y="1003899"/>
            <a:ext cx="3014867" cy="5322666"/>
          </a:xfrm>
          <a:prstGeom prst="rect">
            <a:avLst/>
          </a:prstGeom>
        </p:spPr>
      </p:pic>
      <p:sp>
        <p:nvSpPr>
          <p:cNvPr id="39" name="Rectangle 38"/>
          <p:cNvSpPr/>
          <p:nvPr/>
        </p:nvSpPr>
        <p:spPr>
          <a:xfrm>
            <a:off x="5780908" y="4114253"/>
            <a:ext cx="3044030" cy="71584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2130342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ROAD REGISTRATION</a:t>
            </a:r>
            <a:endParaRPr lang="en-US" sz="2000" b="1" dirty="0">
              <a:solidFill>
                <a:prstClr val="white"/>
              </a:solidFill>
            </a:endParaRPr>
          </a:p>
        </p:txBody>
      </p:sp>
      <p:sp>
        <p:nvSpPr>
          <p:cNvPr id="52" name="Rectangle 51"/>
          <p:cNvSpPr/>
          <p:nvPr/>
        </p:nvSpPr>
        <p:spPr>
          <a:xfrm>
            <a:off x="3602362" y="547071"/>
            <a:ext cx="8486404" cy="4431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smtClean="0">
                <a:solidFill>
                  <a:schemeClr val="tx1"/>
                </a:solidFill>
              </a:rPr>
              <a:t>Step4:</a:t>
            </a:r>
            <a:r>
              <a:rPr lang="en-US" sz="1600" dirty="0" smtClean="0">
                <a:solidFill>
                  <a:schemeClr val="tx1"/>
                </a:solidFill>
              </a:rPr>
              <a:t> Take one photograph of the road for the selected km and click on save</a:t>
            </a:r>
            <a:endParaRPr lang="en-US" sz="1600" dirty="0">
              <a:solidFill>
                <a:schemeClr val="tx1"/>
              </a:solidFill>
            </a:endParaRPr>
          </a:p>
        </p:txBody>
      </p:sp>
      <p:grpSp>
        <p:nvGrpSpPr>
          <p:cNvPr id="40" name="Group 39"/>
          <p:cNvGrpSpPr/>
          <p:nvPr/>
        </p:nvGrpSpPr>
        <p:grpSpPr>
          <a:xfrm>
            <a:off x="0" y="0"/>
            <a:ext cx="3554569" cy="6858000"/>
            <a:chOff x="0" y="0"/>
            <a:chExt cx="3554569" cy="6858000"/>
          </a:xfrm>
        </p:grpSpPr>
        <p:sp>
          <p:nvSpPr>
            <p:cNvPr id="43" name="Rounded Rectangle 4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4" name="Rounded Rectangle 4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3" name="Rounded Rectangle 5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5" name="Rounded Rectangle 5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6" name="Rounded Rectangle 5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7" name="Rounded Rectangle 56"/>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58" name="Rounded Rectangle 5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9" name="Rounded Rectangle 5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0" name="Rounded Rectangle 5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1" name="Rounded Rectangle 6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2" name="Rounded Rectangle 6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3" name="Rounded Rectangle 6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4" name="Rounded Rectangle 6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68" name="Rounded Rectangle 6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1" name="Straight Arrow Connector 70">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Elbow Connector 81"/>
            <p:cNvCxnSpPr>
              <a:stCxn id="5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87" name="Elbow Connector 86"/>
            <p:cNvCxnSpPr>
              <a:stCxn id="5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89" name="Elbow Connector 88"/>
            <p:cNvCxnSpPr>
              <a:stCxn id="61" idx="2"/>
              <a:endCxn id="6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58" idx="2"/>
              <a:endCxn id="6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5" name="Straight Connector 104"/>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a:stretch>
            <a:fillRect/>
          </a:stretch>
        </p:blipFill>
        <p:spPr>
          <a:xfrm>
            <a:off x="6163506" y="1206321"/>
            <a:ext cx="2913259" cy="5226670"/>
          </a:xfrm>
          <a:prstGeom prst="rect">
            <a:avLst/>
          </a:prstGeom>
        </p:spPr>
      </p:pic>
      <p:sp>
        <p:nvSpPr>
          <p:cNvPr id="39" name="Rectangle 38"/>
          <p:cNvSpPr/>
          <p:nvPr/>
        </p:nvSpPr>
        <p:spPr>
          <a:xfrm>
            <a:off x="6163506" y="5735501"/>
            <a:ext cx="2913259" cy="69749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1347942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ROAD REGISTRATION</a:t>
            </a:r>
            <a:endParaRPr lang="en-US" sz="2000" b="1" dirty="0">
              <a:solidFill>
                <a:prstClr val="white"/>
              </a:solidFill>
            </a:endParaRPr>
          </a:p>
        </p:txBody>
      </p:sp>
      <p:sp>
        <p:nvSpPr>
          <p:cNvPr id="39" name="TextBox 38"/>
          <p:cNvSpPr txBox="1"/>
          <p:nvPr/>
        </p:nvSpPr>
        <p:spPr>
          <a:xfrm>
            <a:off x="6675670" y="1517375"/>
            <a:ext cx="5198084" cy="2585323"/>
          </a:xfrm>
          <a:prstGeom prst="rect">
            <a:avLst/>
          </a:prstGeom>
          <a:noFill/>
        </p:spPr>
        <p:txBody>
          <a:bodyPr wrap="square" rtlCol="0">
            <a:spAutoFit/>
          </a:bodyPr>
          <a:lstStyle/>
          <a:p>
            <a:pPr marL="285750" indent="-285750">
              <a:buFont typeface="Arial" panose="020B0604020202020204" pitchFamily="34" charset="0"/>
              <a:buChar char="•"/>
            </a:pPr>
            <a:r>
              <a:rPr lang="en-IN" dirty="0" smtClean="0"/>
              <a:t>Every km of the road needs to be selected one by one and one photograph for every km needs to be taken </a:t>
            </a:r>
          </a:p>
          <a:p>
            <a:pPr marL="285750" indent="-285750">
              <a:buFont typeface="Arial" panose="020B0604020202020204" pitchFamily="34" charset="0"/>
              <a:buChar char="•"/>
            </a:pPr>
            <a:r>
              <a:rPr lang="en-IN" dirty="0" smtClean="0"/>
              <a:t>For example if the road is of 5 km then first select Road km “0” from dropdown, take a photograph, then select “1” from dropdown, take a photograph, and so on till last km</a:t>
            </a:r>
          </a:p>
          <a:p>
            <a:pPr marL="285750" indent="-285750">
              <a:buFont typeface="Arial" panose="020B0604020202020204" pitchFamily="34" charset="0"/>
              <a:buChar char="•"/>
            </a:pPr>
            <a:r>
              <a:rPr lang="en-IN" dirty="0" smtClean="0"/>
              <a:t>Unless every km of the road is not registered, the road registration process will not be completed</a:t>
            </a:r>
            <a:endParaRPr lang="en-IN" dirty="0"/>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2" name="Rounded Rectangle 51"/>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3" name="Rounded Rectangle 5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5" name="Rounded Rectangle 54"/>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56" name="Rounded Rectangle 55"/>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7" name="Rounded Rectangle 56"/>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8" name="Rounded Rectangle 5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9" name="Rounded Rectangle 58"/>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0" name="Rounded Rectangle 59"/>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1" name="Rounded Rectangle 6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2" name="Rounded Rectangle 61"/>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63" name="Rounded Rectangle 6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Elbow Connector 79"/>
            <p:cNvCxnSpPr>
              <a:stCxn id="52"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81" name="Elbow Connector 80"/>
            <p:cNvCxnSpPr>
              <a:stCxn id="52"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82" name="Elbow Connector 81"/>
            <p:cNvCxnSpPr>
              <a:stCxn id="59" idx="2"/>
              <a:endCxn id="60"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87" name="Elbow Connector 86"/>
            <p:cNvCxnSpPr>
              <a:stCxn id="56" idx="2"/>
              <a:endCxn id="60"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89" name="Straight Connector 8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6" name="Elbow Connector 45"/>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6" name="Picture 35"/>
          <p:cNvPicPr>
            <a:picLocks noChangeAspect="1"/>
          </p:cNvPicPr>
          <p:nvPr/>
        </p:nvPicPr>
        <p:blipFill>
          <a:blip r:embed="rId2"/>
          <a:stretch>
            <a:fillRect/>
          </a:stretch>
        </p:blipFill>
        <p:spPr>
          <a:xfrm>
            <a:off x="3657599" y="748880"/>
            <a:ext cx="3014867" cy="5322666"/>
          </a:xfrm>
          <a:prstGeom prst="rect">
            <a:avLst/>
          </a:prstGeom>
        </p:spPr>
      </p:pic>
    </p:spTree>
    <p:extLst>
      <p:ext uri="{BB962C8B-B14F-4D97-AF65-F5344CB8AC3E}">
        <p14:creationId xmlns:p14="http://schemas.microsoft.com/office/powerpoint/2010/main" val="2024787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1936378" y="2789891"/>
            <a:ext cx="8780929" cy="1015663"/>
          </a:xfrm>
          <a:prstGeom prst="rect">
            <a:avLst/>
          </a:prstGeom>
          <a:ln w="57150">
            <a:solidFill>
              <a:schemeClr val="bg1"/>
            </a:solidFill>
            <a:prstDash val="solid"/>
          </a:ln>
        </p:spPr>
        <p:txBody>
          <a:bodyPr wrap="square">
            <a:spAutoFit/>
          </a:bodyPr>
          <a:lstStyle/>
          <a:p>
            <a:r>
              <a:rPr lang="en-US" sz="6000" b="1" dirty="0" smtClean="0">
                <a:solidFill>
                  <a:prstClr val="white"/>
                </a:solidFill>
                <a:ea typeface="Open Sans" panose="020B0606030504020204" pitchFamily="34" charset="0"/>
                <a:cs typeface="Poppins Medium" panose="00000600000000000000" pitchFamily="2" charset="0"/>
              </a:rPr>
              <a:t>ROUTINE INSPECTIONS (RI)</a:t>
            </a:r>
          </a:p>
        </p:txBody>
      </p:sp>
    </p:spTree>
    <p:extLst>
      <p:ext uri="{BB962C8B-B14F-4D97-AF65-F5344CB8AC3E}">
        <p14:creationId xmlns:p14="http://schemas.microsoft.com/office/powerpoint/2010/main" val="25785845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03246" y="496382"/>
            <a:ext cx="402448" cy="413388"/>
          </a:xfrm>
          <a:prstGeom prst="rect">
            <a:avLst/>
          </a:prstGeom>
        </p:spPr>
      </p:pic>
      <p:sp>
        <p:nvSpPr>
          <p:cNvPr id="97" name="Rectangle 96"/>
          <p:cNvSpPr/>
          <p:nvPr/>
        </p:nvSpPr>
        <p:spPr>
          <a:xfrm>
            <a:off x="3936882" y="493796"/>
            <a:ext cx="8160892" cy="400110"/>
          </a:xfrm>
          <a:prstGeom prst="rect">
            <a:avLst/>
          </a:prstGeom>
        </p:spPr>
        <p:txBody>
          <a:bodyPr wrap="square">
            <a:spAutoFit/>
          </a:bodyPr>
          <a:lstStyle/>
          <a:p>
            <a:r>
              <a:rPr lang="en-US" sz="2000" b="1" dirty="0" smtClean="0"/>
              <a:t>What is Road Routine Inspection (RI)?</a:t>
            </a:r>
            <a:endParaRPr lang="en-IN" sz="2000" b="1" dirty="0"/>
          </a:p>
        </p:txBody>
      </p:sp>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2" name="TextBox 1"/>
          <p:cNvSpPr txBox="1"/>
          <p:nvPr/>
        </p:nvSpPr>
        <p:spPr>
          <a:xfrm>
            <a:off x="3790130" y="799777"/>
            <a:ext cx="8307643" cy="830997"/>
          </a:xfrm>
          <a:prstGeom prst="rect">
            <a:avLst/>
          </a:prstGeom>
          <a:noFill/>
        </p:spPr>
        <p:txBody>
          <a:bodyPr wrap="square" rtlCol="0">
            <a:spAutoFit/>
          </a:bodyPr>
          <a:lstStyle/>
          <a:p>
            <a:pPr marL="285750" indent="-285750">
              <a:buFont typeface="Arial" panose="020B0604020202020204" pitchFamily="34" charset="0"/>
              <a:buChar char="•"/>
            </a:pPr>
            <a:r>
              <a:rPr lang="en-IN" sz="1600" dirty="0" smtClean="0"/>
              <a:t>The inspections that are carried out to know the condition of road at various time intervals during the Defect Liability Period</a:t>
            </a:r>
          </a:p>
          <a:p>
            <a:pPr marL="285750" indent="-285750">
              <a:buFont typeface="Arial" panose="020B0604020202020204" pitchFamily="34" charset="0"/>
              <a:buChar char="•"/>
            </a:pPr>
            <a:r>
              <a:rPr lang="en-IN" sz="1600" dirty="0" smtClean="0"/>
              <a:t>The activities inspected during Routine Inspections (RI) are:</a:t>
            </a:r>
            <a:endParaRPr lang="en-IN" sz="1600" dirty="0"/>
          </a:p>
        </p:txBody>
      </p:sp>
      <p:pic>
        <p:nvPicPr>
          <p:cNvPr id="52" name="Picture 2"/>
          <p:cNvPicPr>
            <a:picLocks noChangeAspect="1" noChangeArrowheads="1"/>
          </p:cNvPicPr>
          <p:nvPr/>
        </p:nvPicPr>
        <p:blipFill>
          <a:blip r:embed="rId3"/>
          <a:srcRect/>
          <a:stretch>
            <a:fillRect/>
          </a:stretch>
        </p:blipFill>
        <p:spPr bwMode="auto">
          <a:xfrm>
            <a:off x="3790129" y="1592686"/>
            <a:ext cx="8307643" cy="5239550"/>
          </a:xfrm>
          <a:prstGeom prst="rect">
            <a:avLst/>
          </a:prstGeom>
          <a:noFill/>
          <a:ln w="9525">
            <a:noFill/>
            <a:miter lim="800000"/>
            <a:headEnd/>
            <a:tailEnd/>
          </a:ln>
          <a:effectLst/>
        </p:spPr>
      </p:pic>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37860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17760" y="481868"/>
            <a:ext cx="402448" cy="413388"/>
          </a:xfrm>
          <a:prstGeom prst="rect">
            <a:avLst/>
          </a:prstGeom>
        </p:spPr>
      </p:pic>
      <p:sp>
        <p:nvSpPr>
          <p:cNvPr id="97" name="Rectangle 96"/>
          <p:cNvSpPr/>
          <p:nvPr/>
        </p:nvSpPr>
        <p:spPr>
          <a:xfrm>
            <a:off x="3936882" y="493796"/>
            <a:ext cx="8160892" cy="400110"/>
          </a:xfrm>
          <a:prstGeom prst="rect">
            <a:avLst/>
          </a:prstGeom>
        </p:spPr>
        <p:txBody>
          <a:bodyPr wrap="square">
            <a:spAutoFit/>
          </a:bodyPr>
          <a:lstStyle/>
          <a:p>
            <a:r>
              <a:rPr lang="en-US" sz="2000" b="1" dirty="0" smtClean="0"/>
              <a:t>Types of Routine Inspections?</a:t>
            </a:r>
            <a:endParaRPr lang="en-IN" sz="2000" b="1" dirty="0"/>
          </a:p>
        </p:txBody>
      </p:sp>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aphicFrame>
        <p:nvGraphicFramePr>
          <p:cNvPr id="52" name="Table 51"/>
          <p:cNvGraphicFramePr>
            <a:graphicFrameLocks noGrp="1"/>
          </p:cNvGraphicFramePr>
          <p:nvPr>
            <p:extLst>
              <p:ext uri="{D42A27DB-BD31-4B8C-83A1-F6EECF244321}">
                <p14:modId xmlns:p14="http://schemas.microsoft.com/office/powerpoint/2010/main" val="2902654477"/>
              </p:ext>
            </p:extLst>
          </p:nvPr>
        </p:nvGraphicFramePr>
        <p:xfrm>
          <a:off x="3657599" y="931670"/>
          <a:ext cx="8440176" cy="5735320"/>
        </p:xfrm>
        <a:graphic>
          <a:graphicData uri="http://schemas.openxmlformats.org/drawingml/2006/table">
            <a:tbl>
              <a:tblPr firstRow="1" bandRow="1">
                <a:tableStyleId>{073A0DAA-6AF3-43AB-8588-CEC1D06C72B9}</a:tableStyleId>
              </a:tblPr>
              <a:tblGrid>
                <a:gridCol w="1074058"/>
                <a:gridCol w="3683059"/>
                <a:gridCol w="3683059"/>
              </a:tblGrid>
              <a:tr h="370840">
                <a:tc>
                  <a:txBody>
                    <a:bodyPr/>
                    <a:lstStyle/>
                    <a:p>
                      <a:pPr algn="ctr"/>
                      <a:r>
                        <a:rPr lang="en-IN" sz="1600" dirty="0" smtClean="0"/>
                        <a:t>#</a:t>
                      </a:r>
                      <a:endParaRPr lang="en-IN" sz="1600" dirty="0"/>
                    </a:p>
                  </a:txBody>
                  <a:tcPr anchor="ctr">
                    <a:solidFill>
                      <a:schemeClr val="dk1">
                        <a:alpha val="64000"/>
                      </a:schemeClr>
                    </a:solidFill>
                  </a:tcPr>
                </a:tc>
                <a:tc>
                  <a:txBody>
                    <a:bodyPr/>
                    <a:lstStyle/>
                    <a:p>
                      <a:r>
                        <a:rPr lang="en-IN" sz="1600" b="1" dirty="0" smtClean="0"/>
                        <a:t>Routine Inspections (Optional):</a:t>
                      </a:r>
                      <a:r>
                        <a:rPr lang="en-IN" sz="1600" b="1" baseline="0" dirty="0" smtClean="0"/>
                        <a:t> </a:t>
                      </a:r>
                      <a:r>
                        <a:rPr lang="en-IN" sz="1600" b="1" dirty="0" smtClean="0"/>
                        <a:t>RI(O)</a:t>
                      </a:r>
                      <a:endParaRPr lang="en-IN" sz="1600" b="1" dirty="0"/>
                    </a:p>
                  </a:txBody>
                  <a:tcPr anchor="ctr">
                    <a:solidFill>
                      <a:schemeClr val="dk1">
                        <a:alpha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1" dirty="0" smtClean="0"/>
                        <a:t>Routine Inspections (Mandatory):</a:t>
                      </a:r>
                      <a:r>
                        <a:rPr lang="en-IN" sz="1600" b="1" baseline="0" dirty="0" smtClean="0"/>
                        <a:t> </a:t>
                      </a:r>
                      <a:r>
                        <a:rPr lang="en-IN" sz="1600" b="1" dirty="0" smtClean="0"/>
                        <a:t> RI(M)</a:t>
                      </a:r>
                    </a:p>
                  </a:txBody>
                  <a:tcPr anchor="ctr">
                    <a:solidFill>
                      <a:schemeClr val="dk1">
                        <a:alpha val="64000"/>
                      </a:schemeClr>
                    </a:solidFill>
                  </a:tcPr>
                </a:tc>
              </a:tr>
              <a:tr h="370840">
                <a:tc>
                  <a:txBody>
                    <a:bodyPr/>
                    <a:lstStyle/>
                    <a:p>
                      <a:pPr algn="l"/>
                      <a:r>
                        <a:rPr lang="en-IN" sz="1400" b="1" dirty="0" smtClean="0"/>
                        <a:t>Purpose of Inspection</a:t>
                      </a:r>
                      <a:endParaRPr lang="en-IN" sz="1400" b="1" dirty="0"/>
                    </a:p>
                  </a:txBody>
                  <a:tcPr anchor="ctr">
                    <a:solidFill>
                      <a:schemeClr val="dk1">
                        <a:tint val="40000"/>
                        <a:alpha val="70000"/>
                      </a:schemeClr>
                    </a:solidFill>
                  </a:tcPr>
                </a:tc>
                <a:tc>
                  <a:txBody>
                    <a:bodyPr/>
                    <a:lstStyle/>
                    <a:p>
                      <a:pPr marL="174625" indent="-174625">
                        <a:buFont typeface="Arial" panose="020B0604020202020204" pitchFamily="34" charset="0"/>
                        <a:buChar char="•"/>
                      </a:pPr>
                      <a:r>
                        <a:rPr lang="en-IN" sz="1400" dirty="0" smtClean="0"/>
                        <a:t>The inspection carried out by the Engineer to check if there is any defect</a:t>
                      </a:r>
                      <a:r>
                        <a:rPr lang="en-IN" sz="1400" baseline="0" dirty="0" smtClean="0"/>
                        <a:t> in the road and then notify the contractor to correct the same or,</a:t>
                      </a:r>
                    </a:p>
                    <a:p>
                      <a:pPr marL="174625" indent="-174625">
                        <a:buFont typeface="Arial" panose="020B0604020202020204" pitchFamily="34" charset="0"/>
                        <a:buChar char="•"/>
                      </a:pPr>
                      <a:r>
                        <a:rPr lang="en-IN" sz="1400" baseline="0" dirty="0" smtClean="0"/>
                        <a:t>Recording the condition of any particular stretch of the road that is not covered in the RI(M) </a:t>
                      </a:r>
                      <a:endParaRPr lang="en-IN" sz="1400" dirty="0"/>
                    </a:p>
                  </a:txBody>
                  <a:tcPr anchor="ctr">
                    <a:solidFill>
                      <a:schemeClr val="dk1">
                        <a:tint val="40000"/>
                        <a:alpha val="70000"/>
                      </a:schemeClr>
                    </a:solidFill>
                  </a:tcPr>
                </a:tc>
                <a:tc>
                  <a:txBody>
                    <a:bodyPr/>
                    <a:lstStyle/>
                    <a:p>
                      <a:pPr marL="174625" indent="-174625">
                        <a:buFont typeface="Arial" panose="020B0604020202020204" pitchFamily="34" charset="0"/>
                        <a:buChar char="•"/>
                      </a:pPr>
                      <a:r>
                        <a:rPr lang="en-IN" sz="1400" dirty="0" smtClean="0"/>
                        <a:t>The inspection</a:t>
                      </a:r>
                      <a:r>
                        <a:rPr lang="en-IN" sz="1400" baseline="0" dirty="0" smtClean="0"/>
                        <a:t> carried out by the Engineer to asses the overall condition of the road before making the payment of the bills raised by the contractor</a:t>
                      </a:r>
                      <a:endParaRPr lang="en-IN" sz="1400" dirty="0"/>
                    </a:p>
                  </a:txBody>
                  <a:tcPr>
                    <a:solidFill>
                      <a:schemeClr val="dk1">
                        <a:tint val="40000"/>
                        <a:alpha val="70000"/>
                      </a:schemeClr>
                    </a:solidFill>
                  </a:tcPr>
                </a:tc>
              </a:tr>
              <a:tr h="370840">
                <a:tc>
                  <a:txBody>
                    <a:bodyPr/>
                    <a:lstStyle/>
                    <a:p>
                      <a:pPr marL="0" algn="l" defTabSz="914400" rtl="0" eaLnBrk="1" latinLnBrk="0" hangingPunct="1"/>
                      <a:r>
                        <a:rPr lang="en-IN" sz="1400" b="1" kern="1200" dirty="0" smtClean="0">
                          <a:solidFill>
                            <a:schemeClr val="dk1"/>
                          </a:solidFill>
                          <a:latin typeface="+mn-lt"/>
                          <a:ea typeface="+mn-ea"/>
                          <a:cs typeface="+mn-cs"/>
                        </a:rPr>
                        <a:t>Frequency of Inspection</a:t>
                      </a:r>
                      <a:endParaRPr lang="en-IN" sz="1400" b="1" kern="1200" dirty="0">
                        <a:solidFill>
                          <a:schemeClr val="dk1"/>
                        </a:solidFill>
                        <a:latin typeface="+mn-lt"/>
                        <a:ea typeface="+mn-ea"/>
                        <a:cs typeface="+mn-cs"/>
                      </a:endParaRPr>
                    </a:p>
                  </a:txBody>
                  <a:tcPr anchor="ctr"/>
                </a:tc>
                <a:tc>
                  <a:txBody>
                    <a:bodyPr/>
                    <a:lstStyle/>
                    <a:p>
                      <a:pPr marL="174625" indent="-174625">
                        <a:buFont typeface="Arial" panose="020B0604020202020204" pitchFamily="34" charset="0"/>
                        <a:buChar char="•"/>
                      </a:pPr>
                      <a:r>
                        <a:rPr lang="en-IN" sz="1400" kern="1200" dirty="0" smtClean="0">
                          <a:solidFill>
                            <a:schemeClr val="dk1"/>
                          </a:solidFill>
                          <a:latin typeface="+mn-lt"/>
                          <a:ea typeface="+mn-ea"/>
                          <a:cs typeface="+mn-cs"/>
                        </a:rPr>
                        <a:t>As and when required</a:t>
                      </a:r>
                      <a:endParaRPr lang="en-IN" sz="1400" kern="1200" dirty="0">
                        <a:solidFill>
                          <a:schemeClr val="dk1"/>
                        </a:solidFill>
                        <a:latin typeface="+mn-lt"/>
                        <a:ea typeface="+mn-ea"/>
                        <a:cs typeface="+mn-cs"/>
                      </a:endParaRPr>
                    </a:p>
                  </a:txBody>
                  <a:tcPr anchor="ctr"/>
                </a:tc>
                <a:tc>
                  <a:txBody>
                    <a:bodyPr/>
                    <a:lstStyle/>
                    <a:p>
                      <a:pPr marL="174625" indent="-174625">
                        <a:buFont typeface="Arial" panose="020B0604020202020204" pitchFamily="34" charset="0"/>
                        <a:buChar char="•"/>
                      </a:pPr>
                      <a:r>
                        <a:rPr lang="en-IN" sz="1400" kern="1200" dirty="0" smtClean="0">
                          <a:solidFill>
                            <a:schemeClr val="dk1"/>
                          </a:solidFill>
                          <a:latin typeface="+mn-lt"/>
                          <a:ea typeface="+mn-ea"/>
                          <a:cs typeface="+mn-cs"/>
                        </a:rPr>
                        <a:t>Since the records captured during this inspection will be used</a:t>
                      </a:r>
                      <a:r>
                        <a:rPr lang="en-IN" sz="1400" kern="1200" baseline="0" dirty="0" smtClean="0">
                          <a:solidFill>
                            <a:schemeClr val="dk1"/>
                          </a:solidFill>
                          <a:latin typeface="+mn-lt"/>
                          <a:ea typeface="+mn-ea"/>
                          <a:cs typeface="+mn-cs"/>
                        </a:rPr>
                        <a:t> for making the payments to the contractor, so RI(M) should mandatorily be carried out once in every two months</a:t>
                      </a:r>
                      <a:endParaRPr lang="en-IN" sz="1400" kern="1200" dirty="0">
                        <a:solidFill>
                          <a:schemeClr val="dk1"/>
                        </a:solidFill>
                        <a:latin typeface="+mn-lt"/>
                        <a:ea typeface="+mn-ea"/>
                        <a:cs typeface="+mn-cs"/>
                      </a:endParaRPr>
                    </a:p>
                  </a:txBody>
                  <a:tcPr anchor="ctr"/>
                </a:tc>
              </a:tr>
              <a:tr h="370840">
                <a:tc>
                  <a:txBody>
                    <a:bodyPr/>
                    <a:lstStyle/>
                    <a:p>
                      <a:pPr marL="0" algn="l" defTabSz="914400" rtl="0" eaLnBrk="1" latinLnBrk="0" hangingPunct="1"/>
                      <a:r>
                        <a:rPr lang="en-IN" sz="1400" b="1" kern="1200" dirty="0" smtClean="0">
                          <a:solidFill>
                            <a:schemeClr val="dk1"/>
                          </a:solidFill>
                          <a:latin typeface="+mn-lt"/>
                          <a:ea typeface="+mn-ea"/>
                          <a:cs typeface="+mn-cs"/>
                        </a:rPr>
                        <a:t>Unit of Inspection</a:t>
                      </a:r>
                      <a:endParaRPr lang="en-IN" sz="1400" b="1" kern="1200" dirty="0">
                        <a:solidFill>
                          <a:schemeClr val="dk1"/>
                        </a:solidFill>
                        <a:latin typeface="+mn-lt"/>
                        <a:ea typeface="+mn-ea"/>
                        <a:cs typeface="+mn-cs"/>
                      </a:endParaRPr>
                    </a:p>
                  </a:txBody>
                  <a:tcPr anchor="ctr"/>
                </a:tc>
                <a:tc>
                  <a:txBody>
                    <a:bodyPr/>
                    <a:lstStyle/>
                    <a:p>
                      <a:pPr marL="174625" indent="-174625">
                        <a:buFont typeface="Arial" panose="020B0604020202020204" pitchFamily="34" charset="0"/>
                        <a:buChar char="•"/>
                      </a:pPr>
                      <a:r>
                        <a:rPr lang="en-IN" sz="1400" kern="1200" dirty="0" smtClean="0">
                          <a:solidFill>
                            <a:schemeClr val="dk1"/>
                          </a:solidFill>
                          <a:latin typeface="+mn-lt"/>
                          <a:ea typeface="+mn-ea"/>
                          <a:cs typeface="+mn-cs"/>
                        </a:rPr>
                        <a:t>Any stretch of the road in which defect has to be notified to the contractor or any particular</a:t>
                      </a:r>
                      <a:r>
                        <a:rPr lang="en-IN" sz="1400" kern="1200" baseline="0" dirty="0" smtClean="0">
                          <a:solidFill>
                            <a:schemeClr val="dk1"/>
                          </a:solidFill>
                          <a:latin typeface="+mn-lt"/>
                          <a:ea typeface="+mn-ea"/>
                          <a:cs typeface="+mn-cs"/>
                        </a:rPr>
                        <a:t> stretch missed in RI(M) and the Engineer wants to record it</a:t>
                      </a:r>
                      <a:r>
                        <a:rPr lang="en-IN" sz="1400" kern="1200" dirty="0" smtClean="0">
                          <a:solidFill>
                            <a:schemeClr val="dk1"/>
                          </a:solidFill>
                          <a:latin typeface="+mn-lt"/>
                          <a:ea typeface="+mn-ea"/>
                          <a:cs typeface="+mn-cs"/>
                        </a:rPr>
                        <a:t> </a:t>
                      </a:r>
                      <a:endParaRPr lang="en-IN" sz="1400" kern="1200" dirty="0">
                        <a:solidFill>
                          <a:schemeClr val="dk1"/>
                        </a:solidFill>
                        <a:latin typeface="+mn-lt"/>
                        <a:ea typeface="+mn-ea"/>
                        <a:cs typeface="+mn-cs"/>
                      </a:endParaRPr>
                    </a:p>
                  </a:txBody>
                  <a:tcPr anchor="ctr"/>
                </a:tc>
                <a:tc>
                  <a:txBody>
                    <a:bodyPr/>
                    <a:lstStyle/>
                    <a:p>
                      <a:pPr marL="174625" indent="-174625">
                        <a:buFont typeface="Arial" panose="020B0604020202020204" pitchFamily="34" charset="0"/>
                        <a:buChar char="•"/>
                      </a:pPr>
                      <a:r>
                        <a:rPr lang="en-IN" sz="1400" kern="1200" dirty="0" smtClean="0">
                          <a:solidFill>
                            <a:schemeClr val="dk1"/>
                          </a:solidFill>
                          <a:latin typeface="+mn-lt"/>
                          <a:ea typeface="+mn-ea"/>
                          <a:cs typeface="+mn-cs"/>
                        </a:rPr>
                        <a:t>Every</a:t>
                      </a:r>
                      <a:r>
                        <a:rPr lang="en-IN" sz="1400" kern="1200" baseline="0" dirty="0" smtClean="0">
                          <a:solidFill>
                            <a:schemeClr val="dk1"/>
                          </a:solidFill>
                          <a:latin typeface="+mn-lt"/>
                          <a:ea typeface="+mn-ea"/>
                          <a:cs typeface="+mn-cs"/>
                        </a:rPr>
                        <a:t> km of the road has to be mandatorily inspected</a:t>
                      </a:r>
                    </a:p>
                    <a:p>
                      <a:pPr marL="174625" indent="-174625">
                        <a:buFont typeface="Arial" panose="020B0604020202020204" pitchFamily="34" charset="0"/>
                        <a:buChar char="•"/>
                      </a:pPr>
                      <a:r>
                        <a:rPr lang="en-IN" sz="1400" kern="1200" baseline="0" dirty="0" smtClean="0">
                          <a:solidFill>
                            <a:schemeClr val="dk1"/>
                          </a:solidFill>
                          <a:latin typeface="+mn-lt"/>
                          <a:ea typeface="+mn-ea"/>
                          <a:cs typeface="+mn-cs"/>
                        </a:rPr>
                        <a:t>Inspections have to be  carried out mandatorily on the random </a:t>
                      </a:r>
                      <a:r>
                        <a:rPr lang="en-IN" sz="1400" kern="1200" baseline="0" dirty="0" err="1" smtClean="0">
                          <a:solidFill>
                            <a:schemeClr val="dk1"/>
                          </a:solidFill>
                          <a:latin typeface="+mn-lt"/>
                          <a:ea typeface="+mn-ea"/>
                          <a:cs typeface="+mn-cs"/>
                        </a:rPr>
                        <a:t>chainage</a:t>
                      </a:r>
                      <a:r>
                        <a:rPr lang="en-IN" sz="1400" kern="1200" baseline="0" dirty="0" smtClean="0">
                          <a:solidFill>
                            <a:schemeClr val="dk1"/>
                          </a:solidFill>
                          <a:latin typeface="+mn-lt"/>
                          <a:ea typeface="+mn-ea"/>
                          <a:cs typeface="+mn-cs"/>
                        </a:rPr>
                        <a:t> generated by the system for every km</a:t>
                      </a:r>
                      <a:endParaRPr lang="en-IN" sz="1400" kern="1200" dirty="0">
                        <a:solidFill>
                          <a:schemeClr val="dk1"/>
                        </a:solidFill>
                        <a:latin typeface="+mn-lt"/>
                        <a:ea typeface="+mn-ea"/>
                        <a:cs typeface="+mn-cs"/>
                      </a:endParaRPr>
                    </a:p>
                  </a:txBody>
                  <a:tcPr anchor="ctr"/>
                </a:tc>
              </a:tr>
              <a:tr h="370840">
                <a:tc>
                  <a:txBody>
                    <a:bodyPr/>
                    <a:lstStyle/>
                    <a:p>
                      <a:pPr marL="0" algn="l" defTabSz="914400" rtl="0" eaLnBrk="1" latinLnBrk="0" hangingPunct="1"/>
                      <a:r>
                        <a:rPr lang="en-IN" sz="1400" b="1" kern="1200" dirty="0" smtClean="0">
                          <a:solidFill>
                            <a:schemeClr val="dk1"/>
                          </a:solidFill>
                          <a:latin typeface="+mn-lt"/>
                          <a:ea typeface="+mn-ea"/>
                          <a:cs typeface="+mn-cs"/>
                        </a:rPr>
                        <a:t>Who will conduct Inspection</a:t>
                      </a:r>
                      <a:endParaRPr lang="en-IN" sz="1400" b="1" kern="1200" dirty="0">
                        <a:solidFill>
                          <a:schemeClr val="dk1"/>
                        </a:solidFill>
                        <a:latin typeface="+mn-lt"/>
                        <a:ea typeface="+mn-ea"/>
                        <a:cs typeface="+mn-cs"/>
                      </a:endParaRPr>
                    </a:p>
                  </a:txBody>
                  <a:tcPr anchor="ctr"/>
                </a:tc>
                <a:tc>
                  <a:txBody>
                    <a:bodyPr/>
                    <a:lstStyle/>
                    <a:p>
                      <a:pPr marL="174625" indent="-174625">
                        <a:buFont typeface="Arial" panose="020B0604020202020204" pitchFamily="34" charset="0"/>
                        <a:buChar char="•"/>
                      </a:pPr>
                      <a:r>
                        <a:rPr lang="en-IN" sz="1400" kern="1200" dirty="0" smtClean="0">
                          <a:solidFill>
                            <a:schemeClr val="dk1"/>
                          </a:solidFill>
                          <a:latin typeface="+mn-lt"/>
                          <a:ea typeface="+mn-ea"/>
                          <a:cs typeface="+mn-cs"/>
                        </a:rPr>
                        <a:t>Can be carried out by either PIU staff(AE/AM/JE)</a:t>
                      </a:r>
                      <a:r>
                        <a:rPr lang="en-IN" sz="1400" kern="1200" baseline="0" dirty="0" smtClean="0">
                          <a:solidFill>
                            <a:schemeClr val="dk1"/>
                          </a:solidFill>
                          <a:latin typeface="+mn-lt"/>
                          <a:ea typeface="+mn-ea"/>
                          <a:cs typeface="+mn-cs"/>
                        </a:rPr>
                        <a:t> or PIU In-charge (EE)</a:t>
                      </a:r>
                      <a:endParaRPr lang="en-IN" sz="1400" kern="1200" dirty="0">
                        <a:solidFill>
                          <a:schemeClr val="dk1"/>
                        </a:solidFill>
                        <a:latin typeface="+mn-lt"/>
                        <a:ea typeface="+mn-ea"/>
                        <a:cs typeface="+mn-cs"/>
                      </a:endParaRPr>
                    </a:p>
                  </a:txBody>
                  <a:tcPr anchor="ctr"/>
                </a:tc>
                <a:tc>
                  <a:txBody>
                    <a:body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400" kern="1200" dirty="0" smtClean="0">
                          <a:solidFill>
                            <a:schemeClr val="dk1"/>
                          </a:solidFill>
                          <a:latin typeface="+mn-lt"/>
                          <a:ea typeface="+mn-ea"/>
                          <a:cs typeface="+mn-cs"/>
                        </a:rPr>
                        <a:t>Can be carried out by either PIU staff(AE/AM/JE)</a:t>
                      </a:r>
                      <a:r>
                        <a:rPr lang="en-IN" sz="1400" kern="1200" baseline="0" dirty="0" smtClean="0">
                          <a:solidFill>
                            <a:schemeClr val="dk1"/>
                          </a:solidFill>
                          <a:latin typeface="+mn-lt"/>
                          <a:ea typeface="+mn-ea"/>
                          <a:cs typeface="+mn-cs"/>
                        </a:rPr>
                        <a:t> or PIU In-charge (EE)</a:t>
                      </a:r>
                      <a:endParaRPr lang="en-IN" sz="1400" kern="1200" dirty="0" smtClean="0">
                        <a:solidFill>
                          <a:schemeClr val="dk1"/>
                        </a:solidFill>
                        <a:latin typeface="+mn-lt"/>
                        <a:ea typeface="+mn-ea"/>
                        <a:cs typeface="+mn-cs"/>
                      </a:endParaRPr>
                    </a:p>
                  </a:txBody>
                  <a:tcPr anchor="ctr"/>
                </a:tc>
              </a:tr>
              <a:tr h="370840">
                <a:tc>
                  <a:txBody>
                    <a:bodyPr/>
                    <a:lstStyle/>
                    <a:p>
                      <a:pPr marL="0" algn="l" defTabSz="914400" rtl="0" eaLnBrk="1" latinLnBrk="0" hangingPunct="1"/>
                      <a:r>
                        <a:rPr lang="en-IN" sz="1400" b="1" kern="1200" dirty="0" smtClean="0">
                          <a:solidFill>
                            <a:schemeClr val="dk1"/>
                          </a:solidFill>
                          <a:latin typeface="+mn-lt"/>
                          <a:ea typeface="+mn-ea"/>
                          <a:cs typeface="+mn-cs"/>
                        </a:rPr>
                        <a:t>How to conduct Inspection</a:t>
                      </a:r>
                      <a:endParaRPr lang="en-IN" sz="1400" b="1" kern="1200" dirty="0">
                        <a:solidFill>
                          <a:schemeClr val="dk1"/>
                        </a:solidFill>
                        <a:latin typeface="+mn-lt"/>
                        <a:ea typeface="+mn-ea"/>
                        <a:cs typeface="+mn-cs"/>
                      </a:endParaRPr>
                    </a:p>
                  </a:txBody>
                  <a:tcPr anchor="ctr"/>
                </a:tc>
                <a:tc>
                  <a:txBody>
                    <a:bodyPr/>
                    <a:lstStyle/>
                    <a:p>
                      <a:pPr marL="174625" indent="-174625">
                        <a:buFont typeface="Arial" panose="020B0604020202020204" pitchFamily="34" charset="0"/>
                        <a:buChar char="•"/>
                      </a:pPr>
                      <a:r>
                        <a:rPr lang="en-IN" sz="1400" kern="1200" dirty="0" smtClean="0">
                          <a:solidFill>
                            <a:schemeClr val="dk1"/>
                          </a:solidFill>
                          <a:latin typeface="+mn-lt"/>
                          <a:ea typeface="+mn-ea"/>
                          <a:cs typeface="+mn-cs"/>
                        </a:rPr>
                        <a:t>Will be carried out through </a:t>
                      </a:r>
                      <a:r>
                        <a:rPr lang="en-IN" sz="1400" kern="1200" dirty="0" err="1" smtClean="0">
                          <a:solidFill>
                            <a:schemeClr val="dk1"/>
                          </a:solidFill>
                          <a:latin typeface="+mn-lt"/>
                          <a:ea typeface="+mn-ea"/>
                          <a:cs typeface="+mn-cs"/>
                        </a:rPr>
                        <a:t>eMARG</a:t>
                      </a:r>
                      <a:r>
                        <a:rPr lang="en-IN" sz="1400" kern="1200" dirty="0" smtClean="0">
                          <a:solidFill>
                            <a:schemeClr val="dk1"/>
                          </a:solidFill>
                          <a:latin typeface="+mn-lt"/>
                          <a:ea typeface="+mn-ea"/>
                          <a:cs typeface="+mn-cs"/>
                        </a:rPr>
                        <a:t> App</a:t>
                      </a:r>
                      <a:endParaRPr lang="en-IN" sz="1400" kern="1200" dirty="0">
                        <a:solidFill>
                          <a:schemeClr val="dk1"/>
                        </a:solidFill>
                        <a:latin typeface="+mn-lt"/>
                        <a:ea typeface="+mn-ea"/>
                        <a:cs typeface="+mn-cs"/>
                      </a:endParaRPr>
                    </a:p>
                  </a:txBody>
                  <a:tcPr anchor="ctr"/>
                </a:tc>
                <a:tc>
                  <a:txBody>
                    <a:body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400" kern="1200" dirty="0" smtClean="0">
                          <a:solidFill>
                            <a:schemeClr val="dk1"/>
                          </a:solidFill>
                          <a:latin typeface="+mn-lt"/>
                          <a:ea typeface="+mn-ea"/>
                          <a:cs typeface="+mn-cs"/>
                        </a:rPr>
                        <a:t>Will be carried out through </a:t>
                      </a:r>
                      <a:r>
                        <a:rPr lang="en-IN" sz="1400" kern="1200" dirty="0" err="1" smtClean="0">
                          <a:solidFill>
                            <a:schemeClr val="dk1"/>
                          </a:solidFill>
                          <a:latin typeface="+mn-lt"/>
                          <a:ea typeface="+mn-ea"/>
                          <a:cs typeface="+mn-cs"/>
                        </a:rPr>
                        <a:t>eMARG</a:t>
                      </a:r>
                      <a:r>
                        <a:rPr lang="en-IN" sz="1400" kern="1200" dirty="0" smtClean="0">
                          <a:solidFill>
                            <a:schemeClr val="dk1"/>
                          </a:solidFill>
                          <a:latin typeface="+mn-lt"/>
                          <a:ea typeface="+mn-ea"/>
                          <a:cs typeface="+mn-cs"/>
                        </a:rPr>
                        <a:t> App</a:t>
                      </a:r>
                    </a:p>
                  </a:txBody>
                  <a:tcPr anchor="ctr"/>
                </a:tc>
              </a:tr>
            </a:tbl>
          </a:graphicData>
        </a:graphic>
      </p:graphicFrame>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6106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2" name="Rectangle 1"/>
          <p:cNvSpPr/>
          <p:nvPr/>
        </p:nvSpPr>
        <p:spPr>
          <a:xfrm>
            <a:off x="5296687" y="446386"/>
            <a:ext cx="4304512" cy="369332"/>
          </a:xfrm>
          <a:prstGeom prst="rect">
            <a:avLst/>
          </a:prstGeom>
        </p:spPr>
        <p:txBody>
          <a:bodyPr wrap="none">
            <a:spAutoFit/>
          </a:bodyPr>
          <a:lstStyle/>
          <a:p>
            <a:r>
              <a:rPr lang="en-IN" b="1" dirty="0"/>
              <a:t>Meaning of Bi-monthly frequency of RI(M</a:t>
            </a:r>
            <a:r>
              <a:rPr lang="en-IN" b="1" dirty="0" smtClean="0"/>
              <a:t>)</a:t>
            </a:r>
            <a:endParaRPr lang="en-IN" b="1" dirty="0"/>
          </a:p>
        </p:txBody>
      </p:sp>
      <p:grpSp>
        <p:nvGrpSpPr>
          <p:cNvPr id="57" name="Group 56"/>
          <p:cNvGrpSpPr/>
          <p:nvPr/>
        </p:nvGrpSpPr>
        <p:grpSpPr>
          <a:xfrm>
            <a:off x="0" y="0"/>
            <a:ext cx="3554569" cy="6858000"/>
            <a:chOff x="0" y="0"/>
            <a:chExt cx="3554569" cy="6858000"/>
          </a:xfrm>
        </p:grpSpPr>
        <p:sp>
          <p:nvSpPr>
            <p:cNvPr id="59" name="Rounded Rectangle 58"/>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60" name="Rounded Rectangle 59"/>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61" name="Rounded Rectangle 60"/>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2" name="Rounded Rectangle 61"/>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3" name="Rounded Rectangle 62"/>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4" name="Rounded Rectangle 63"/>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8" name="Rounded Rectangle 6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71" name="Rounded Rectangle 70"/>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73" name="Rounded Rectangle 7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4" name="Rounded Rectangle 7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5" name="Rounded Rectangle 74"/>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6" name="Rounded Rectangle 75"/>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7" name="Rounded Rectangle 76"/>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8" name="Rounded Rectangle 7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Elbow Connector 100"/>
            <p:cNvCxnSpPr>
              <a:stCxn id="62"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2"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74" idx="2"/>
              <a:endCxn id="75"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Elbow Connector 103"/>
            <p:cNvCxnSpPr>
              <a:stCxn id="68" idx="2"/>
              <a:endCxn id="75"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6" name="Straight Connector 105"/>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93" name="Rectangle 92"/>
          <p:cNvSpPr/>
          <p:nvPr/>
        </p:nvSpPr>
        <p:spPr>
          <a:xfrm>
            <a:off x="3644723" y="733139"/>
            <a:ext cx="6044027" cy="707886"/>
          </a:xfrm>
          <a:prstGeom prst="rect">
            <a:avLst/>
          </a:prstGeom>
        </p:spPr>
        <p:txBody>
          <a:bodyPr wrap="none">
            <a:spAutoFit/>
          </a:bodyPr>
          <a:lstStyle/>
          <a:p>
            <a:r>
              <a:rPr lang="en-IN" sz="2000" b="1" dirty="0" smtClean="0"/>
              <a:t>Ideal Case: </a:t>
            </a:r>
          </a:p>
          <a:p>
            <a:r>
              <a:rPr lang="en-IN" sz="2000" b="1" dirty="0" smtClean="0"/>
              <a:t>Example – Maintenance Start Date of Road : 1 Jan 2021</a:t>
            </a:r>
            <a:endParaRPr lang="en-IN" sz="2000" b="1" dirty="0"/>
          </a:p>
        </p:txBody>
      </p:sp>
      <p:cxnSp>
        <p:nvCxnSpPr>
          <p:cNvPr id="4" name="Straight Connector 3"/>
          <p:cNvCxnSpPr/>
          <p:nvPr/>
        </p:nvCxnSpPr>
        <p:spPr>
          <a:xfrm>
            <a:off x="6172061" y="1671067"/>
            <a:ext cx="0" cy="4284000"/>
          </a:xfrm>
          <a:prstGeom prst="line">
            <a:avLst/>
          </a:prstGeom>
          <a:ln w="76200"/>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H="1" flipV="1">
            <a:off x="6048802" y="1653987"/>
            <a:ext cx="252000" cy="0"/>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H="1" flipV="1">
            <a:off x="6053285" y="3393133"/>
            <a:ext cx="252000" cy="0"/>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flipH="1" flipV="1">
            <a:off x="6053284" y="4065489"/>
            <a:ext cx="252000" cy="0"/>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flipH="1" flipV="1">
            <a:off x="6039838" y="5948078"/>
            <a:ext cx="252000" cy="0"/>
          </a:xfrm>
          <a:prstGeom prst="line">
            <a:avLst/>
          </a:prstGeom>
        </p:spPr>
        <p:style>
          <a:lnRef idx="1">
            <a:schemeClr val="dk1"/>
          </a:lnRef>
          <a:fillRef idx="0">
            <a:schemeClr val="dk1"/>
          </a:fillRef>
          <a:effectRef idx="0">
            <a:schemeClr val="dk1"/>
          </a:effectRef>
          <a:fontRef idx="minor">
            <a:schemeClr val="tx1"/>
          </a:fontRef>
        </p:style>
      </p:cxnSp>
      <p:sp>
        <p:nvSpPr>
          <p:cNvPr id="67" name="TextBox 66"/>
          <p:cNvSpPr txBox="1"/>
          <p:nvPr/>
        </p:nvSpPr>
        <p:spPr>
          <a:xfrm>
            <a:off x="5316621" y="1519007"/>
            <a:ext cx="824101" cy="307777"/>
          </a:xfrm>
          <a:prstGeom prst="rect">
            <a:avLst/>
          </a:prstGeom>
          <a:noFill/>
        </p:spPr>
        <p:txBody>
          <a:bodyPr wrap="square" rtlCol="0">
            <a:spAutoFit/>
          </a:bodyPr>
          <a:lstStyle/>
          <a:p>
            <a:r>
              <a:rPr lang="en-IN" sz="1400" b="1" dirty="0" smtClean="0"/>
              <a:t>1 Jan 21</a:t>
            </a:r>
            <a:endParaRPr lang="en-IN" sz="1400" b="1" dirty="0"/>
          </a:p>
        </p:txBody>
      </p:sp>
      <p:sp>
        <p:nvSpPr>
          <p:cNvPr id="69" name="TextBox 68"/>
          <p:cNvSpPr txBox="1"/>
          <p:nvPr/>
        </p:nvSpPr>
        <p:spPr>
          <a:xfrm>
            <a:off x="5234447" y="3280184"/>
            <a:ext cx="931391" cy="307777"/>
          </a:xfrm>
          <a:prstGeom prst="rect">
            <a:avLst/>
          </a:prstGeom>
          <a:noFill/>
        </p:spPr>
        <p:txBody>
          <a:bodyPr wrap="square" rtlCol="0">
            <a:spAutoFit/>
          </a:bodyPr>
          <a:lstStyle/>
          <a:p>
            <a:r>
              <a:rPr lang="en-IN" sz="1400" b="1" dirty="0" smtClean="0"/>
              <a:t>31 Jan 21</a:t>
            </a:r>
            <a:endParaRPr lang="en-IN" sz="1400" b="1" dirty="0"/>
          </a:p>
        </p:txBody>
      </p:sp>
      <p:sp>
        <p:nvSpPr>
          <p:cNvPr id="70" name="TextBox 69"/>
          <p:cNvSpPr txBox="1"/>
          <p:nvPr/>
        </p:nvSpPr>
        <p:spPr>
          <a:xfrm>
            <a:off x="5149566" y="3911600"/>
            <a:ext cx="981987" cy="307777"/>
          </a:xfrm>
          <a:prstGeom prst="rect">
            <a:avLst/>
          </a:prstGeom>
          <a:noFill/>
        </p:spPr>
        <p:txBody>
          <a:bodyPr wrap="square" rtlCol="0">
            <a:spAutoFit/>
          </a:bodyPr>
          <a:lstStyle/>
          <a:p>
            <a:r>
              <a:rPr lang="en-IN" sz="1400" b="1" dirty="0" smtClean="0"/>
              <a:t>10 Feb 21</a:t>
            </a:r>
            <a:endParaRPr lang="en-IN" sz="1400" b="1" dirty="0"/>
          </a:p>
        </p:txBody>
      </p:sp>
      <p:sp>
        <p:nvSpPr>
          <p:cNvPr id="72" name="TextBox 71"/>
          <p:cNvSpPr txBox="1"/>
          <p:nvPr/>
        </p:nvSpPr>
        <p:spPr>
          <a:xfrm>
            <a:off x="5203966" y="5803037"/>
            <a:ext cx="926974" cy="307777"/>
          </a:xfrm>
          <a:prstGeom prst="rect">
            <a:avLst/>
          </a:prstGeom>
          <a:noFill/>
        </p:spPr>
        <p:txBody>
          <a:bodyPr wrap="square" rtlCol="0">
            <a:spAutoFit/>
          </a:bodyPr>
          <a:lstStyle/>
          <a:p>
            <a:r>
              <a:rPr lang="en-IN" sz="1400" b="1" dirty="0" smtClean="0"/>
              <a:t>28 Feb 21</a:t>
            </a:r>
            <a:endParaRPr lang="en-IN" sz="1400" b="1" dirty="0"/>
          </a:p>
        </p:txBody>
      </p:sp>
      <p:sp>
        <p:nvSpPr>
          <p:cNvPr id="83" name="Right Brace 82"/>
          <p:cNvSpPr/>
          <p:nvPr/>
        </p:nvSpPr>
        <p:spPr>
          <a:xfrm>
            <a:off x="6323899" y="1653987"/>
            <a:ext cx="576000" cy="1728000"/>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p:pic>
        <p:nvPicPr>
          <p:cNvPr id="85" name="Picture 4"/>
          <p:cNvPicPr>
            <a:picLocks noChangeAspect="1" noChangeArrowheads="1"/>
          </p:cNvPicPr>
          <p:nvPr/>
        </p:nvPicPr>
        <p:blipFill>
          <a:blip r:embed="rId2"/>
          <a:srcRect/>
          <a:stretch>
            <a:fillRect/>
          </a:stretch>
        </p:blipFill>
        <p:spPr bwMode="auto">
          <a:xfrm>
            <a:off x="7051590" y="2110138"/>
            <a:ext cx="787059" cy="794885"/>
          </a:xfrm>
          <a:prstGeom prst="rect">
            <a:avLst/>
          </a:prstGeom>
          <a:noFill/>
          <a:ln w="9525">
            <a:noFill/>
            <a:miter lim="800000"/>
            <a:headEnd/>
            <a:tailEnd/>
          </a:ln>
          <a:effectLst/>
        </p:spPr>
      </p:pic>
      <p:sp>
        <p:nvSpPr>
          <p:cNvPr id="86" name="Rectangle 85"/>
          <p:cNvSpPr/>
          <p:nvPr/>
        </p:nvSpPr>
        <p:spPr>
          <a:xfrm>
            <a:off x="7757239" y="2384823"/>
            <a:ext cx="1404000" cy="338554"/>
          </a:xfrm>
          <a:prstGeom prst="rect">
            <a:avLst/>
          </a:prstGeom>
        </p:spPr>
        <p:txBody>
          <a:bodyPr wrap="square">
            <a:spAutoFit/>
          </a:bodyPr>
          <a:lstStyle/>
          <a:p>
            <a:r>
              <a:rPr lang="en-IN" sz="1600" b="1" dirty="0" smtClean="0"/>
              <a:t>Monthly Bill  </a:t>
            </a:r>
            <a:endParaRPr lang="en-IN" sz="1600" b="1" dirty="0"/>
          </a:p>
        </p:txBody>
      </p:sp>
      <p:sp>
        <p:nvSpPr>
          <p:cNvPr id="88" name="Right Brace 87"/>
          <p:cNvSpPr/>
          <p:nvPr/>
        </p:nvSpPr>
        <p:spPr>
          <a:xfrm>
            <a:off x="6309317" y="3405882"/>
            <a:ext cx="216000" cy="648000"/>
          </a:xfrm>
          <a:prstGeom prst="rightBrace">
            <a:avLst/>
          </a:prstGeom>
          <a:ln w="28575">
            <a:solidFill>
              <a:schemeClr val="accent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p:sp>
        <p:nvSpPr>
          <p:cNvPr id="90" name="Rectangle 89"/>
          <p:cNvSpPr/>
          <p:nvPr/>
        </p:nvSpPr>
        <p:spPr>
          <a:xfrm>
            <a:off x="6579988" y="3395434"/>
            <a:ext cx="1404000" cy="738664"/>
          </a:xfrm>
          <a:prstGeom prst="rect">
            <a:avLst/>
          </a:prstGeom>
        </p:spPr>
        <p:txBody>
          <a:bodyPr wrap="square">
            <a:spAutoFit/>
          </a:bodyPr>
          <a:lstStyle/>
          <a:p>
            <a:r>
              <a:rPr lang="en-IN" sz="1400" b="1" dirty="0" smtClean="0">
                <a:solidFill>
                  <a:schemeClr val="accent2"/>
                </a:solidFill>
              </a:rPr>
              <a:t>Time Given to contractor to submit the bill</a:t>
            </a:r>
            <a:endParaRPr lang="en-IN" sz="1400" b="1" dirty="0">
              <a:solidFill>
                <a:schemeClr val="accent2"/>
              </a:solidFill>
            </a:endParaRPr>
          </a:p>
        </p:txBody>
      </p:sp>
      <p:sp>
        <p:nvSpPr>
          <p:cNvPr id="96" name="Rectangle 95"/>
          <p:cNvSpPr/>
          <p:nvPr/>
        </p:nvSpPr>
        <p:spPr>
          <a:xfrm rot="5400000">
            <a:off x="5532641" y="2368085"/>
            <a:ext cx="1656000" cy="28800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JAN</a:t>
            </a:r>
            <a:endParaRPr lang="en-IN" dirty="0"/>
          </a:p>
        </p:txBody>
      </p:sp>
      <p:sp>
        <p:nvSpPr>
          <p:cNvPr id="97" name="Rectangle 96"/>
          <p:cNvSpPr/>
          <p:nvPr/>
        </p:nvSpPr>
        <p:spPr>
          <a:xfrm rot="5400000">
            <a:off x="5418251" y="4876817"/>
            <a:ext cx="1908000" cy="28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Right Brace 111"/>
          <p:cNvSpPr/>
          <p:nvPr/>
        </p:nvSpPr>
        <p:spPr>
          <a:xfrm>
            <a:off x="6542842" y="4095369"/>
            <a:ext cx="1584000" cy="1872000"/>
          </a:xfrm>
          <a:prstGeom prst="rightBrace">
            <a:avLst/>
          </a:prstGeom>
          <a:ln w="28575">
            <a:solidFill>
              <a:schemeClr val="accent5"/>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p:sp>
        <p:nvSpPr>
          <p:cNvPr id="113" name="Rectangle 112"/>
          <p:cNvSpPr/>
          <p:nvPr/>
        </p:nvSpPr>
        <p:spPr>
          <a:xfrm>
            <a:off x="8274796" y="4480700"/>
            <a:ext cx="3096782" cy="1077218"/>
          </a:xfrm>
          <a:prstGeom prst="rect">
            <a:avLst/>
          </a:prstGeom>
        </p:spPr>
        <p:txBody>
          <a:bodyPr wrap="square">
            <a:spAutoFit/>
          </a:bodyPr>
          <a:lstStyle/>
          <a:p>
            <a:r>
              <a:rPr lang="en-IN" sz="1600" b="1" dirty="0" smtClean="0">
                <a:solidFill>
                  <a:schemeClr val="accent1"/>
                </a:solidFill>
              </a:rPr>
              <a:t>Time period in which Routine Inspection should be carried out for making payments for the bill of January</a:t>
            </a:r>
            <a:endParaRPr lang="en-IN" sz="1600" b="1" dirty="0">
              <a:solidFill>
                <a:schemeClr val="accent1"/>
              </a:solidFill>
            </a:endParaRPr>
          </a:p>
        </p:txBody>
      </p:sp>
      <p:cxnSp>
        <p:nvCxnSpPr>
          <p:cNvPr id="84" name="Elbow Connector 83"/>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491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p:bldP spid="70" grpId="0"/>
      <p:bldP spid="72" grpId="0"/>
      <p:bldP spid="83" grpId="0" animBg="1"/>
      <p:bldP spid="86" grpId="0"/>
      <p:bldP spid="88" grpId="0" animBg="1"/>
      <p:bldP spid="90" grpId="0"/>
      <p:bldP spid="96" grpId="0" animBg="1"/>
      <p:bldP spid="97" grpId="0" animBg="1"/>
      <p:bldP spid="112" grpId="0" animBg="1"/>
      <p:bldP spid="1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NIT CREATION</a:t>
            </a:r>
            <a:endParaRPr lang="en-US" sz="2000" b="1" dirty="0">
              <a:solidFill>
                <a:prstClr val="white"/>
              </a:solidFill>
            </a:endParaRPr>
          </a:p>
        </p:txBody>
      </p:sp>
      <p:graphicFrame>
        <p:nvGraphicFramePr>
          <p:cNvPr id="86" name="Table 85"/>
          <p:cNvGraphicFramePr>
            <a:graphicFrameLocks noGrp="1"/>
          </p:cNvGraphicFramePr>
          <p:nvPr>
            <p:extLst>
              <p:ext uri="{D42A27DB-BD31-4B8C-83A1-F6EECF244321}">
                <p14:modId xmlns:p14="http://schemas.microsoft.com/office/powerpoint/2010/main" val="2871901563"/>
              </p:ext>
            </p:extLst>
          </p:nvPr>
        </p:nvGraphicFramePr>
        <p:xfrm>
          <a:off x="4023503" y="1768406"/>
          <a:ext cx="7723883" cy="1433588"/>
        </p:xfrm>
        <a:graphic>
          <a:graphicData uri="http://schemas.openxmlformats.org/drawingml/2006/table">
            <a:tbl>
              <a:tblPr>
                <a:tableStyleId>{5C22544A-7EE6-4342-B048-85BDC9FD1C3A}</a:tableStyleId>
              </a:tblPr>
              <a:tblGrid>
                <a:gridCol w="1028133"/>
                <a:gridCol w="1041019"/>
                <a:gridCol w="966819"/>
                <a:gridCol w="907036"/>
                <a:gridCol w="945219"/>
                <a:gridCol w="945219"/>
                <a:gridCol w="945219"/>
                <a:gridCol w="945219"/>
              </a:tblGrid>
              <a:tr h="955725">
                <a:tc>
                  <a:txBody>
                    <a:bodyPr/>
                    <a:lstStyle/>
                    <a:p>
                      <a:pPr algn="ctr" fontAlgn="ctr"/>
                      <a:r>
                        <a:rPr lang="en-IN" sz="1600" b="1" u="none" strike="noStrike" dirty="0">
                          <a:effectLst/>
                        </a:rPr>
                        <a:t>Package No.</a:t>
                      </a:r>
                      <a:endParaRPr lang="en-IN"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en-IN" sz="1600" b="1" u="none" strike="noStrike" dirty="0">
                          <a:effectLst/>
                        </a:rPr>
                        <a:t>Road Name</a:t>
                      </a:r>
                      <a:endParaRPr lang="en-IN"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en-IN" sz="1600" b="1" u="none" strike="noStrike" dirty="0">
                          <a:effectLst/>
                        </a:rPr>
                        <a:t>Sanctioned Length</a:t>
                      </a:r>
                      <a:endParaRPr lang="en-IN"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en-IN" sz="1600" b="1" u="none" strike="noStrike" dirty="0">
                          <a:effectLst/>
                        </a:rPr>
                        <a:t>Year-1 </a:t>
                      </a:r>
                      <a:r>
                        <a:rPr lang="en-IN" sz="1600" b="1" u="none" strike="noStrike" dirty="0" smtClean="0">
                          <a:effectLst/>
                        </a:rPr>
                        <a:t> cost</a:t>
                      </a:r>
                      <a:endParaRPr lang="en-IN"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en-IN" sz="1600" b="1" u="none" strike="noStrike" dirty="0">
                          <a:effectLst/>
                        </a:rPr>
                        <a:t>Year-2 Cost</a:t>
                      </a:r>
                      <a:endParaRPr lang="en-IN"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en-IN" sz="1600" b="1" u="none" strike="noStrike" dirty="0">
                          <a:effectLst/>
                        </a:rPr>
                        <a:t>Year-3 Cost</a:t>
                      </a:r>
                      <a:endParaRPr lang="en-IN"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en-IN" sz="1600" b="1" u="none" strike="noStrike" dirty="0">
                          <a:effectLst/>
                        </a:rPr>
                        <a:t>Year-4 Cost</a:t>
                      </a:r>
                      <a:endParaRPr lang="en-IN"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en-IN" sz="1600" b="1" u="none" strike="noStrike" dirty="0">
                          <a:effectLst/>
                        </a:rPr>
                        <a:t>Year-5 Cost</a:t>
                      </a:r>
                      <a:endParaRPr lang="en-IN"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r>
              <a:tr h="477863">
                <a:tc>
                  <a:txBody>
                    <a:bodyPr/>
                    <a:lstStyle/>
                    <a:p>
                      <a:pPr algn="ctr" fontAlgn="ctr"/>
                      <a:r>
                        <a:rPr lang="en-IN" sz="1600" b="0" i="0" u="none" strike="noStrike" dirty="0" smtClean="0">
                          <a:solidFill>
                            <a:srgbClr val="000000"/>
                          </a:solidFill>
                          <a:effectLst/>
                          <a:latin typeface="Calibri" panose="020F0502020204030204" pitchFamily="34" charset="0"/>
                        </a:rPr>
                        <a:t>123</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600" u="none" strike="noStrike">
                          <a:effectLst/>
                        </a:rPr>
                        <a:t>ABC</a:t>
                      </a:r>
                      <a:endParaRPr lang="en-IN"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600" u="none" strike="noStrike" dirty="0">
                          <a:effectLst/>
                        </a:rPr>
                        <a:t>10</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IN" sz="1600" u="none" strike="noStrike">
                          <a:effectLst/>
                        </a:rPr>
                        <a:t>120000</a:t>
                      </a:r>
                      <a:endParaRPr lang="en-IN"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IN" sz="1600" u="none" strike="noStrike">
                          <a:effectLst/>
                        </a:rPr>
                        <a:t>130000</a:t>
                      </a:r>
                      <a:endParaRPr lang="en-IN"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IN" sz="1600" u="none" strike="noStrike" dirty="0">
                          <a:effectLst/>
                        </a:rPr>
                        <a:t>140000</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IN" sz="1600" u="none" strike="noStrike">
                          <a:effectLst/>
                        </a:rPr>
                        <a:t>150000</a:t>
                      </a:r>
                      <a:endParaRPr lang="en-IN"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IN" sz="1600" u="none" strike="noStrike" dirty="0">
                          <a:effectLst/>
                        </a:rPr>
                        <a:t>160000</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90" name="Table 89"/>
          <p:cNvGraphicFramePr>
            <a:graphicFrameLocks noGrp="1"/>
          </p:cNvGraphicFramePr>
          <p:nvPr>
            <p:extLst>
              <p:ext uri="{D42A27DB-BD31-4B8C-83A1-F6EECF244321}">
                <p14:modId xmlns:p14="http://schemas.microsoft.com/office/powerpoint/2010/main" val="3360255565"/>
              </p:ext>
            </p:extLst>
          </p:nvPr>
        </p:nvGraphicFramePr>
        <p:xfrm>
          <a:off x="4926341" y="3376944"/>
          <a:ext cx="5918206" cy="2215170"/>
        </p:xfrm>
        <a:graphic>
          <a:graphicData uri="http://schemas.openxmlformats.org/drawingml/2006/table">
            <a:tbl>
              <a:tblPr>
                <a:tableStyleId>{5C22544A-7EE6-4342-B048-85BDC9FD1C3A}</a:tableStyleId>
              </a:tblPr>
              <a:tblGrid>
                <a:gridCol w="2056327"/>
                <a:gridCol w="1956016"/>
                <a:gridCol w="1905863"/>
              </a:tblGrid>
              <a:tr h="369195">
                <a:tc gridSpan="3">
                  <a:txBody>
                    <a:bodyPr/>
                    <a:lstStyle/>
                    <a:p>
                      <a:pPr algn="ctr" fontAlgn="ctr"/>
                      <a:r>
                        <a:rPr lang="en-IN" sz="1600" b="1" u="none" strike="noStrike" dirty="0">
                          <a:effectLst/>
                        </a:rPr>
                        <a:t>Rates to enter in NIT:</a:t>
                      </a:r>
                      <a:endParaRPr lang="en-IN"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endParaRPr lang="en-IN"/>
                    </a:p>
                  </a:txBody>
                  <a:tcPr/>
                </a:tc>
                <a:tc hMerge="1">
                  <a:txBody>
                    <a:bodyPr/>
                    <a:lstStyle/>
                    <a:p>
                      <a:endParaRPr lang="en-IN"/>
                    </a:p>
                  </a:txBody>
                  <a:tcPr/>
                </a:tc>
              </a:tr>
              <a:tr h="369195">
                <a:tc>
                  <a:txBody>
                    <a:bodyPr/>
                    <a:lstStyle/>
                    <a:p>
                      <a:pPr algn="l" fontAlgn="b"/>
                      <a:r>
                        <a:rPr lang="en-IN" sz="1600" u="none" strike="noStrike" dirty="0">
                          <a:effectLst/>
                        </a:rPr>
                        <a:t>Year-1</a:t>
                      </a:r>
                      <a:endParaRPr lang="en-IN"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600" u="none" strike="noStrike" dirty="0" smtClean="0">
                          <a:effectLst/>
                        </a:rPr>
                        <a:t>=(120000/10</a:t>
                      </a:r>
                      <a:r>
                        <a:rPr lang="en-IN" sz="1600" u="none" strike="noStrike" dirty="0">
                          <a:effectLst/>
                        </a:rPr>
                        <a:t>)</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IN" sz="1600" b="0" i="0" u="none" strike="noStrike" dirty="0" smtClean="0">
                          <a:solidFill>
                            <a:schemeClr val="dk1"/>
                          </a:solidFill>
                          <a:effectLst/>
                          <a:latin typeface="+mn-lt"/>
                        </a:rPr>
                        <a:t>12000</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9195">
                <a:tc>
                  <a:txBody>
                    <a:bodyPr/>
                    <a:lstStyle/>
                    <a:p>
                      <a:pPr algn="l" fontAlgn="b"/>
                      <a:r>
                        <a:rPr lang="en-IN" sz="1600" u="none" strike="noStrike">
                          <a:effectLst/>
                        </a:rPr>
                        <a:t>Year-2</a:t>
                      </a:r>
                      <a:endParaRPr lang="en-IN"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600" u="none" strike="noStrike" dirty="0" smtClean="0">
                          <a:effectLst/>
                        </a:rPr>
                        <a:t>=(130000/10</a:t>
                      </a:r>
                      <a:r>
                        <a:rPr lang="en-IN" sz="1600" u="none" strike="noStrike" dirty="0">
                          <a:effectLst/>
                        </a:rPr>
                        <a:t>)</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IN" sz="1600" b="0" i="0" u="none" strike="noStrike" dirty="0" smtClean="0">
                          <a:solidFill>
                            <a:schemeClr val="dk1"/>
                          </a:solidFill>
                          <a:effectLst/>
                          <a:latin typeface="+mn-lt"/>
                        </a:rPr>
                        <a:t>13000</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9195">
                <a:tc>
                  <a:txBody>
                    <a:bodyPr/>
                    <a:lstStyle/>
                    <a:p>
                      <a:pPr algn="l" fontAlgn="b"/>
                      <a:r>
                        <a:rPr lang="en-IN" sz="1600" u="none" strike="noStrike">
                          <a:effectLst/>
                        </a:rPr>
                        <a:t>Year-3</a:t>
                      </a:r>
                      <a:endParaRPr lang="en-IN"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600" u="none" strike="noStrike" dirty="0" smtClean="0">
                          <a:effectLst/>
                        </a:rPr>
                        <a:t>=(140000/10</a:t>
                      </a:r>
                      <a:r>
                        <a:rPr lang="en-IN" sz="1600" u="none" strike="noStrike" dirty="0">
                          <a:effectLst/>
                        </a:rPr>
                        <a:t>)</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IN" sz="1600" b="0" i="0" u="none" strike="noStrike" dirty="0" smtClean="0">
                          <a:solidFill>
                            <a:schemeClr val="dk1"/>
                          </a:solidFill>
                          <a:effectLst/>
                          <a:latin typeface="+mn-lt"/>
                        </a:rPr>
                        <a:t>14000</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9195">
                <a:tc>
                  <a:txBody>
                    <a:bodyPr/>
                    <a:lstStyle/>
                    <a:p>
                      <a:pPr algn="l" fontAlgn="b"/>
                      <a:r>
                        <a:rPr lang="en-IN" sz="1600" u="none" strike="noStrike">
                          <a:effectLst/>
                        </a:rPr>
                        <a:t>Year-4</a:t>
                      </a:r>
                      <a:endParaRPr lang="en-IN"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600" u="none" strike="noStrike" dirty="0" smtClean="0">
                          <a:effectLst/>
                        </a:rPr>
                        <a:t>=(150000/10</a:t>
                      </a:r>
                      <a:r>
                        <a:rPr lang="en-IN" sz="1600" u="none" strike="noStrike" dirty="0">
                          <a:effectLst/>
                        </a:rPr>
                        <a:t>)</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IN" sz="1600" b="0" i="0" u="none" strike="noStrike" dirty="0" smtClean="0">
                          <a:solidFill>
                            <a:schemeClr val="dk1"/>
                          </a:solidFill>
                          <a:effectLst/>
                          <a:latin typeface="+mn-lt"/>
                        </a:rPr>
                        <a:t>15000</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9195">
                <a:tc>
                  <a:txBody>
                    <a:bodyPr/>
                    <a:lstStyle/>
                    <a:p>
                      <a:pPr algn="l" fontAlgn="b"/>
                      <a:r>
                        <a:rPr lang="en-IN" sz="1600" u="none" strike="noStrike">
                          <a:effectLst/>
                        </a:rPr>
                        <a:t>Year-5</a:t>
                      </a:r>
                      <a:endParaRPr lang="en-IN"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600" u="none" strike="noStrike" dirty="0" smtClean="0">
                          <a:effectLst/>
                        </a:rPr>
                        <a:t>=(160000/10</a:t>
                      </a:r>
                      <a:r>
                        <a:rPr lang="en-IN" sz="1600" u="none" strike="noStrike" dirty="0">
                          <a:effectLst/>
                        </a:rPr>
                        <a:t>)</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IN" sz="1600" b="0" i="0" u="none" strike="noStrike" dirty="0" smtClean="0">
                          <a:solidFill>
                            <a:schemeClr val="dk1"/>
                          </a:solidFill>
                          <a:effectLst/>
                          <a:latin typeface="+mn-lt"/>
                        </a:rPr>
                        <a:t>16000</a:t>
                      </a:r>
                      <a:endParaRPr lang="en-IN"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 name="TextBox 1"/>
          <p:cNvSpPr txBox="1"/>
          <p:nvPr/>
        </p:nvSpPr>
        <p:spPr>
          <a:xfrm>
            <a:off x="3652346" y="838362"/>
            <a:ext cx="8517101" cy="646331"/>
          </a:xfrm>
          <a:prstGeom prst="rect">
            <a:avLst/>
          </a:prstGeom>
          <a:noFill/>
        </p:spPr>
        <p:txBody>
          <a:bodyPr wrap="square" rtlCol="0">
            <a:spAutoFit/>
          </a:bodyPr>
          <a:lstStyle/>
          <a:p>
            <a:pPr marL="285750" indent="-285750">
              <a:buFont typeface="Arial" panose="020B0604020202020204" pitchFamily="34" charset="0"/>
              <a:buChar char="•"/>
            </a:pPr>
            <a:r>
              <a:rPr lang="en-IN" b="1" dirty="0" smtClean="0"/>
              <a:t>NIT will be created by the Nodal Maintenance Officer (NMO) of SRRDA</a:t>
            </a:r>
          </a:p>
          <a:p>
            <a:pPr marL="285750" indent="-285750">
              <a:buFont typeface="Arial" panose="020B0604020202020204" pitchFamily="34" charset="0"/>
              <a:buChar char="•"/>
            </a:pPr>
            <a:r>
              <a:rPr lang="en-IN" b="1" dirty="0" smtClean="0"/>
              <a:t>The rates are to be entered as “per year and per km wise”</a:t>
            </a:r>
            <a:endParaRPr lang="en-IN" b="1" dirty="0"/>
          </a:p>
        </p:txBody>
      </p:sp>
      <p:sp>
        <p:nvSpPr>
          <p:cNvPr id="3" name="TextBox 2"/>
          <p:cNvSpPr txBox="1"/>
          <p:nvPr/>
        </p:nvSpPr>
        <p:spPr>
          <a:xfrm>
            <a:off x="4023503" y="1399074"/>
            <a:ext cx="7723883" cy="369332"/>
          </a:xfrm>
          <a:prstGeom prst="rect">
            <a:avLst/>
          </a:prstGeom>
          <a:noFill/>
        </p:spPr>
        <p:txBody>
          <a:bodyPr wrap="square" rtlCol="0">
            <a:spAutoFit/>
          </a:bodyPr>
          <a:lstStyle/>
          <a:p>
            <a:r>
              <a:rPr lang="en-IN" dirty="0" smtClean="0"/>
              <a:t>Example: </a:t>
            </a:r>
            <a:endParaRPr lang="en-IN" dirty="0"/>
          </a:p>
        </p:txBody>
      </p:sp>
      <p:sp>
        <p:nvSpPr>
          <p:cNvPr id="91" name="TextBox 90"/>
          <p:cNvSpPr txBox="1"/>
          <p:nvPr/>
        </p:nvSpPr>
        <p:spPr>
          <a:xfrm>
            <a:off x="4155141" y="434952"/>
            <a:ext cx="7879835" cy="461665"/>
          </a:xfrm>
          <a:prstGeom prst="rect">
            <a:avLst/>
          </a:prstGeom>
          <a:noFill/>
        </p:spPr>
        <p:txBody>
          <a:bodyPr wrap="square" rtlCol="0">
            <a:spAutoFit/>
          </a:bodyPr>
          <a:lstStyle/>
          <a:p>
            <a:r>
              <a:rPr lang="en-IN" sz="2400" b="1" dirty="0" smtClean="0"/>
              <a:t>Who will create NIT?</a:t>
            </a:r>
            <a:endParaRPr lang="en-IN" sz="2400" b="1" dirty="0"/>
          </a:p>
        </p:txBody>
      </p:sp>
      <p:pic>
        <p:nvPicPr>
          <p:cNvPr id="92" name="Picture 91"/>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800267" y="471584"/>
            <a:ext cx="402448" cy="413388"/>
          </a:xfrm>
          <a:prstGeom prst="rect">
            <a:avLst/>
          </a:prstGeom>
        </p:spPr>
      </p:pic>
      <p:grpSp>
        <p:nvGrpSpPr>
          <p:cNvPr id="42" name="Group 41"/>
          <p:cNvGrpSpPr/>
          <p:nvPr/>
        </p:nvGrpSpPr>
        <p:grpSpPr>
          <a:xfrm>
            <a:off x="0" y="0"/>
            <a:ext cx="3554569" cy="6858000"/>
            <a:chOff x="0" y="0"/>
            <a:chExt cx="3554569" cy="6858000"/>
          </a:xfrm>
        </p:grpSpPr>
        <p:sp>
          <p:nvSpPr>
            <p:cNvPr id="45" name="Rounded Rectangle 44"/>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6" name="Rounded Rectangle 45"/>
            <p:cNvSpPr/>
            <p:nvPr/>
          </p:nvSpPr>
          <p:spPr>
            <a:xfrm>
              <a:off x="1068945" y="617534"/>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FREEZING</a:t>
              </a:r>
              <a:endParaRPr lang="en-US" sz="1200" dirty="0"/>
            </a:p>
          </p:txBody>
        </p:sp>
        <p:sp>
          <p:nvSpPr>
            <p:cNvPr id="47" name="Rounded Rectangle 46"/>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48" name="Rounded Rectangle 47"/>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49" name="Rounded Rectangle 48"/>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50" name="Rounded Rectangle 49"/>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51" name="Rounded Rectangle 50"/>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4" name="Rounded Rectangle 5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5" name="Rounded Rectangle 64"/>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6" name="Rounded Rectangle 65"/>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7" name="Rounded Rectangle 66"/>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9" name="Rounded Rectangle 68"/>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0" name="Rounded Rectangle 69"/>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2" name="Rounded Rectangle 71"/>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83" name="Straight Arrow Connector 82">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p:cNvCxnSpPr>
              <a:stCxn id="48"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1" name="Elbow Connector 100"/>
            <p:cNvCxnSpPr>
              <a:stCxn id="48"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66" idx="2"/>
              <a:endCxn id="67"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Elbow Connector 102"/>
            <p:cNvCxnSpPr>
              <a:stCxn id="51" idx="2"/>
              <a:endCxn id="67"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Straight Connector 103"/>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sp>
        <p:nvSpPr>
          <p:cNvPr id="52" name="TextBox 51"/>
          <p:cNvSpPr txBox="1"/>
          <p:nvPr/>
        </p:nvSpPr>
        <p:spPr>
          <a:xfrm>
            <a:off x="3670276" y="5683776"/>
            <a:ext cx="8517101" cy="646331"/>
          </a:xfrm>
          <a:prstGeom prst="rect">
            <a:avLst/>
          </a:prstGeom>
          <a:noFill/>
        </p:spPr>
        <p:txBody>
          <a:bodyPr wrap="square" rtlCol="0">
            <a:spAutoFit/>
          </a:bodyPr>
          <a:lstStyle/>
          <a:p>
            <a:pPr marL="285750" indent="-285750">
              <a:buFont typeface="Arial" panose="020B0604020202020204" pitchFamily="34" charset="0"/>
              <a:buChar char="•"/>
            </a:pPr>
            <a:r>
              <a:rPr lang="en-IN" b="1" dirty="0" smtClean="0"/>
              <a:t>If there are more than one roads in a package and per km rate is different for all the roads then at first the package is needed to be split in OMMAS at road level</a:t>
            </a:r>
          </a:p>
        </p:txBody>
      </p:sp>
      <p:cxnSp>
        <p:nvCxnSpPr>
          <p:cNvPr id="53" name="Elbow Connector 5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62155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0" y="26894"/>
            <a:ext cx="12182894"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2" name="Rectangle 1"/>
          <p:cNvSpPr/>
          <p:nvPr/>
        </p:nvSpPr>
        <p:spPr>
          <a:xfrm>
            <a:off x="4112895" y="419860"/>
            <a:ext cx="4304512" cy="369332"/>
          </a:xfrm>
          <a:prstGeom prst="rect">
            <a:avLst/>
          </a:prstGeom>
        </p:spPr>
        <p:txBody>
          <a:bodyPr wrap="none">
            <a:spAutoFit/>
          </a:bodyPr>
          <a:lstStyle/>
          <a:p>
            <a:r>
              <a:rPr lang="en-IN" b="1" dirty="0"/>
              <a:t>Meaning of Bi-monthly frequency of RI(M):</a:t>
            </a:r>
          </a:p>
        </p:txBody>
      </p:sp>
      <p:sp>
        <p:nvSpPr>
          <p:cNvPr id="138" name="Rectangle 137"/>
          <p:cNvSpPr/>
          <p:nvPr/>
        </p:nvSpPr>
        <p:spPr>
          <a:xfrm>
            <a:off x="4831" y="706588"/>
            <a:ext cx="4871847" cy="584775"/>
          </a:xfrm>
          <a:prstGeom prst="rect">
            <a:avLst/>
          </a:prstGeom>
        </p:spPr>
        <p:txBody>
          <a:bodyPr wrap="none">
            <a:spAutoFit/>
          </a:bodyPr>
          <a:lstStyle/>
          <a:p>
            <a:r>
              <a:rPr lang="en-IN" sz="1600" b="1" dirty="0" smtClean="0"/>
              <a:t>Case in </a:t>
            </a:r>
            <a:r>
              <a:rPr lang="en-IN" sz="1600" b="1" dirty="0" err="1" smtClean="0"/>
              <a:t>eMARG</a:t>
            </a:r>
            <a:r>
              <a:rPr lang="en-IN" sz="1600" b="1" dirty="0" smtClean="0"/>
              <a:t>: </a:t>
            </a:r>
          </a:p>
          <a:p>
            <a:r>
              <a:rPr lang="en-IN" sz="1600" b="1" dirty="0" smtClean="0"/>
              <a:t>Example – Maintenance Start Date of Road : 1 Jan 2021</a:t>
            </a:r>
            <a:endParaRPr lang="en-IN" sz="1600" b="1" dirty="0"/>
          </a:p>
        </p:txBody>
      </p:sp>
      <p:cxnSp>
        <p:nvCxnSpPr>
          <p:cNvPr id="41" name="Straight Connector 40"/>
          <p:cNvCxnSpPr/>
          <p:nvPr/>
        </p:nvCxnSpPr>
        <p:spPr>
          <a:xfrm>
            <a:off x="6091379" y="1348339"/>
            <a:ext cx="0" cy="4896000"/>
          </a:xfrm>
          <a:prstGeom prst="line">
            <a:avLst/>
          </a:prstGeom>
          <a:ln w="76200"/>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flipH="1" flipV="1">
            <a:off x="5968120" y="1344706"/>
            <a:ext cx="252000"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flipH="1" flipV="1">
            <a:off x="5968120" y="2433913"/>
            <a:ext cx="252000" cy="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flipV="1">
            <a:off x="5954673" y="3348309"/>
            <a:ext cx="252000"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flipH="1" flipV="1">
            <a:off x="5959156" y="4186506"/>
            <a:ext cx="252000" cy="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flipH="1" flipV="1">
            <a:off x="5959156" y="5141246"/>
            <a:ext cx="252000" cy="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flipV="1">
            <a:off x="5959156" y="6230455"/>
            <a:ext cx="252000" cy="0"/>
          </a:xfrm>
          <a:prstGeom prst="line">
            <a:avLst/>
          </a:prstGeom>
        </p:spPr>
        <p:style>
          <a:lnRef idx="1">
            <a:schemeClr val="dk1"/>
          </a:lnRef>
          <a:fillRef idx="0">
            <a:schemeClr val="dk1"/>
          </a:fillRef>
          <a:effectRef idx="0">
            <a:schemeClr val="dk1"/>
          </a:effectRef>
          <a:fontRef idx="minor">
            <a:schemeClr val="tx1"/>
          </a:fontRef>
        </p:style>
      </p:cxnSp>
      <p:sp>
        <p:nvSpPr>
          <p:cNvPr id="48" name="TextBox 47"/>
          <p:cNvSpPr txBox="1"/>
          <p:nvPr/>
        </p:nvSpPr>
        <p:spPr>
          <a:xfrm>
            <a:off x="5229678" y="1143312"/>
            <a:ext cx="824101" cy="307777"/>
          </a:xfrm>
          <a:prstGeom prst="rect">
            <a:avLst/>
          </a:prstGeom>
          <a:noFill/>
        </p:spPr>
        <p:txBody>
          <a:bodyPr wrap="square" rtlCol="0">
            <a:spAutoFit/>
          </a:bodyPr>
          <a:lstStyle/>
          <a:p>
            <a:r>
              <a:rPr lang="en-IN" sz="1400" b="1" dirty="0" smtClean="0"/>
              <a:t>1 Jan 21</a:t>
            </a:r>
            <a:endParaRPr lang="en-IN" sz="1400" b="1" dirty="0"/>
          </a:p>
        </p:txBody>
      </p:sp>
      <p:sp>
        <p:nvSpPr>
          <p:cNvPr id="49" name="TextBox 48"/>
          <p:cNvSpPr txBox="1"/>
          <p:nvPr/>
        </p:nvSpPr>
        <p:spPr>
          <a:xfrm>
            <a:off x="5106040" y="2272548"/>
            <a:ext cx="931551" cy="307777"/>
          </a:xfrm>
          <a:prstGeom prst="rect">
            <a:avLst/>
          </a:prstGeom>
          <a:noFill/>
        </p:spPr>
        <p:txBody>
          <a:bodyPr wrap="square" rtlCol="0">
            <a:spAutoFit/>
          </a:bodyPr>
          <a:lstStyle/>
          <a:p>
            <a:r>
              <a:rPr lang="en-IN" sz="1400" b="1" dirty="0" smtClean="0"/>
              <a:t>31 Jan 21</a:t>
            </a:r>
            <a:endParaRPr lang="en-IN" sz="1400" b="1" dirty="0"/>
          </a:p>
        </p:txBody>
      </p:sp>
      <p:sp>
        <p:nvSpPr>
          <p:cNvPr id="50" name="TextBox 49"/>
          <p:cNvSpPr txBox="1"/>
          <p:nvPr/>
        </p:nvSpPr>
        <p:spPr>
          <a:xfrm>
            <a:off x="5105960" y="3046573"/>
            <a:ext cx="931551" cy="307777"/>
          </a:xfrm>
          <a:prstGeom prst="rect">
            <a:avLst/>
          </a:prstGeom>
          <a:noFill/>
        </p:spPr>
        <p:txBody>
          <a:bodyPr wrap="square" rtlCol="0">
            <a:spAutoFit/>
          </a:bodyPr>
          <a:lstStyle/>
          <a:p>
            <a:r>
              <a:rPr lang="en-IN" sz="1400" b="1" dirty="0" smtClean="0"/>
              <a:t>2</a:t>
            </a:r>
            <a:r>
              <a:rPr lang="en-IN" sz="1400" b="1" dirty="0"/>
              <a:t>8</a:t>
            </a:r>
            <a:r>
              <a:rPr lang="en-IN" sz="1400" b="1" dirty="0" smtClean="0"/>
              <a:t> Feb 21</a:t>
            </a:r>
            <a:endParaRPr lang="en-IN" sz="1400" b="1" dirty="0"/>
          </a:p>
        </p:txBody>
      </p:sp>
      <p:sp>
        <p:nvSpPr>
          <p:cNvPr id="51" name="TextBox 50"/>
          <p:cNvSpPr txBox="1"/>
          <p:nvPr/>
        </p:nvSpPr>
        <p:spPr>
          <a:xfrm>
            <a:off x="6183071" y="4101485"/>
            <a:ext cx="931551" cy="307777"/>
          </a:xfrm>
          <a:prstGeom prst="rect">
            <a:avLst/>
          </a:prstGeom>
          <a:noFill/>
        </p:spPr>
        <p:txBody>
          <a:bodyPr wrap="square" rtlCol="0">
            <a:spAutoFit/>
          </a:bodyPr>
          <a:lstStyle/>
          <a:p>
            <a:r>
              <a:rPr lang="en-IN" sz="1400" b="1" dirty="0" smtClean="0"/>
              <a:t>31 Mar 21</a:t>
            </a:r>
            <a:endParaRPr lang="en-IN" sz="1400" b="1" dirty="0"/>
          </a:p>
        </p:txBody>
      </p:sp>
      <p:sp>
        <p:nvSpPr>
          <p:cNvPr id="52" name="TextBox 51"/>
          <p:cNvSpPr txBox="1"/>
          <p:nvPr/>
        </p:nvSpPr>
        <p:spPr>
          <a:xfrm>
            <a:off x="6183071" y="4987357"/>
            <a:ext cx="931551" cy="307777"/>
          </a:xfrm>
          <a:prstGeom prst="rect">
            <a:avLst/>
          </a:prstGeom>
          <a:noFill/>
        </p:spPr>
        <p:txBody>
          <a:bodyPr wrap="square" rtlCol="0">
            <a:spAutoFit/>
          </a:bodyPr>
          <a:lstStyle/>
          <a:p>
            <a:r>
              <a:rPr lang="en-IN" sz="1400" b="1" dirty="0" smtClean="0"/>
              <a:t>30 Apr 21</a:t>
            </a:r>
            <a:endParaRPr lang="en-IN" sz="1400" b="1" dirty="0"/>
          </a:p>
        </p:txBody>
      </p:sp>
      <p:sp>
        <p:nvSpPr>
          <p:cNvPr id="53" name="TextBox 52"/>
          <p:cNvSpPr txBox="1"/>
          <p:nvPr/>
        </p:nvSpPr>
        <p:spPr>
          <a:xfrm>
            <a:off x="6170362" y="6109943"/>
            <a:ext cx="1035422" cy="307777"/>
          </a:xfrm>
          <a:prstGeom prst="rect">
            <a:avLst/>
          </a:prstGeom>
          <a:noFill/>
        </p:spPr>
        <p:txBody>
          <a:bodyPr wrap="square" rtlCol="0">
            <a:spAutoFit/>
          </a:bodyPr>
          <a:lstStyle/>
          <a:p>
            <a:r>
              <a:rPr lang="en-IN" sz="1400" b="1" dirty="0" smtClean="0"/>
              <a:t>31 May 21</a:t>
            </a:r>
            <a:endParaRPr lang="en-IN" sz="1400" b="1" dirty="0"/>
          </a:p>
        </p:txBody>
      </p:sp>
      <p:sp>
        <p:nvSpPr>
          <p:cNvPr id="54" name="Rectangle 53"/>
          <p:cNvSpPr/>
          <p:nvPr/>
        </p:nvSpPr>
        <p:spPr>
          <a:xfrm rot="5400000">
            <a:off x="5757959" y="1739357"/>
            <a:ext cx="1044000" cy="28800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JAN</a:t>
            </a:r>
            <a:endParaRPr lang="en-IN" dirty="0"/>
          </a:p>
        </p:txBody>
      </p:sp>
      <p:sp>
        <p:nvSpPr>
          <p:cNvPr id="55" name="Rectangle 54"/>
          <p:cNvSpPr/>
          <p:nvPr/>
        </p:nvSpPr>
        <p:spPr>
          <a:xfrm rot="5400000">
            <a:off x="5838995" y="2729600"/>
            <a:ext cx="864000" cy="28800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FEB</a:t>
            </a:r>
            <a:endParaRPr lang="en-IN" dirty="0"/>
          </a:p>
        </p:txBody>
      </p:sp>
      <p:sp>
        <p:nvSpPr>
          <p:cNvPr id="56" name="Rectangle 55"/>
          <p:cNvSpPr/>
          <p:nvPr/>
        </p:nvSpPr>
        <p:spPr>
          <a:xfrm rot="16200000">
            <a:off x="5534409" y="3635244"/>
            <a:ext cx="756000" cy="28800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MAR</a:t>
            </a:r>
            <a:endParaRPr lang="en-IN" dirty="0"/>
          </a:p>
        </p:txBody>
      </p:sp>
      <p:sp>
        <p:nvSpPr>
          <p:cNvPr id="57" name="Rectangle 56"/>
          <p:cNvSpPr/>
          <p:nvPr/>
        </p:nvSpPr>
        <p:spPr>
          <a:xfrm rot="16200000">
            <a:off x="5489233" y="4540464"/>
            <a:ext cx="900000" cy="25200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APR</a:t>
            </a:r>
            <a:endParaRPr lang="en-IN" dirty="0"/>
          </a:p>
        </p:txBody>
      </p:sp>
      <p:sp>
        <p:nvSpPr>
          <p:cNvPr id="58" name="Rectangle 57"/>
          <p:cNvSpPr/>
          <p:nvPr/>
        </p:nvSpPr>
        <p:spPr>
          <a:xfrm rot="5400000">
            <a:off x="5878045" y="3611843"/>
            <a:ext cx="828000" cy="28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Rectangle 58"/>
          <p:cNvSpPr/>
          <p:nvPr/>
        </p:nvSpPr>
        <p:spPr>
          <a:xfrm rot="5400000">
            <a:off x="5395722" y="5540236"/>
            <a:ext cx="1044000" cy="28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Right Brace 68"/>
          <p:cNvSpPr/>
          <p:nvPr/>
        </p:nvSpPr>
        <p:spPr>
          <a:xfrm>
            <a:off x="6413984" y="2480484"/>
            <a:ext cx="216000" cy="792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dirty="0"/>
          </a:p>
        </p:txBody>
      </p:sp>
      <p:sp>
        <p:nvSpPr>
          <p:cNvPr id="72" name="Rectangle 71"/>
          <p:cNvSpPr/>
          <p:nvPr/>
        </p:nvSpPr>
        <p:spPr>
          <a:xfrm>
            <a:off x="9697138" y="3136751"/>
            <a:ext cx="2484000" cy="1169551"/>
          </a:xfrm>
          <a:prstGeom prst="rect">
            <a:avLst/>
          </a:prstGeom>
        </p:spPr>
        <p:txBody>
          <a:bodyPr wrap="square">
            <a:spAutoFit/>
          </a:bodyPr>
          <a:lstStyle/>
          <a:p>
            <a:r>
              <a:rPr lang="en-IN" sz="1400" b="1" dirty="0" smtClean="0"/>
              <a:t>Time period in which Routine Inspection should be carried out for making payments for the bill of January and February</a:t>
            </a:r>
            <a:endParaRPr lang="en-IN" sz="1400" b="1" dirty="0"/>
          </a:p>
        </p:txBody>
      </p:sp>
      <p:cxnSp>
        <p:nvCxnSpPr>
          <p:cNvPr id="73" name="Straight Arrow Connector 72"/>
          <p:cNvCxnSpPr/>
          <p:nvPr/>
        </p:nvCxnSpPr>
        <p:spPr>
          <a:xfrm rot="16200000">
            <a:off x="8132946" y="2005393"/>
            <a:ext cx="0" cy="3312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11" name="Group 10"/>
          <p:cNvGrpSpPr/>
          <p:nvPr/>
        </p:nvGrpSpPr>
        <p:grpSpPr>
          <a:xfrm>
            <a:off x="6487853" y="1392635"/>
            <a:ext cx="4647764" cy="1908000"/>
            <a:chOff x="6487853" y="1392635"/>
            <a:chExt cx="4647764" cy="1908000"/>
          </a:xfrm>
        </p:grpSpPr>
        <p:sp>
          <p:nvSpPr>
            <p:cNvPr id="66" name="Right Brace 65"/>
            <p:cNvSpPr/>
            <p:nvPr/>
          </p:nvSpPr>
          <p:spPr>
            <a:xfrm>
              <a:off x="6487853" y="1392635"/>
              <a:ext cx="3024000" cy="1908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dirty="0"/>
            </a:p>
          </p:txBody>
        </p:sp>
        <p:cxnSp>
          <p:nvCxnSpPr>
            <p:cNvPr id="9" name="Elbow Connector 8"/>
            <p:cNvCxnSpPr/>
            <p:nvPr/>
          </p:nvCxnSpPr>
          <p:spPr>
            <a:xfrm>
              <a:off x="9497144" y="2343451"/>
              <a:ext cx="1638473" cy="730016"/>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grpSp>
      <p:sp>
        <p:nvSpPr>
          <p:cNvPr id="76" name="Right Brace 75"/>
          <p:cNvSpPr/>
          <p:nvPr/>
        </p:nvSpPr>
        <p:spPr>
          <a:xfrm rot="10800000">
            <a:off x="5378509" y="3409238"/>
            <a:ext cx="360000" cy="756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dirty="0"/>
          </a:p>
        </p:txBody>
      </p:sp>
      <p:sp>
        <p:nvSpPr>
          <p:cNvPr id="77" name="Right Brace 76"/>
          <p:cNvSpPr/>
          <p:nvPr/>
        </p:nvSpPr>
        <p:spPr>
          <a:xfrm rot="10800000">
            <a:off x="5396439" y="4170670"/>
            <a:ext cx="360000" cy="900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dirty="0"/>
          </a:p>
        </p:txBody>
      </p:sp>
      <p:pic>
        <p:nvPicPr>
          <p:cNvPr id="78" name="Picture 4"/>
          <p:cNvPicPr>
            <a:picLocks noChangeAspect="1" noChangeArrowheads="1"/>
          </p:cNvPicPr>
          <p:nvPr/>
        </p:nvPicPr>
        <p:blipFill>
          <a:blip r:embed="rId2"/>
          <a:srcRect/>
          <a:stretch>
            <a:fillRect/>
          </a:stretch>
        </p:blipFill>
        <p:spPr bwMode="auto">
          <a:xfrm>
            <a:off x="4895715" y="3526861"/>
            <a:ext cx="310718" cy="562679"/>
          </a:xfrm>
          <a:prstGeom prst="rect">
            <a:avLst/>
          </a:prstGeom>
          <a:noFill/>
          <a:ln w="9525">
            <a:noFill/>
            <a:miter lim="800000"/>
            <a:headEnd/>
            <a:tailEnd/>
          </a:ln>
          <a:effectLst/>
        </p:spPr>
      </p:pic>
      <p:sp>
        <p:nvSpPr>
          <p:cNvPr id="79" name="Rectangle 78"/>
          <p:cNvSpPr/>
          <p:nvPr/>
        </p:nvSpPr>
        <p:spPr>
          <a:xfrm>
            <a:off x="4011709" y="3617343"/>
            <a:ext cx="975065" cy="276999"/>
          </a:xfrm>
          <a:prstGeom prst="rect">
            <a:avLst/>
          </a:prstGeom>
        </p:spPr>
        <p:txBody>
          <a:bodyPr wrap="square">
            <a:spAutoFit/>
          </a:bodyPr>
          <a:lstStyle/>
          <a:p>
            <a:r>
              <a:rPr lang="en-IN" sz="1200" b="1" dirty="0" smtClean="0"/>
              <a:t>Monthly Bill  </a:t>
            </a:r>
            <a:endParaRPr lang="en-IN" sz="1200" b="1" dirty="0"/>
          </a:p>
        </p:txBody>
      </p:sp>
      <p:sp>
        <p:nvSpPr>
          <p:cNvPr id="82" name="Rectangle 81"/>
          <p:cNvSpPr/>
          <p:nvPr/>
        </p:nvSpPr>
        <p:spPr>
          <a:xfrm>
            <a:off x="574547" y="5147827"/>
            <a:ext cx="2432062" cy="954107"/>
          </a:xfrm>
          <a:prstGeom prst="rect">
            <a:avLst/>
          </a:prstGeom>
        </p:spPr>
        <p:txBody>
          <a:bodyPr wrap="square">
            <a:spAutoFit/>
          </a:bodyPr>
          <a:lstStyle/>
          <a:p>
            <a:r>
              <a:rPr lang="en-IN" sz="1400" b="1" dirty="0" smtClean="0"/>
              <a:t>Time period in which Routine Inspection should be carried out for making payments for the bill of March and April</a:t>
            </a:r>
            <a:endParaRPr lang="en-IN" sz="1400" b="1" dirty="0"/>
          </a:p>
        </p:txBody>
      </p:sp>
      <p:cxnSp>
        <p:nvCxnSpPr>
          <p:cNvPr id="83" name="Straight Arrow Connector 82"/>
          <p:cNvCxnSpPr/>
          <p:nvPr/>
        </p:nvCxnSpPr>
        <p:spPr>
          <a:xfrm rot="5400000" flipH="1">
            <a:off x="4238750" y="4133450"/>
            <a:ext cx="0" cy="2952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85" name="Picture 4"/>
          <p:cNvPicPr>
            <a:picLocks noChangeAspect="1" noChangeArrowheads="1"/>
          </p:cNvPicPr>
          <p:nvPr/>
        </p:nvPicPr>
        <p:blipFill>
          <a:blip r:embed="rId2"/>
          <a:srcRect/>
          <a:stretch>
            <a:fillRect/>
          </a:stretch>
        </p:blipFill>
        <p:spPr bwMode="auto">
          <a:xfrm>
            <a:off x="6809341" y="2614365"/>
            <a:ext cx="310718" cy="562679"/>
          </a:xfrm>
          <a:prstGeom prst="rect">
            <a:avLst/>
          </a:prstGeom>
          <a:noFill/>
          <a:ln w="9525">
            <a:noFill/>
            <a:miter lim="800000"/>
            <a:headEnd/>
            <a:tailEnd/>
          </a:ln>
          <a:effectLst/>
        </p:spPr>
      </p:pic>
      <p:sp>
        <p:nvSpPr>
          <p:cNvPr id="86" name="Rectangle 85"/>
          <p:cNvSpPr/>
          <p:nvPr/>
        </p:nvSpPr>
        <p:spPr>
          <a:xfrm>
            <a:off x="7028999" y="2721411"/>
            <a:ext cx="975065" cy="276999"/>
          </a:xfrm>
          <a:prstGeom prst="rect">
            <a:avLst/>
          </a:prstGeom>
        </p:spPr>
        <p:txBody>
          <a:bodyPr wrap="square">
            <a:spAutoFit/>
          </a:bodyPr>
          <a:lstStyle/>
          <a:p>
            <a:r>
              <a:rPr lang="en-IN" sz="1200" b="1" dirty="0" smtClean="0"/>
              <a:t>Monthly Bill  </a:t>
            </a:r>
            <a:endParaRPr lang="en-IN" sz="1200" b="1" dirty="0"/>
          </a:p>
        </p:txBody>
      </p:sp>
      <p:pic>
        <p:nvPicPr>
          <p:cNvPr id="87" name="Picture 4"/>
          <p:cNvPicPr>
            <a:picLocks noChangeAspect="1" noChangeArrowheads="1"/>
          </p:cNvPicPr>
          <p:nvPr/>
        </p:nvPicPr>
        <p:blipFill>
          <a:blip r:embed="rId2"/>
          <a:srcRect/>
          <a:stretch>
            <a:fillRect/>
          </a:stretch>
        </p:blipFill>
        <p:spPr bwMode="auto">
          <a:xfrm>
            <a:off x="6822908" y="1650588"/>
            <a:ext cx="310718" cy="562679"/>
          </a:xfrm>
          <a:prstGeom prst="rect">
            <a:avLst/>
          </a:prstGeom>
          <a:noFill/>
          <a:ln w="9525">
            <a:noFill/>
            <a:miter lim="800000"/>
            <a:headEnd/>
            <a:tailEnd/>
          </a:ln>
          <a:effectLst/>
        </p:spPr>
      </p:pic>
      <p:sp>
        <p:nvSpPr>
          <p:cNvPr id="88" name="Rectangle 87"/>
          <p:cNvSpPr/>
          <p:nvPr/>
        </p:nvSpPr>
        <p:spPr>
          <a:xfrm>
            <a:off x="7056968" y="1793048"/>
            <a:ext cx="975065" cy="276999"/>
          </a:xfrm>
          <a:prstGeom prst="rect">
            <a:avLst/>
          </a:prstGeom>
        </p:spPr>
        <p:txBody>
          <a:bodyPr wrap="square">
            <a:spAutoFit/>
          </a:bodyPr>
          <a:lstStyle/>
          <a:p>
            <a:r>
              <a:rPr lang="en-IN" sz="1200" b="1" dirty="0" smtClean="0"/>
              <a:t>Monthly Bill  </a:t>
            </a:r>
            <a:endParaRPr lang="en-IN" sz="1200" b="1" dirty="0"/>
          </a:p>
        </p:txBody>
      </p:sp>
      <p:pic>
        <p:nvPicPr>
          <p:cNvPr id="89" name="Picture 4"/>
          <p:cNvPicPr>
            <a:picLocks noChangeAspect="1" noChangeArrowheads="1"/>
          </p:cNvPicPr>
          <p:nvPr/>
        </p:nvPicPr>
        <p:blipFill>
          <a:blip r:embed="rId2"/>
          <a:srcRect/>
          <a:stretch>
            <a:fillRect/>
          </a:stretch>
        </p:blipFill>
        <p:spPr bwMode="auto">
          <a:xfrm>
            <a:off x="4913645" y="4405399"/>
            <a:ext cx="310718" cy="562679"/>
          </a:xfrm>
          <a:prstGeom prst="rect">
            <a:avLst/>
          </a:prstGeom>
          <a:noFill/>
          <a:ln w="9525">
            <a:noFill/>
            <a:miter lim="800000"/>
            <a:headEnd/>
            <a:tailEnd/>
          </a:ln>
          <a:effectLst/>
        </p:spPr>
      </p:pic>
      <p:sp>
        <p:nvSpPr>
          <p:cNvPr id="90" name="Rectangle 89"/>
          <p:cNvSpPr/>
          <p:nvPr/>
        </p:nvSpPr>
        <p:spPr>
          <a:xfrm>
            <a:off x="4029639" y="4495881"/>
            <a:ext cx="975065" cy="276999"/>
          </a:xfrm>
          <a:prstGeom prst="rect">
            <a:avLst/>
          </a:prstGeom>
        </p:spPr>
        <p:txBody>
          <a:bodyPr wrap="square">
            <a:spAutoFit/>
          </a:bodyPr>
          <a:lstStyle/>
          <a:p>
            <a:r>
              <a:rPr lang="en-IN" sz="1200" b="1" dirty="0" smtClean="0"/>
              <a:t>Monthly Bill  </a:t>
            </a:r>
            <a:endParaRPr lang="en-IN" sz="1200" b="1" dirty="0"/>
          </a:p>
        </p:txBody>
      </p:sp>
      <p:grpSp>
        <p:nvGrpSpPr>
          <p:cNvPr id="13" name="Group 12"/>
          <p:cNvGrpSpPr/>
          <p:nvPr/>
        </p:nvGrpSpPr>
        <p:grpSpPr>
          <a:xfrm>
            <a:off x="1546197" y="3350904"/>
            <a:ext cx="4449036" cy="1828453"/>
            <a:chOff x="1546197" y="3350904"/>
            <a:chExt cx="4449036" cy="1828453"/>
          </a:xfrm>
        </p:grpSpPr>
        <p:sp>
          <p:nvSpPr>
            <p:cNvPr id="91" name="Right Brace 90"/>
            <p:cNvSpPr/>
            <p:nvPr/>
          </p:nvSpPr>
          <p:spPr>
            <a:xfrm rot="10800000">
              <a:off x="1711233" y="3350904"/>
              <a:ext cx="4284000" cy="1800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dirty="0"/>
            </a:p>
          </p:txBody>
        </p:sp>
        <p:cxnSp>
          <p:nvCxnSpPr>
            <p:cNvPr id="94" name="Straight Arrow Connector 93"/>
            <p:cNvCxnSpPr/>
            <p:nvPr/>
          </p:nvCxnSpPr>
          <p:spPr>
            <a:xfrm flipH="1">
              <a:off x="1546197" y="4243357"/>
              <a:ext cx="0" cy="936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95" name="Right Brace 94"/>
          <p:cNvSpPr/>
          <p:nvPr/>
        </p:nvSpPr>
        <p:spPr>
          <a:xfrm>
            <a:off x="6458808" y="1409207"/>
            <a:ext cx="216000" cy="1008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dirty="0"/>
          </a:p>
        </p:txBody>
      </p:sp>
    </p:spTree>
    <p:extLst>
      <p:ext uri="{BB962C8B-B14F-4D97-AF65-F5344CB8AC3E}">
        <p14:creationId xmlns:p14="http://schemas.microsoft.com/office/powerpoint/2010/main" val="157894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8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0"/>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8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P spid="54" grpId="0" animBg="1"/>
      <p:bldP spid="55" grpId="0" animBg="1"/>
      <p:bldP spid="56" grpId="0" animBg="1"/>
      <p:bldP spid="57" grpId="0" animBg="1"/>
      <p:bldP spid="58" grpId="0" animBg="1"/>
      <p:bldP spid="59" grpId="0" animBg="1"/>
      <p:bldP spid="69" grpId="0" animBg="1"/>
      <p:bldP spid="72" grpId="0"/>
      <p:bldP spid="76" grpId="0" animBg="1"/>
      <p:bldP spid="77" grpId="0" animBg="1"/>
      <p:bldP spid="79" grpId="0"/>
      <p:bldP spid="82" grpId="0"/>
      <p:bldP spid="86" grpId="0"/>
      <p:bldP spid="88" grpId="0"/>
      <p:bldP spid="90" grpId="0"/>
      <p:bldP spid="9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79939"/>
            <a:ext cx="402448" cy="413388"/>
          </a:xfrm>
          <a:prstGeom prst="rect">
            <a:avLst/>
          </a:prstGeom>
        </p:spPr>
      </p:pic>
      <p:sp>
        <p:nvSpPr>
          <p:cNvPr id="39" name="Rectangle 38"/>
          <p:cNvSpPr/>
          <p:nvPr/>
        </p:nvSpPr>
        <p:spPr>
          <a:xfrm>
            <a:off x="3977223" y="453045"/>
            <a:ext cx="8160892" cy="400110"/>
          </a:xfrm>
          <a:prstGeom prst="rect">
            <a:avLst/>
          </a:prstGeom>
        </p:spPr>
        <p:txBody>
          <a:bodyPr wrap="square">
            <a:spAutoFit/>
          </a:bodyPr>
          <a:lstStyle/>
          <a:p>
            <a:r>
              <a:rPr lang="en-US" sz="2000" b="1" dirty="0" smtClean="0"/>
              <a:t>When to Conduct RI(M)?</a:t>
            </a:r>
            <a:endParaRPr lang="en-IN" sz="2000" b="1" dirty="0"/>
          </a:p>
        </p:txBody>
      </p:sp>
      <p:sp>
        <p:nvSpPr>
          <p:cNvPr id="40" name="Rectangle 39"/>
          <p:cNvSpPr/>
          <p:nvPr/>
        </p:nvSpPr>
        <p:spPr>
          <a:xfrm>
            <a:off x="4058993" y="1452978"/>
            <a:ext cx="7639948" cy="4097811"/>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5400" b="1" u="sng" dirty="0" smtClean="0"/>
              <a:t>OPTION-1</a:t>
            </a:r>
            <a:r>
              <a:rPr lang="en-IN" sz="5400" b="1" dirty="0" smtClean="0"/>
              <a:t> </a:t>
            </a:r>
          </a:p>
          <a:p>
            <a:pPr algn="ctr"/>
            <a:r>
              <a:rPr lang="en-IN" sz="5400" b="1" dirty="0" smtClean="0"/>
              <a:t>Knowing the complete schedule of RI(M) for a single package</a:t>
            </a:r>
            <a:endParaRPr lang="en-IN" sz="5400" b="1" dirty="0"/>
          </a:p>
        </p:txBody>
      </p:sp>
    </p:spTree>
    <p:extLst>
      <p:ext uri="{BB962C8B-B14F-4D97-AF65-F5344CB8AC3E}">
        <p14:creationId xmlns:p14="http://schemas.microsoft.com/office/powerpoint/2010/main" val="36078775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79939"/>
            <a:ext cx="402448" cy="413388"/>
          </a:xfrm>
          <a:prstGeom prst="rect">
            <a:avLst/>
          </a:prstGeom>
        </p:spPr>
      </p:pic>
      <p:sp>
        <p:nvSpPr>
          <p:cNvPr id="39" name="Rectangle 38"/>
          <p:cNvSpPr/>
          <p:nvPr/>
        </p:nvSpPr>
        <p:spPr>
          <a:xfrm>
            <a:off x="3977223" y="453045"/>
            <a:ext cx="8160892" cy="400110"/>
          </a:xfrm>
          <a:prstGeom prst="rect">
            <a:avLst/>
          </a:prstGeom>
        </p:spPr>
        <p:txBody>
          <a:bodyPr wrap="square">
            <a:spAutoFit/>
          </a:bodyPr>
          <a:lstStyle/>
          <a:p>
            <a:r>
              <a:rPr lang="en-US" sz="2000" b="1" dirty="0" smtClean="0"/>
              <a:t>When to Conduct RI(M)?</a:t>
            </a:r>
            <a:endParaRPr lang="en-IN" sz="2000" b="1" dirty="0"/>
          </a:p>
        </p:txBody>
      </p:sp>
      <p:sp>
        <p:nvSpPr>
          <p:cNvPr id="40" name="Rectangle 39"/>
          <p:cNvSpPr/>
          <p:nvPr/>
        </p:nvSpPr>
        <p:spPr>
          <a:xfrm>
            <a:off x="3644723" y="924916"/>
            <a:ext cx="8538171"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b="1" dirty="0" smtClean="0"/>
              <a:t>Option-1: Knowing the complete schedule of RI(M) for a single package</a:t>
            </a:r>
            <a:endParaRPr lang="en-IN" b="1" dirty="0"/>
          </a:p>
        </p:txBody>
      </p:sp>
      <p:sp>
        <p:nvSpPr>
          <p:cNvPr id="41" name="Rectangle 40"/>
          <p:cNvSpPr/>
          <p:nvPr/>
        </p:nvSpPr>
        <p:spPr>
          <a:xfrm>
            <a:off x="3602867" y="1377332"/>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 Log in to </a:t>
            </a:r>
            <a:r>
              <a:rPr lang="en-IN" b="1" dirty="0" err="1" smtClean="0"/>
              <a:t>eMARG</a:t>
            </a:r>
            <a:r>
              <a:rPr lang="en-IN" b="1" dirty="0" smtClean="0"/>
              <a:t> with PIU Staff/PIU In-charge Login</a:t>
            </a:r>
            <a:endParaRPr lang="en-IN" b="1" dirty="0"/>
          </a:p>
        </p:txBody>
      </p:sp>
      <p:pic>
        <p:nvPicPr>
          <p:cNvPr id="42" name="Picture 41"/>
          <p:cNvPicPr>
            <a:picLocks noChangeAspect="1"/>
          </p:cNvPicPr>
          <p:nvPr/>
        </p:nvPicPr>
        <p:blipFill>
          <a:blip r:embed="rId3"/>
          <a:stretch>
            <a:fillRect/>
          </a:stretch>
        </p:blipFill>
        <p:spPr>
          <a:xfrm>
            <a:off x="3759307" y="1843655"/>
            <a:ext cx="8262363" cy="4613578"/>
          </a:xfrm>
          <a:prstGeom prst="rect">
            <a:avLst/>
          </a:prstGeom>
        </p:spPr>
      </p:pic>
      <p:sp>
        <p:nvSpPr>
          <p:cNvPr id="43" name="Rectangle 42"/>
          <p:cNvSpPr/>
          <p:nvPr/>
        </p:nvSpPr>
        <p:spPr>
          <a:xfrm>
            <a:off x="8337176" y="4640555"/>
            <a:ext cx="497272" cy="34787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6409489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79939"/>
            <a:ext cx="402448" cy="413388"/>
          </a:xfrm>
          <a:prstGeom prst="rect">
            <a:avLst/>
          </a:prstGeom>
        </p:spPr>
      </p:pic>
      <p:sp>
        <p:nvSpPr>
          <p:cNvPr id="39" name="Rectangle 38"/>
          <p:cNvSpPr/>
          <p:nvPr/>
        </p:nvSpPr>
        <p:spPr>
          <a:xfrm>
            <a:off x="3977223" y="453045"/>
            <a:ext cx="8160892" cy="400110"/>
          </a:xfrm>
          <a:prstGeom prst="rect">
            <a:avLst/>
          </a:prstGeom>
        </p:spPr>
        <p:txBody>
          <a:bodyPr wrap="square">
            <a:spAutoFit/>
          </a:bodyPr>
          <a:lstStyle/>
          <a:p>
            <a:r>
              <a:rPr lang="en-US" sz="2000" b="1" dirty="0" smtClean="0"/>
              <a:t>When to Conduct RI(M)?</a:t>
            </a:r>
            <a:endParaRPr lang="en-IN" sz="2000" b="1" dirty="0"/>
          </a:p>
        </p:txBody>
      </p:sp>
      <p:sp>
        <p:nvSpPr>
          <p:cNvPr id="44" name="Rectangle 43"/>
          <p:cNvSpPr/>
          <p:nvPr/>
        </p:nvSpPr>
        <p:spPr>
          <a:xfrm>
            <a:off x="3614894" y="1021609"/>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Step-2: Go to “Query and Report”</a:t>
            </a:r>
            <a:endParaRPr lang="en-IN" b="1" dirty="0"/>
          </a:p>
        </p:txBody>
      </p:sp>
      <p:pic>
        <p:nvPicPr>
          <p:cNvPr id="45" name="Picture 44"/>
          <p:cNvPicPr>
            <a:picLocks noChangeAspect="1"/>
          </p:cNvPicPr>
          <p:nvPr/>
        </p:nvPicPr>
        <p:blipFill rotWithShape="1">
          <a:blip r:embed="rId3"/>
          <a:srcRect r="21691"/>
          <a:stretch/>
        </p:blipFill>
        <p:spPr>
          <a:xfrm>
            <a:off x="3670482" y="1487932"/>
            <a:ext cx="8467634" cy="4712156"/>
          </a:xfrm>
          <a:prstGeom prst="rect">
            <a:avLst/>
          </a:prstGeom>
        </p:spPr>
      </p:pic>
      <p:sp>
        <p:nvSpPr>
          <p:cNvPr id="46" name="Rectangle 45"/>
          <p:cNvSpPr/>
          <p:nvPr/>
        </p:nvSpPr>
        <p:spPr>
          <a:xfrm>
            <a:off x="3488278" y="4012319"/>
            <a:ext cx="2528047" cy="41099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7801311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79939"/>
            <a:ext cx="402448" cy="413388"/>
          </a:xfrm>
          <a:prstGeom prst="rect">
            <a:avLst/>
          </a:prstGeom>
        </p:spPr>
      </p:pic>
      <p:sp>
        <p:nvSpPr>
          <p:cNvPr id="39" name="Rectangle 38"/>
          <p:cNvSpPr/>
          <p:nvPr/>
        </p:nvSpPr>
        <p:spPr>
          <a:xfrm>
            <a:off x="3977223" y="453045"/>
            <a:ext cx="8160892" cy="400110"/>
          </a:xfrm>
          <a:prstGeom prst="rect">
            <a:avLst/>
          </a:prstGeom>
        </p:spPr>
        <p:txBody>
          <a:bodyPr wrap="square">
            <a:spAutoFit/>
          </a:bodyPr>
          <a:lstStyle/>
          <a:p>
            <a:r>
              <a:rPr lang="en-US" sz="2000" b="1" dirty="0" smtClean="0"/>
              <a:t>When to Conduct RI(M)?</a:t>
            </a:r>
            <a:endParaRPr lang="en-IN" sz="2000" b="1" dirty="0"/>
          </a:p>
        </p:txBody>
      </p:sp>
      <p:sp>
        <p:nvSpPr>
          <p:cNvPr id="40" name="Rectangle 39"/>
          <p:cNvSpPr/>
          <p:nvPr/>
        </p:nvSpPr>
        <p:spPr>
          <a:xfrm>
            <a:off x="3658913" y="946262"/>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Step-3: Go to “Inspection”-----&gt;”DLP”-------&gt;”Routine Inspection Schedule”</a:t>
            </a:r>
            <a:endParaRPr lang="en-IN" b="1" dirty="0"/>
          </a:p>
        </p:txBody>
      </p:sp>
      <p:pic>
        <p:nvPicPr>
          <p:cNvPr id="41" name="Picture 40"/>
          <p:cNvPicPr>
            <a:picLocks noChangeAspect="1"/>
          </p:cNvPicPr>
          <p:nvPr/>
        </p:nvPicPr>
        <p:blipFill rotWithShape="1">
          <a:blip r:embed="rId3"/>
          <a:srcRect t="13709" r="33603" b="13119"/>
          <a:stretch/>
        </p:blipFill>
        <p:spPr>
          <a:xfrm>
            <a:off x="3670482" y="1465569"/>
            <a:ext cx="8467634" cy="5167044"/>
          </a:xfrm>
          <a:prstGeom prst="rect">
            <a:avLst/>
          </a:prstGeom>
        </p:spPr>
      </p:pic>
      <p:sp>
        <p:nvSpPr>
          <p:cNvPr id="42" name="Rectangle 41"/>
          <p:cNvSpPr/>
          <p:nvPr/>
        </p:nvSpPr>
        <p:spPr>
          <a:xfrm>
            <a:off x="9351195" y="2568294"/>
            <a:ext cx="2528047" cy="41099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1319618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79939"/>
            <a:ext cx="402448" cy="413388"/>
          </a:xfrm>
          <a:prstGeom prst="rect">
            <a:avLst/>
          </a:prstGeom>
        </p:spPr>
      </p:pic>
      <p:sp>
        <p:nvSpPr>
          <p:cNvPr id="39" name="Rectangle 38"/>
          <p:cNvSpPr/>
          <p:nvPr/>
        </p:nvSpPr>
        <p:spPr>
          <a:xfrm>
            <a:off x="3977223" y="453045"/>
            <a:ext cx="8160892" cy="400110"/>
          </a:xfrm>
          <a:prstGeom prst="rect">
            <a:avLst/>
          </a:prstGeom>
        </p:spPr>
        <p:txBody>
          <a:bodyPr wrap="square">
            <a:spAutoFit/>
          </a:bodyPr>
          <a:lstStyle/>
          <a:p>
            <a:r>
              <a:rPr lang="en-US" sz="2000" b="1" dirty="0" smtClean="0"/>
              <a:t>When to Conduct RI(M)?</a:t>
            </a:r>
            <a:endParaRPr lang="en-IN" sz="2000" b="1" dirty="0"/>
          </a:p>
        </p:txBody>
      </p:sp>
      <p:sp>
        <p:nvSpPr>
          <p:cNvPr id="43" name="Rectangle 42"/>
          <p:cNvSpPr/>
          <p:nvPr/>
        </p:nvSpPr>
        <p:spPr>
          <a:xfrm>
            <a:off x="3644723" y="946262"/>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Step-4: Enter the details of Package and click on “Search”</a:t>
            </a:r>
            <a:endParaRPr lang="en-IN" b="1" dirty="0"/>
          </a:p>
        </p:txBody>
      </p:sp>
      <p:pic>
        <p:nvPicPr>
          <p:cNvPr id="44" name="Picture 43"/>
          <p:cNvPicPr>
            <a:picLocks noChangeAspect="1"/>
          </p:cNvPicPr>
          <p:nvPr/>
        </p:nvPicPr>
        <p:blipFill rotWithShape="1">
          <a:blip r:embed="rId3"/>
          <a:srcRect r="5920"/>
          <a:stretch/>
        </p:blipFill>
        <p:spPr>
          <a:xfrm>
            <a:off x="3670481" y="1399503"/>
            <a:ext cx="8467634" cy="5057900"/>
          </a:xfrm>
          <a:prstGeom prst="rect">
            <a:avLst/>
          </a:prstGeom>
        </p:spPr>
      </p:pic>
      <p:sp>
        <p:nvSpPr>
          <p:cNvPr id="45" name="Rectangle 44"/>
          <p:cNvSpPr/>
          <p:nvPr/>
        </p:nvSpPr>
        <p:spPr>
          <a:xfrm>
            <a:off x="7898894" y="3577041"/>
            <a:ext cx="537882" cy="47186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2474374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79939"/>
            <a:ext cx="402448" cy="413388"/>
          </a:xfrm>
          <a:prstGeom prst="rect">
            <a:avLst/>
          </a:prstGeom>
        </p:spPr>
      </p:pic>
      <p:sp>
        <p:nvSpPr>
          <p:cNvPr id="39" name="Rectangle 38"/>
          <p:cNvSpPr/>
          <p:nvPr/>
        </p:nvSpPr>
        <p:spPr>
          <a:xfrm>
            <a:off x="3977223" y="453045"/>
            <a:ext cx="8160892" cy="400110"/>
          </a:xfrm>
          <a:prstGeom prst="rect">
            <a:avLst/>
          </a:prstGeom>
        </p:spPr>
        <p:txBody>
          <a:bodyPr wrap="square">
            <a:spAutoFit/>
          </a:bodyPr>
          <a:lstStyle/>
          <a:p>
            <a:r>
              <a:rPr lang="en-US" sz="2000" b="1" dirty="0" smtClean="0"/>
              <a:t>When to Conduct RI(M)?</a:t>
            </a:r>
            <a:endParaRPr lang="en-IN" sz="2000" b="1" dirty="0"/>
          </a:p>
        </p:txBody>
      </p:sp>
      <p:sp>
        <p:nvSpPr>
          <p:cNvPr id="40" name="Rectangle 39"/>
          <p:cNvSpPr/>
          <p:nvPr/>
        </p:nvSpPr>
        <p:spPr>
          <a:xfrm>
            <a:off x="3670481" y="966952"/>
            <a:ext cx="8467634"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The Scheduled RI(M) period is displayed and within the scheduled periods only the RI(M) has to be conducted</a:t>
            </a:r>
            <a:endParaRPr lang="en-IN" b="1" dirty="0"/>
          </a:p>
        </p:txBody>
      </p:sp>
      <p:pic>
        <p:nvPicPr>
          <p:cNvPr id="41" name="Picture 40"/>
          <p:cNvPicPr>
            <a:picLocks noChangeAspect="1"/>
          </p:cNvPicPr>
          <p:nvPr/>
        </p:nvPicPr>
        <p:blipFill rotWithShape="1">
          <a:blip r:embed="rId3"/>
          <a:srcRect b="19291"/>
          <a:stretch/>
        </p:blipFill>
        <p:spPr>
          <a:xfrm>
            <a:off x="4814190" y="1547932"/>
            <a:ext cx="6619875" cy="5121809"/>
          </a:xfrm>
          <a:prstGeom prst="rect">
            <a:avLst/>
          </a:prstGeom>
        </p:spPr>
      </p:pic>
      <p:sp>
        <p:nvSpPr>
          <p:cNvPr id="42" name="Rectangle 41"/>
          <p:cNvSpPr/>
          <p:nvPr/>
        </p:nvSpPr>
        <p:spPr>
          <a:xfrm>
            <a:off x="8275430" y="2794099"/>
            <a:ext cx="2528047" cy="387564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3045241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79939"/>
            <a:ext cx="402448" cy="413388"/>
          </a:xfrm>
          <a:prstGeom prst="rect">
            <a:avLst/>
          </a:prstGeom>
        </p:spPr>
      </p:pic>
      <p:sp>
        <p:nvSpPr>
          <p:cNvPr id="39" name="Rectangle 38"/>
          <p:cNvSpPr/>
          <p:nvPr/>
        </p:nvSpPr>
        <p:spPr>
          <a:xfrm>
            <a:off x="3977223" y="453045"/>
            <a:ext cx="8160892" cy="400110"/>
          </a:xfrm>
          <a:prstGeom prst="rect">
            <a:avLst/>
          </a:prstGeom>
        </p:spPr>
        <p:txBody>
          <a:bodyPr wrap="square">
            <a:spAutoFit/>
          </a:bodyPr>
          <a:lstStyle/>
          <a:p>
            <a:r>
              <a:rPr lang="en-US" sz="2000" b="1" dirty="0" smtClean="0"/>
              <a:t>When to Conduct RI(M)?</a:t>
            </a:r>
            <a:endParaRPr lang="en-IN" sz="2000" b="1" dirty="0"/>
          </a:p>
        </p:txBody>
      </p:sp>
      <p:sp>
        <p:nvSpPr>
          <p:cNvPr id="42" name="Rectangle 41"/>
          <p:cNvSpPr/>
          <p:nvPr/>
        </p:nvSpPr>
        <p:spPr>
          <a:xfrm>
            <a:off x="3977222" y="1206321"/>
            <a:ext cx="7762059" cy="487175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5400" b="1" u="sng" dirty="0" smtClean="0"/>
              <a:t>OPTION-2</a:t>
            </a:r>
          </a:p>
          <a:p>
            <a:pPr algn="ctr"/>
            <a:r>
              <a:rPr lang="en-IN" sz="5400" b="1" dirty="0" smtClean="0"/>
              <a:t>Knowing the roads due for RI(M) on a particular date</a:t>
            </a:r>
            <a:endParaRPr lang="en-IN" sz="5400" b="1" dirty="0"/>
          </a:p>
        </p:txBody>
      </p:sp>
    </p:spTree>
    <p:extLst>
      <p:ext uri="{BB962C8B-B14F-4D97-AF65-F5344CB8AC3E}">
        <p14:creationId xmlns:p14="http://schemas.microsoft.com/office/powerpoint/2010/main" val="42001844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79939"/>
            <a:ext cx="402448" cy="413388"/>
          </a:xfrm>
          <a:prstGeom prst="rect">
            <a:avLst/>
          </a:prstGeom>
        </p:spPr>
      </p:pic>
      <p:sp>
        <p:nvSpPr>
          <p:cNvPr id="39" name="Rectangle 38"/>
          <p:cNvSpPr/>
          <p:nvPr/>
        </p:nvSpPr>
        <p:spPr>
          <a:xfrm>
            <a:off x="3977223" y="453045"/>
            <a:ext cx="8160892" cy="400110"/>
          </a:xfrm>
          <a:prstGeom prst="rect">
            <a:avLst/>
          </a:prstGeom>
        </p:spPr>
        <p:txBody>
          <a:bodyPr wrap="square">
            <a:spAutoFit/>
          </a:bodyPr>
          <a:lstStyle/>
          <a:p>
            <a:r>
              <a:rPr lang="en-US" sz="2000" b="1" dirty="0" smtClean="0"/>
              <a:t>When to Conduct RI(M)?</a:t>
            </a:r>
            <a:endParaRPr lang="en-IN" sz="2000" b="1" dirty="0"/>
          </a:p>
        </p:txBody>
      </p:sp>
      <p:sp>
        <p:nvSpPr>
          <p:cNvPr id="40" name="Rectangle 39"/>
          <p:cNvSpPr/>
          <p:nvPr/>
        </p:nvSpPr>
        <p:spPr>
          <a:xfrm>
            <a:off x="3670482" y="965627"/>
            <a:ext cx="8310848"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2000" b="1" dirty="0" smtClean="0"/>
              <a:t>Option-2: Knowing the roads due for RI(M) on a particular date</a:t>
            </a:r>
            <a:endParaRPr lang="en-IN" sz="2000" b="1" dirty="0"/>
          </a:p>
        </p:txBody>
      </p:sp>
      <p:sp>
        <p:nvSpPr>
          <p:cNvPr id="41" name="Rectangle 40"/>
          <p:cNvSpPr/>
          <p:nvPr/>
        </p:nvSpPr>
        <p:spPr>
          <a:xfrm>
            <a:off x="3617255" y="143659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 Go to “Query and Report”</a:t>
            </a:r>
            <a:endParaRPr lang="en-IN" b="1" dirty="0"/>
          </a:p>
        </p:txBody>
      </p:sp>
      <p:pic>
        <p:nvPicPr>
          <p:cNvPr id="43" name="Picture 42"/>
          <p:cNvPicPr>
            <a:picLocks noChangeAspect="1"/>
          </p:cNvPicPr>
          <p:nvPr/>
        </p:nvPicPr>
        <p:blipFill rotWithShape="1">
          <a:blip r:embed="rId3"/>
          <a:srcRect r="21691"/>
          <a:stretch/>
        </p:blipFill>
        <p:spPr>
          <a:xfrm>
            <a:off x="3670482" y="1924017"/>
            <a:ext cx="8467634" cy="4500445"/>
          </a:xfrm>
          <a:prstGeom prst="rect">
            <a:avLst/>
          </a:prstGeom>
        </p:spPr>
      </p:pic>
      <p:sp>
        <p:nvSpPr>
          <p:cNvPr id="44" name="Rectangle 43"/>
          <p:cNvSpPr/>
          <p:nvPr/>
        </p:nvSpPr>
        <p:spPr>
          <a:xfrm>
            <a:off x="3571973" y="4328916"/>
            <a:ext cx="2492652" cy="41099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5641265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79939"/>
            <a:ext cx="402448" cy="413388"/>
          </a:xfrm>
          <a:prstGeom prst="rect">
            <a:avLst/>
          </a:prstGeom>
        </p:spPr>
      </p:pic>
      <p:sp>
        <p:nvSpPr>
          <p:cNvPr id="39" name="Rectangle 38"/>
          <p:cNvSpPr/>
          <p:nvPr/>
        </p:nvSpPr>
        <p:spPr>
          <a:xfrm>
            <a:off x="3977223" y="453045"/>
            <a:ext cx="8160892" cy="400110"/>
          </a:xfrm>
          <a:prstGeom prst="rect">
            <a:avLst/>
          </a:prstGeom>
        </p:spPr>
        <p:txBody>
          <a:bodyPr wrap="square">
            <a:spAutoFit/>
          </a:bodyPr>
          <a:lstStyle/>
          <a:p>
            <a:r>
              <a:rPr lang="en-US" sz="2000" b="1" dirty="0" smtClean="0"/>
              <a:t>When to Conduct RI(M)?</a:t>
            </a:r>
            <a:endParaRPr lang="en-IN" sz="2000" b="1" dirty="0"/>
          </a:p>
        </p:txBody>
      </p:sp>
      <p:sp>
        <p:nvSpPr>
          <p:cNvPr id="40" name="Rectangle 39"/>
          <p:cNvSpPr/>
          <p:nvPr/>
        </p:nvSpPr>
        <p:spPr>
          <a:xfrm>
            <a:off x="3670482" y="965627"/>
            <a:ext cx="8310848"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2000" b="1" dirty="0" smtClean="0"/>
              <a:t>Option-2: Knowing the roads due for RI(M) on a particular date</a:t>
            </a:r>
            <a:endParaRPr lang="en-IN" sz="2000" b="1" dirty="0"/>
          </a:p>
        </p:txBody>
      </p:sp>
      <p:sp>
        <p:nvSpPr>
          <p:cNvPr id="42" name="Rectangle 41"/>
          <p:cNvSpPr/>
          <p:nvPr/>
        </p:nvSpPr>
        <p:spPr>
          <a:xfrm>
            <a:off x="3670481" y="1428648"/>
            <a:ext cx="8310849"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Step-2: Go to “Report-----&gt;RI(M) Schedule Status”</a:t>
            </a:r>
            <a:endParaRPr lang="en-IN" b="1" dirty="0"/>
          </a:p>
        </p:txBody>
      </p:sp>
      <p:pic>
        <p:nvPicPr>
          <p:cNvPr id="2" name="Picture 1"/>
          <p:cNvPicPr>
            <a:picLocks noChangeAspect="1"/>
          </p:cNvPicPr>
          <p:nvPr/>
        </p:nvPicPr>
        <p:blipFill rotWithShape="1">
          <a:blip r:embed="rId3"/>
          <a:srcRect t="13315" r="8455" b="7626"/>
          <a:stretch/>
        </p:blipFill>
        <p:spPr>
          <a:xfrm>
            <a:off x="3644153" y="1810568"/>
            <a:ext cx="8493961" cy="5021668"/>
          </a:xfrm>
          <a:prstGeom prst="rect">
            <a:avLst/>
          </a:prstGeom>
        </p:spPr>
      </p:pic>
      <p:sp>
        <p:nvSpPr>
          <p:cNvPr id="46" name="Rectangle 45"/>
          <p:cNvSpPr/>
          <p:nvPr/>
        </p:nvSpPr>
        <p:spPr>
          <a:xfrm>
            <a:off x="4153074" y="3023399"/>
            <a:ext cx="2099808" cy="24601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2504314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3632621" y="1224103"/>
            <a:ext cx="6224073" cy="752479"/>
          </a:xfrm>
          <a:prstGeom prst="rect">
            <a:avLst/>
          </a:prstGeom>
          <a:solidFill>
            <a:schemeClr val="bg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b="1" dirty="0" smtClean="0"/>
              <a:t>STEP 1: ADD NIT Master </a:t>
            </a:r>
          </a:p>
          <a:p>
            <a:pPr marL="342900" indent="-342900">
              <a:buFont typeface="Arial" panose="020B0604020202020204" pitchFamily="34" charset="0"/>
              <a:buChar char="•"/>
            </a:pPr>
            <a:r>
              <a:rPr lang="en-US" sz="2000" dirty="0" smtClean="0"/>
              <a:t>Entering only the NIT No. and Date for its identification </a:t>
            </a:r>
            <a:endParaRPr lang="en-US" sz="2000" dirty="0"/>
          </a:p>
        </p:txBody>
      </p:sp>
      <p:sp>
        <p:nvSpPr>
          <p:cNvPr id="104" name="Rectangle 103">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NIT CREATION (by NMO)</a:t>
            </a:r>
            <a:endParaRPr lang="en-US" sz="2000" b="1" dirty="0">
              <a:solidFill>
                <a:prstClr val="white"/>
              </a:solidFill>
            </a:endParaRPr>
          </a:p>
        </p:txBody>
      </p:sp>
      <p:sp>
        <p:nvSpPr>
          <p:cNvPr id="10" name="TextBox 9"/>
          <p:cNvSpPr txBox="1"/>
          <p:nvPr/>
        </p:nvSpPr>
        <p:spPr>
          <a:xfrm>
            <a:off x="4205068" y="2400734"/>
            <a:ext cx="7345954" cy="369332"/>
          </a:xfrm>
          <a:prstGeom prst="rect">
            <a:avLst/>
          </a:prstGeom>
          <a:noFill/>
        </p:spPr>
        <p:txBody>
          <a:bodyPr wrap="square" rtlCol="0">
            <a:spAutoFit/>
          </a:bodyPr>
          <a:lstStyle/>
          <a:p>
            <a:r>
              <a:rPr lang="en-IN" b="1" dirty="0" smtClean="0"/>
              <a:t>1. </a:t>
            </a:r>
            <a:r>
              <a:rPr lang="en-IN" b="1" dirty="0" err="1" smtClean="0"/>
              <a:t>eMARG</a:t>
            </a:r>
            <a:r>
              <a:rPr lang="en-IN" b="1" dirty="0" smtClean="0"/>
              <a:t> Login of NMO-------&gt;Go to “NIT”-------&gt;Select “NIT Master”</a:t>
            </a:r>
            <a:endParaRPr lang="en-IN" b="1" dirty="0"/>
          </a:p>
        </p:txBody>
      </p:sp>
      <p:grpSp>
        <p:nvGrpSpPr>
          <p:cNvPr id="11" name="Group 10"/>
          <p:cNvGrpSpPr/>
          <p:nvPr/>
        </p:nvGrpSpPr>
        <p:grpSpPr>
          <a:xfrm>
            <a:off x="3601447" y="2756619"/>
            <a:ext cx="8568000" cy="3257550"/>
            <a:chOff x="3693506" y="2402985"/>
            <a:chExt cx="8355059" cy="3257550"/>
          </a:xfrm>
        </p:grpSpPr>
        <p:pic>
          <p:nvPicPr>
            <p:cNvPr id="6" name="Picture 5"/>
            <p:cNvPicPr>
              <a:picLocks noChangeAspect="1"/>
            </p:cNvPicPr>
            <p:nvPr/>
          </p:nvPicPr>
          <p:blipFill>
            <a:blip r:embed="rId2"/>
            <a:stretch>
              <a:fillRect/>
            </a:stretch>
          </p:blipFill>
          <p:spPr>
            <a:xfrm>
              <a:off x="3693506" y="2402985"/>
              <a:ext cx="8355059" cy="3257550"/>
            </a:xfrm>
            <a:prstGeom prst="rect">
              <a:avLst/>
            </a:prstGeom>
          </p:spPr>
        </p:pic>
        <p:sp>
          <p:nvSpPr>
            <p:cNvPr id="105" name="Rectangle 104"/>
            <p:cNvSpPr/>
            <p:nvPr/>
          </p:nvSpPr>
          <p:spPr>
            <a:xfrm>
              <a:off x="6991433" y="3131051"/>
              <a:ext cx="2520000" cy="25200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pic>
        <p:nvPicPr>
          <p:cNvPr id="107" name="Picture 10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7187" y="515634"/>
            <a:ext cx="402448" cy="413388"/>
          </a:xfrm>
          <a:prstGeom prst="rect">
            <a:avLst/>
          </a:prstGeom>
        </p:spPr>
      </p:pic>
      <p:sp>
        <p:nvSpPr>
          <p:cNvPr id="108" name="Rectangle 107"/>
          <p:cNvSpPr/>
          <p:nvPr/>
        </p:nvSpPr>
        <p:spPr>
          <a:xfrm>
            <a:off x="4017911" y="522020"/>
            <a:ext cx="7949831" cy="400110"/>
          </a:xfrm>
          <a:prstGeom prst="rect">
            <a:avLst/>
          </a:prstGeom>
        </p:spPr>
        <p:txBody>
          <a:bodyPr wrap="square">
            <a:spAutoFit/>
          </a:bodyPr>
          <a:lstStyle/>
          <a:p>
            <a:r>
              <a:rPr lang="en-US" sz="2000" b="1" dirty="0" smtClean="0"/>
              <a:t>How to create NIT?</a:t>
            </a:r>
            <a:endParaRPr lang="en-US" sz="2000" b="1" dirty="0"/>
          </a:p>
        </p:txBody>
      </p:sp>
      <p:grpSp>
        <p:nvGrpSpPr>
          <p:cNvPr id="46" name="Group 45"/>
          <p:cNvGrpSpPr/>
          <p:nvPr/>
        </p:nvGrpSpPr>
        <p:grpSpPr>
          <a:xfrm>
            <a:off x="0" y="0"/>
            <a:ext cx="3554569" cy="6858000"/>
            <a:chOff x="0" y="0"/>
            <a:chExt cx="3554569" cy="6858000"/>
          </a:xfrm>
        </p:grpSpPr>
        <p:sp>
          <p:nvSpPr>
            <p:cNvPr id="52" name="Rounded Rectangle 5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3" name="Rounded Rectangle 52"/>
            <p:cNvSpPr/>
            <p:nvPr/>
          </p:nvSpPr>
          <p:spPr>
            <a:xfrm>
              <a:off x="1068945" y="617534"/>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FREEZING</a:t>
              </a:r>
              <a:endParaRPr lang="en-US" sz="1200" dirty="0"/>
            </a:p>
          </p:txBody>
        </p:sp>
        <p:sp>
          <p:nvSpPr>
            <p:cNvPr id="55" name="Rounded Rectangle 54"/>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6" name="Rounded Rectangle 55"/>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57" name="Rounded Rectangle 56"/>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58" name="Rounded Rectangle 57"/>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59" name="Rounded Rectangle 58"/>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0" name="Rounded Rectangle 59"/>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1" name="Rounded Rectangle 6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2" name="Rounded Rectangle 61"/>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3" name="Rounded Rectangle 6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4" name="Rounded Rectangle 6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8" name="Rounded Rectangle 67"/>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1" name="Rounded Rectangle 70"/>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Elbow Connector 86"/>
            <p:cNvCxnSpPr>
              <a:stCxn id="56"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89" name="Elbow Connector 88"/>
            <p:cNvCxnSpPr>
              <a:stCxn id="56"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2" idx="2"/>
              <a:endCxn id="6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6" name="Elbow Connector 105"/>
            <p:cNvCxnSpPr>
              <a:stCxn id="59" idx="2"/>
              <a:endCxn id="6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9" name="Straight Connector 10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43" name="Elbow Connector 42"/>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17998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79939"/>
            <a:ext cx="402448" cy="413388"/>
          </a:xfrm>
          <a:prstGeom prst="rect">
            <a:avLst/>
          </a:prstGeom>
        </p:spPr>
      </p:pic>
      <p:sp>
        <p:nvSpPr>
          <p:cNvPr id="39" name="Rectangle 38"/>
          <p:cNvSpPr/>
          <p:nvPr/>
        </p:nvSpPr>
        <p:spPr>
          <a:xfrm>
            <a:off x="3977223" y="453045"/>
            <a:ext cx="8160892" cy="400110"/>
          </a:xfrm>
          <a:prstGeom prst="rect">
            <a:avLst/>
          </a:prstGeom>
        </p:spPr>
        <p:txBody>
          <a:bodyPr wrap="square">
            <a:spAutoFit/>
          </a:bodyPr>
          <a:lstStyle/>
          <a:p>
            <a:r>
              <a:rPr lang="en-US" sz="2000" b="1" dirty="0" smtClean="0"/>
              <a:t>When to Conduct RI(M)?</a:t>
            </a:r>
            <a:endParaRPr lang="en-IN" sz="2000" b="1" dirty="0"/>
          </a:p>
        </p:txBody>
      </p:sp>
      <p:sp>
        <p:nvSpPr>
          <p:cNvPr id="40" name="Rectangle 39"/>
          <p:cNvSpPr/>
          <p:nvPr/>
        </p:nvSpPr>
        <p:spPr>
          <a:xfrm>
            <a:off x="3670482" y="965627"/>
            <a:ext cx="8310848"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2000" b="1" dirty="0" smtClean="0"/>
              <a:t>Option-2: Knowing the roads due for RI(M) on a particular date</a:t>
            </a:r>
            <a:endParaRPr lang="en-IN" sz="2000" b="1" dirty="0"/>
          </a:p>
        </p:txBody>
      </p:sp>
      <p:sp>
        <p:nvSpPr>
          <p:cNvPr id="41" name="Rectangle 40"/>
          <p:cNvSpPr/>
          <p:nvPr/>
        </p:nvSpPr>
        <p:spPr>
          <a:xfrm>
            <a:off x="3658913" y="1489613"/>
            <a:ext cx="832241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Step-3: Select State/Department/Scheme/District</a:t>
            </a:r>
            <a:endParaRPr lang="en-IN" b="1" dirty="0"/>
          </a:p>
        </p:txBody>
      </p:sp>
      <p:pic>
        <p:nvPicPr>
          <p:cNvPr id="43" name="Picture 42"/>
          <p:cNvPicPr>
            <a:picLocks noChangeAspect="1"/>
          </p:cNvPicPr>
          <p:nvPr/>
        </p:nvPicPr>
        <p:blipFill rotWithShape="1">
          <a:blip r:embed="rId3"/>
          <a:srcRect l="8456" r="8934"/>
          <a:stretch/>
        </p:blipFill>
        <p:spPr>
          <a:xfrm>
            <a:off x="3670482" y="1982830"/>
            <a:ext cx="8467634" cy="4673720"/>
          </a:xfrm>
          <a:prstGeom prst="rect">
            <a:avLst/>
          </a:prstGeom>
        </p:spPr>
      </p:pic>
      <p:sp>
        <p:nvSpPr>
          <p:cNvPr id="44" name="Rectangle 43"/>
          <p:cNvSpPr/>
          <p:nvPr/>
        </p:nvSpPr>
        <p:spPr>
          <a:xfrm>
            <a:off x="4765183" y="3843300"/>
            <a:ext cx="6723530" cy="125774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0524103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55" name="Group 54"/>
          <p:cNvGrpSpPr/>
          <p:nvPr/>
        </p:nvGrpSpPr>
        <p:grpSpPr>
          <a:xfrm>
            <a:off x="0" y="0"/>
            <a:ext cx="3554569" cy="6858000"/>
            <a:chOff x="0" y="0"/>
            <a:chExt cx="3554569" cy="6858000"/>
          </a:xfrm>
        </p:grpSpPr>
        <p:sp>
          <p:nvSpPr>
            <p:cNvPr id="57" name="Rounded Rectangle 56"/>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8" name="Rounded Rectangle 57"/>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9" name="Rounded Rectangle 58"/>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60" name="Rounded Rectangle 59"/>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61" name="Rounded Rectangle 60"/>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62" name="Rounded Rectangle 61"/>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63" name="Rounded Rectangle 62"/>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4" name="Rounded Rectangle 63"/>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8" name="Rounded Rectangle 6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71" name="Rounded Rectangle 7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73" name="Rounded Rectangle 7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74" name="Rounded Rectangle 7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75" name="Rounded Rectangle 7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6" name="Rounded Rectangle 7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60"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p:cNvCxnSpPr>
              <a:stCxn id="60"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9" name="Elbow Connector 108"/>
            <p:cNvCxnSpPr>
              <a:stCxn id="71" idx="2"/>
              <a:endCxn id="7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0" name="Elbow Connector 109"/>
            <p:cNvCxnSpPr>
              <a:stCxn id="63" idx="2"/>
              <a:endCxn id="7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11" name="Straight Connector 11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0481" y="479939"/>
            <a:ext cx="402448" cy="413388"/>
          </a:xfrm>
          <a:prstGeom prst="rect">
            <a:avLst/>
          </a:prstGeom>
        </p:spPr>
      </p:pic>
      <p:sp>
        <p:nvSpPr>
          <p:cNvPr id="39" name="Rectangle 38"/>
          <p:cNvSpPr/>
          <p:nvPr/>
        </p:nvSpPr>
        <p:spPr>
          <a:xfrm>
            <a:off x="3977223" y="453045"/>
            <a:ext cx="8160892" cy="400110"/>
          </a:xfrm>
          <a:prstGeom prst="rect">
            <a:avLst/>
          </a:prstGeom>
        </p:spPr>
        <p:txBody>
          <a:bodyPr wrap="square">
            <a:spAutoFit/>
          </a:bodyPr>
          <a:lstStyle/>
          <a:p>
            <a:r>
              <a:rPr lang="en-US" sz="2000" b="1" dirty="0" smtClean="0"/>
              <a:t>When to Conduct RI(M)?</a:t>
            </a:r>
            <a:endParaRPr lang="en-IN" sz="2000" b="1" dirty="0"/>
          </a:p>
        </p:txBody>
      </p:sp>
      <p:sp>
        <p:nvSpPr>
          <p:cNvPr id="40" name="Rectangle 39"/>
          <p:cNvSpPr/>
          <p:nvPr/>
        </p:nvSpPr>
        <p:spPr>
          <a:xfrm>
            <a:off x="3670482" y="965627"/>
            <a:ext cx="8310848"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2000" b="1" dirty="0" smtClean="0"/>
              <a:t>Option-2: Knowing the roads due for RI(M) on a particular date</a:t>
            </a:r>
            <a:endParaRPr lang="en-IN" sz="2000" b="1" dirty="0"/>
          </a:p>
        </p:txBody>
      </p:sp>
      <p:sp>
        <p:nvSpPr>
          <p:cNvPr id="42" name="Rectangle 41"/>
          <p:cNvSpPr/>
          <p:nvPr/>
        </p:nvSpPr>
        <p:spPr>
          <a:xfrm>
            <a:off x="3670482" y="1388307"/>
            <a:ext cx="8467634"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Step-4: Remove the “0” roads from “Days left in current schedule”</a:t>
            </a:r>
            <a:endParaRPr lang="en-IN" b="1" dirty="0"/>
          </a:p>
        </p:txBody>
      </p:sp>
      <p:grpSp>
        <p:nvGrpSpPr>
          <p:cNvPr id="3" name="Group 2"/>
          <p:cNvGrpSpPr/>
          <p:nvPr/>
        </p:nvGrpSpPr>
        <p:grpSpPr>
          <a:xfrm>
            <a:off x="3670481" y="1817001"/>
            <a:ext cx="8467635" cy="4615989"/>
            <a:chOff x="3670481" y="1817001"/>
            <a:chExt cx="8467635" cy="4615989"/>
          </a:xfrm>
        </p:grpSpPr>
        <p:pic>
          <p:nvPicPr>
            <p:cNvPr id="45" name="Picture 44"/>
            <p:cNvPicPr>
              <a:picLocks noChangeAspect="1"/>
            </p:cNvPicPr>
            <p:nvPr/>
          </p:nvPicPr>
          <p:blipFill rotWithShape="1">
            <a:blip r:embed="rId3"/>
            <a:srcRect t="30076" r="10992"/>
            <a:stretch/>
          </p:blipFill>
          <p:spPr>
            <a:xfrm>
              <a:off x="3670481" y="1817001"/>
              <a:ext cx="8467634" cy="4615989"/>
            </a:xfrm>
            <a:prstGeom prst="rect">
              <a:avLst/>
            </a:prstGeom>
          </p:spPr>
        </p:pic>
        <p:sp>
          <p:nvSpPr>
            <p:cNvPr id="2" name="Rectangle 1"/>
            <p:cNvSpPr/>
            <p:nvPr/>
          </p:nvSpPr>
          <p:spPr>
            <a:xfrm>
              <a:off x="11115606" y="1845507"/>
              <a:ext cx="1022510" cy="500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200" b="1" dirty="0" smtClean="0"/>
                <a:t>Days left in current schedule</a:t>
              </a:r>
              <a:endParaRPr lang="en-IN" sz="1200" b="1" dirty="0"/>
            </a:p>
          </p:txBody>
        </p:sp>
      </p:grpSp>
      <p:sp>
        <p:nvSpPr>
          <p:cNvPr id="46" name="Rectangle 45"/>
          <p:cNvSpPr/>
          <p:nvPr/>
        </p:nvSpPr>
        <p:spPr>
          <a:xfrm>
            <a:off x="11115606" y="1768570"/>
            <a:ext cx="1076394" cy="4766701"/>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6447070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81060" y="784116"/>
            <a:ext cx="5442331"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dirty="0" smtClean="0"/>
              <a:t>Notification Received by Engineer to Conduct Inspection</a:t>
            </a:r>
            <a:endParaRPr lang="en-IN" dirty="0"/>
          </a:p>
        </p:txBody>
      </p:sp>
      <p:grpSp>
        <p:nvGrpSpPr>
          <p:cNvPr id="39" name="Group 38"/>
          <p:cNvGrpSpPr/>
          <p:nvPr/>
        </p:nvGrpSpPr>
        <p:grpSpPr>
          <a:xfrm>
            <a:off x="5718786" y="1154795"/>
            <a:ext cx="3913094" cy="5620871"/>
            <a:chOff x="5705339" y="858961"/>
            <a:chExt cx="3913094" cy="5620871"/>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7556" t="9160" r="27919" b="15714"/>
            <a:stretch/>
          </p:blipFill>
          <p:spPr>
            <a:xfrm>
              <a:off x="5705339" y="858961"/>
              <a:ext cx="3913094" cy="5620871"/>
            </a:xfrm>
            <a:prstGeom prst="rect">
              <a:avLst/>
            </a:prstGeom>
          </p:spPr>
        </p:pic>
        <p:sp>
          <p:nvSpPr>
            <p:cNvPr id="5" name="Rectangle 4"/>
            <p:cNvSpPr/>
            <p:nvPr/>
          </p:nvSpPr>
          <p:spPr>
            <a:xfrm>
              <a:off x="6249944" y="2202135"/>
              <a:ext cx="2877671" cy="275664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N" dirty="0" smtClean="0"/>
                <a:t>Routine Inspection is due for Package No. AS24140. Please conduct it at the earliest.</a:t>
              </a:r>
              <a:endParaRPr lang="en-IN" dirty="0"/>
            </a:p>
          </p:txBody>
        </p:sp>
      </p:grpSp>
      <p:sp>
        <p:nvSpPr>
          <p:cNvPr id="38" name="Rectangle 37">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41" name="Group 40"/>
          <p:cNvGrpSpPr/>
          <p:nvPr/>
        </p:nvGrpSpPr>
        <p:grpSpPr>
          <a:xfrm>
            <a:off x="0" y="0"/>
            <a:ext cx="3554569" cy="6858000"/>
            <a:chOff x="0" y="0"/>
            <a:chExt cx="3554569" cy="6858000"/>
          </a:xfrm>
        </p:grpSpPr>
        <p:sp>
          <p:nvSpPr>
            <p:cNvPr id="43" name="Rounded Rectangle 4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4" name="Rounded Rectangle 4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5" name="Rounded Rectangle 44"/>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6" name="Rounded Rectangle 45"/>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7" name="Rounded Rectangle 46"/>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8" name="Rounded Rectangle 47"/>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9" name="Rounded Rectangle 48"/>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0" name="Rounded Rectangle 49"/>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1" name="Rounded Rectangle 5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2" name="Rounded Rectangle 51"/>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3" name="Rounded Rectangle 5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4" name="Rounded Rectangle 5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5" name="Rounded Rectangle 5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6" name="Rounded Rectangle 5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Elbow Connector 66"/>
            <p:cNvCxnSpPr>
              <a:stCxn id="46"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6"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52" idx="2"/>
              <a:endCxn id="5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49" idx="2"/>
              <a:endCxn id="5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Connector 7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2" name="Elbow Connector 71"/>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0" name="Rectangle 39"/>
          <p:cNvSpPr/>
          <p:nvPr/>
        </p:nvSpPr>
        <p:spPr>
          <a:xfrm>
            <a:off x="3977223" y="453045"/>
            <a:ext cx="8160892" cy="400110"/>
          </a:xfrm>
          <a:prstGeom prst="rect">
            <a:avLst/>
          </a:prstGeom>
        </p:spPr>
        <p:txBody>
          <a:bodyPr wrap="square">
            <a:spAutoFit/>
          </a:bodyPr>
          <a:lstStyle/>
          <a:p>
            <a:r>
              <a:rPr lang="en-US" sz="2000" b="1" dirty="0" smtClean="0"/>
              <a:t>How to Conduct RI(M)?</a:t>
            </a:r>
            <a:endParaRPr lang="en-IN" sz="2000" b="1" dirty="0"/>
          </a:p>
        </p:txBody>
      </p:sp>
      <p:pic>
        <p:nvPicPr>
          <p:cNvPr id="42" name="Picture 41"/>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43587" y="453045"/>
            <a:ext cx="402448" cy="413388"/>
          </a:xfrm>
          <a:prstGeom prst="rect">
            <a:avLst/>
          </a:prstGeom>
        </p:spPr>
      </p:pic>
    </p:spTree>
    <p:extLst>
      <p:ext uri="{BB962C8B-B14F-4D97-AF65-F5344CB8AC3E}">
        <p14:creationId xmlns:p14="http://schemas.microsoft.com/office/powerpoint/2010/main" val="21870841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6" name="Rectangle 35"/>
          <p:cNvSpPr/>
          <p:nvPr/>
        </p:nvSpPr>
        <p:spPr>
          <a:xfrm>
            <a:off x="3649806" y="501729"/>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 Enter User Name and Password and click on “LOG IN”</a:t>
            </a:r>
            <a:endParaRPr lang="en-IN" b="1" dirty="0"/>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9" name="Rounded Rectangle 4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0" name="Rounded Rectangle 4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9" name="Picture 38"/>
          <p:cNvPicPr>
            <a:picLocks noChangeAspect="1"/>
          </p:cNvPicPr>
          <p:nvPr/>
        </p:nvPicPr>
        <p:blipFill>
          <a:blip r:embed="rId2"/>
          <a:stretch>
            <a:fillRect/>
          </a:stretch>
        </p:blipFill>
        <p:spPr>
          <a:xfrm>
            <a:off x="5451333" y="887254"/>
            <a:ext cx="3529684" cy="5453381"/>
          </a:xfrm>
          <a:prstGeom prst="rect">
            <a:avLst/>
          </a:prstGeom>
        </p:spPr>
      </p:pic>
      <p:sp>
        <p:nvSpPr>
          <p:cNvPr id="41" name="Rectangle 40"/>
          <p:cNvSpPr/>
          <p:nvPr/>
        </p:nvSpPr>
        <p:spPr>
          <a:xfrm>
            <a:off x="5669664" y="4217819"/>
            <a:ext cx="3044030" cy="71584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0906207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6" name="Rectangle 35"/>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Step-2: Select “Routine Inspection (Mandatory)”</a:t>
            </a:r>
            <a:endParaRPr lang="en-IN" b="1" dirty="0"/>
          </a:p>
        </p:txBody>
      </p:sp>
      <p:grpSp>
        <p:nvGrpSpPr>
          <p:cNvPr id="39" name="Group 38"/>
          <p:cNvGrpSpPr/>
          <p:nvPr/>
        </p:nvGrpSpPr>
        <p:grpSpPr>
          <a:xfrm>
            <a:off x="0" y="0"/>
            <a:ext cx="3554569" cy="6858000"/>
            <a:chOff x="0" y="0"/>
            <a:chExt cx="3554569" cy="6858000"/>
          </a:xfrm>
        </p:grpSpPr>
        <p:sp>
          <p:nvSpPr>
            <p:cNvPr id="41" name="Rounded Rectangle 40"/>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2" name="Rounded Rectangle 4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3" name="Rounded Rectangle 4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4" name="Rounded Rectangle 43"/>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5" name="Rounded Rectangle 44"/>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6" name="Rounded Rectangle 45"/>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7" name="Rounded Rectangle 46"/>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8" name="Rounded Rectangle 4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9" name="Rounded Rectangle 48"/>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0" name="Rounded Rectangle 49"/>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1" name="Rounded Rectangle 5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2" name="Rounded Rectangle 51"/>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3" name="Rounded Rectangle 5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4" name="Rounded Rectangle 5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Elbow Connector 64"/>
            <p:cNvCxnSpPr>
              <a:stCxn id="44"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4"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50" idx="2"/>
              <a:endCxn id="5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7" idx="2"/>
              <a:endCxn id="5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0" name="Elbow Connector 6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8" name="Picture 37"/>
          <p:cNvPicPr>
            <a:picLocks noChangeAspect="1"/>
          </p:cNvPicPr>
          <p:nvPr/>
        </p:nvPicPr>
        <p:blipFill>
          <a:blip r:embed="rId2"/>
          <a:stretch>
            <a:fillRect/>
          </a:stretch>
        </p:blipFill>
        <p:spPr>
          <a:xfrm>
            <a:off x="5924282" y="978886"/>
            <a:ext cx="3300400" cy="5610173"/>
          </a:xfrm>
          <a:prstGeom prst="rect">
            <a:avLst/>
          </a:prstGeom>
        </p:spPr>
      </p:pic>
      <p:sp>
        <p:nvSpPr>
          <p:cNvPr id="40" name="Rectangle 39"/>
          <p:cNvSpPr/>
          <p:nvPr/>
        </p:nvSpPr>
        <p:spPr>
          <a:xfrm>
            <a:off x="7511028" y="2728502"/>
            <a:ext cx="1686753" cy="144146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9419845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7" name="Rectangle 36"/>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Step-3: Click on “State”</a:t>
            </a:r>
            <a:endParaRPr lang="en-IN" b="1" dirty="0"/>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9" name="Rounded Rectangle 4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0" name="Rounded Rectangle 4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999" b="6863"/>
          <a:stretch/>
        </p:blipFill>
        <p:spPr>
          <a:xfrm>
            <a:off x="5924282" y="826130"/>
            <a:ext cx="3165231" cy="5857058"/>
          </a:xfrm>
          <a:prstGeom prst="rect">
            <a:avLst/>
          </a:prstGeom>
        </p:spPr>
      </p:pic>
      <p:sp>
        <p:nvSpPr>
          <p:cNvPr id="39" name="Rectangle 38"/>
          <p:cNvSpPr/>
          <p:nvPr/>
        </p:nvSpPr>
        <p:spPr>
          <a:xfrm>
            <a:off x="5924281" y="810716"/>
            <a:ext cx="3165231" cy="71584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9840766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6" name="Rectangle 35"/>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Step-4: Select “State”</a:t>
            </a:r>
            <a:endParaRPr lang="en-IN" b="1" dirty="0"/>
          </a:p>
        </p:txBody>
      </p:sp>
      <p:grpSp>
        <p:nvGrpSpPr>
          <p:cNvPr id="38" name="Group 37"/>
          <p:cNvGrpSpPr/>
          <p:nvPr/>
        </p:nvGrpSpPr>
        <p:grpSpPr>
          <a:xfrm>
            <a:off x="0" y="0"/>
            <a:ext cx="3554569" cy="6858000"/>
            <a:chOff x="0" y="0"/>
            <a:chExt cx="3554569" cy="6858000"/>
          </a:xfrm>
        </p:grpSpPr>
        <p:sp>
          <p:nvSpPr>
            <p:cNvPr id="40" name="Rounded Rectangle 39"/>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1" name="Rounded Rectangle 40"/>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2" name="Rounded Rectangle 41"/>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3" name="Rounded Rectangle 42"/>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4" name="Rounded Rectangle 43"/>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5" name="Rounded Rectangle 44"/>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6" name="Rounded Rectangle 45"/>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7" name="Rounded Rectangle 46"/>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8" name="Rounded Rectangle 4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49" name="Rounded Rectangle 48"/>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0" name="Rounded Rectangle 49"/>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1" name="Rounded Rectangle 5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2" name="Rounded Rectangle 51"/>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3" name="Rounded Rectangle 5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4" name="Straight Arrow Connector 5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Elbow Connector 63"/>
            <p:cNvCxnSpPr>
              <a:stCxn id="43"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5" name="Elbow Connector 64"/>
            <p:cNvCxnSpPr>
              <a:stCxn id="43"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9" idx="2"/>
              <a:endCxn id="50"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6" idx="2"/>
              <a:endCxn id="50"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Connector 67"/>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69" name="Elbow Connector 6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608" b="5294"/>
          <a:stretch/>
        </p:blipFill>
        <p:spPr>
          <a:xfrm>
            <a:off x="5924282" y="796590"/>
            <a:ext cx="3165231" cy="5836023"/>
          </a:xfrm>
          <a:prstGeom prst="rect">
            <a:avLst/>
          </a:prstGeom>
        </p:spPr>
      </p:pic>
      <p:sp>
        <p:nvSpPr>
          <p:cNvPr id="37" name="Rectangle 36"/>
          <p:cNvSpPr/>
          <p:nvPr/>
        </p:nvSpPr>
        <p:spPr>
          <a:xfrm>
            <a:off x="5924282" y="1167895"/>
            <a:ext cx="3165231" cy="71584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8119254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7" name="Rectangle 36"/>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Step-5: Click on “District”</a:t>
            </a:r>
            <a:endParaRPr lang="en-IN" b="1" dirty="0"/>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9" name="Rounded Rectangle 4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0" name="Rounded Rectangle 4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0000" b="6274"/>
          <a:stretch/>
        </p:blipFill>
        <p:spPr>
          <a:xfrm>
            <a:off x="6113584" y="886481"/>
            <a:ext cx="3165231" cy="5741894"/>
          </a:xfrm>
          <a:prstGeom prst="rect">
            <a:avLst/>
          </a:prstGeom>
        </p:spPr>
      </p:pic>
      <p:sp>
        <p:nvSpPr>
          <p:cNvPr id="39" name="Rectangle 38"/>
          <p:cNvSpPr/>
          <p:nvPr/>
        </p:nvSpPr>
        <p:spPr>
          <a:xfrm>
            <a:off x="6113584" y="1625857"/>
            <a:ext cx="3165231" cy="57107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1389868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6" name="Rectangle 35"/>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Step-6: Select “District”</a:t>
            </a:r>
            <a:endParaRPr lang="en-IN" b="1" dirty="0"/>
          </a:p>
        </p:txBody>
      </p:sp>
      <p:grpSp>
        <p:nvGrpSpPr>
          <p:cNvPr id="38" name="Group 37"/>
          <p:cNvGrpSpPr/>
          <p:nvPr/>
        </p:nvGrpSpPr>
        <p:grpSpPr>
          <a:xfrm>
            <a:off x="0" y="0"/>
            <a:ext cx="3554569" cy="6858000"/>
            <a:chOff x="0" y="0"/>
            <a:chExt cx="3554569" cy="6858000"/>
          </a:xfrm>
        </p:grpSpPr>
        <p:sp>
          <p:nvSpPr>
            <p:cNvPr id="40" name="Rounded Rectangle 39"/>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1" name="Rounded Rectangle 40"/>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2" name="Rounded Rectangle 41"/>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3" name="Rounded Rectangle 42"/>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4" name="Rounded Rectangle 43"/>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5" name="Rounded Rectangle 44"/>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6" name="Rounded Rectangle 45"/>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7" name="Rounded Rectangle 46"/>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8" name="Rounded Rectangle 4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49" name="Rounded Rectangle 48"/>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0" name="Rounded Rectangle 49"/>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1" name="Rounded Rectangle 5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2" name="Rounded Rectangle 51"/>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3" name="Rounded Rectangle 5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4" name="Straight Arrow Connector 5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Elbow Connector 63"/>
            <p:cNvCxnSpPr>
              <a:stCxn id="43"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5" name="Elbow Connector 64"/>
            <p:cNvCxnSpPr>
              <a:stCxn id="43"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9" idx="2"/>
              <a:endCxn id="50"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6" idx="2"/>
              <a:endCxn id="50"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Connector 67"/>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69" name="Elbow Connector 6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804" b="6274"/>
          <a:stretch/>
        </p:blipFill>
        <p:spPr>
          <a:xfrm>
            <a:off x="6100137" y="867261"/>
            <a:ext cx="3165231" cy="5802480"/>
          </a:xfrm>
          <a:prstGeom prst="rect">
            <a:avLst/>
          </a:prstGeom>
        </p:spPr>
      </p:pic>
      <p:sp>
        <p:nvSpPr>
          <p:cNvPr id="37" name="Rectangle 36"/>
          <p:cNvSpPr/>
          <p:nvPr/>
        </p:nvSpPr>
        <p:spPr>
          <a:xfrm>
            <a:off x="6100137" y="1761844"/>
            <a:ext cx="3165231" cy="76498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41170786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7" name="Rectangle 36"/>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Step-7: Click on “Package No.”</a:t>
            </a:r>
            <a:endParaRPr lang="en-IN" b="1" dirty="0"/>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9" name="Rounded Rectangle 4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0" name="Rounded Rectangle 4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0196" b="6078"/>
          <a:stretch/>
        </p:blipFill>
        <p:spPr>
          <a:xfrm>
            <a:off x="5924282" y="880144"/>
            <a:ext cx="3165231" cy="5776150"/>
          </a:xfrm>
          <a:prstGeom prst="rect">
            <a:avLst/>
          </a:prstGeom>
        </p:spPr>
      </p:pic>
      <p:sp>
        <p:nvSpPr>
          <p:cNvPr id="39" name="Rectangle 38"/>
          <p:cNvSpPr/>
          <p:nvPr/>
        </p:nvSpPr>
        <p:spPr>
          <a:xfrm>
            <a:off x="5924282" y="2143844"/>
            <a:ext cx="3165231" cy="57107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008394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899645" y="1178710"/>
            <a:ext cx="8046156" cy="3892600"/>
            <a:chOff x="3963463" y="3712371"/>
            <a:chExt cx="8046156" cy="3085265"/>
          </a:xfrm>
        </p:grpSpPr>
        <p:pic>
          <p:nvPicPr>
            <p:cNvPr id="36" name="Picture 3"/>
            <p:cNvPicPr>
              <a:picLocks noChangeAspect="1" noChangeArrowheads="1"/>
            </p:cNvPicPr>
            <p:nvPr/>
          </p:nvPicPr>
          <p:blipFill rotWithShape="1">
            <a:blip r:embed="rId2" cstate="print"/>
            <a:srcRect t="8418" b="46443"/>
            <a:stretch/>
          </p:blipFill>
          <p:spPr bwMode="auto">
            <a:xfrm>
              <a:off x="3963463" y="3712371"/>
              <a:ext cx="8046156" cy="3085265"/>
            </a:xfrm>
            <a:prstGeom prst="rect">
              <a:avLst/>
            </a:prstGeom>
            <a:ln>
              <a:noFill/>
            </a:ln>
            <a:effectLst>
              <a:outerShdw blurRad="190500" algn="tl" rotWithShape="0">
                <a:srgbClr val="000000">
                  <a:alpha val="70000"/>
                </a:srgbClr>
              </a:outerShdw>
            </a:effectLst>
          </p:spPr>
        </p:pic>
        <p:sp>
          <p:nvSpPr>
            <p:cNvPr id="40" name="Rectangle 39"/>
            <p:cNvSpPr/>
            <p:nvPr/>
          </p:nvSpPr>
          <p:spPr>
            <a:xfrm>
              <a:off x="6399852" y="4846830"/>
              <a:ext cx="3296991" cy="95401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sp>
        <p:nvSpPr>
          <p:cNvPr id="101" name="Rectangle 100">
            <a:extLst>
              <a:ext uri="{FF2B5EF4-FFF2-40B4-BE49-F238E27FC236}">
                <a16:creationId xmlns:a16="http://schemas.microsoft.com/office/drawing/2014/main" xmlns="" id="{DBE03ED8-2D9E-354B-BFA9-18763369086F}"/>
              </a:ext>
            </a:extLst>
          </p:cNvPr>
          <p:cNvSpPr/>
          <p:nvPr/>
        </p:nvSpPr>
        <p:spPr>
          <a:xfrm>
            <a:off x="3601447" y="13447"/>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NIT CREATION (by NMO)</a:t>
            </a:r>
            <a:endParaRPr lang="en-US" sz="2000" b="1" dirty="0">
              <a:solidFill>
                <a:prstClr val="white"/>
              </a:solidFill>
            </a:endParaRPr>
          </a:p>
        </p:txBody>
      </p:sp>
      <p:sp>
        <p:nvSpPr>
          <p:cNvPr id="2" name="Rectangle 1"/>
          <p:cNvSpPr/>
          <p:nvPr/>
        </p:nvSpPr>
        <p:spPr>
          <a:xfrm>
            <a:off x="5321644" y="607990"/>
            <a:ext cx="5844549" cy="369332"/>
          </a:xfrm>
          <a:prstGeom prst="rect">
            <a:avLst/>
          </a:prstGeom>
        </p:spPr>
        <p:txBody>
          <a:bodyPr wrap="none">
            <a:spAutoFit/>
          </a:bodyPr>
          <a:lstStyle/>
          <a:p>
            <a:pPr>
              <a:defRPr/>
            </a:pPr>
            <a:r>
              <a:rPr lang="en-US" b="1" dirty="0" smtClean="0">
                <a:latin typeface="Times New Roman" pitchFamily="18" charset="0"/>
                <a:cs typeface="Times New Roman" pitchFamily="18" charset="0"/>
              </a:rPr>
              <a:t>2. Update </a:t>
            </a:r>
            <a:r>
              <a:rPr lang="en-US" b="1" dirty="0">
                <a:latin typeface="Times New Roman" pitchFamily="18" charset="0"/>
                <a:cs typeface="Times New Roman" pitchFamily="18" charset="0"/>
              </a:rPr>
              <a:t>the </a:t>
            </a:r>
            <a:r>
              <a:rPr lang="en-US" b="1" dirty="0" err="1">
                <a:latin typeface="Times New Roman" pitchFamily="18" charset="0"/>
                <a:cs typeface="Times New Roman" pitchFamily="18" charset="0"/>
              </a:rPr>
              <a:t>CANo</a:t>
            </a:r>
            <a:r>
              <a:rPr lang="en-US" b="1" dirty="0">
                <a:latin typeface="Times New Roman" pitchFamily="18" charset="0"/>
                <a:cs typeface="Times New Roman" pitchFamily="18" charset="0"/>
              </a:rPr>
              <a:t>./NIT and NIT Date and click on </a:t>
            </a:r>
            <a:r>
              <a:rPr lang="en-US" b="1" dirty="0" smtClean="0">
                <a:latin typeface="Times New Roman" pitchFamily="18" charset="0"/>
                <a:cs typeface="Times New Roman" pitchFamily="18" charset="0"/>
              </a:rPr>
              <a:t>save</a:t>
            </a:r>
            <a:endParaRPr lang="en-US" b="1" dirty="0">
              <a:latin typeface="Times New Roman" pitchFamily="18" charset="0"/>
              <a:cs typeface="Times New Roman" pitchFamily="18" charset="0"/>
            </a:endParaRPr>
          </a:p>
        </p:txBody>
      </p:sp>
      <p:grpSp>
        <p:nvGrpSpPr>
          <p:cNvPr id="42" name="Group 41"/>
          <p:cNvGrpSpPr/>
          <p:nvPr/>
        </p:nvGrpSpPr>
        <p:grpSpPr>
          <a:xfrm>
            <a:off x="0" y="0"/>
            <a:ext cx="3554569" cy="6858000"/>
            <a:chOff x="0" y="0"/>
            <a:chExt cx="3554569" cy="6858000"/>
          </a:xfrm>
        </p:grpSpPr>
        <p:sp>
          <p:nvSpPr>
            <p:cNvPr id="52" name="Rounded Rectangle 5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53" name="Rounded Rectangle 52"/>
            <p:cNvSpPr/>
            <p:nvPr/>
          </p:nvSpPr>
          <p:spPr>
            <a:xfrm>
              <a:off x="1068945" y="617534"/>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FREEZING</a:t>
              </a:r>
              <a:endParaRPr lang="en-US" sz="1200" dirty="0"/>
            </a:p>
          </p:txBody>
        </p:sp>
        <p:sp>
          <p:nvSpPr>
            <p:cNvPr id="55" name="Rounded Rectangle 54"/>
            <p:cNvSpPr/>
            <p:nvPr/>
          </p:nvSpPr>
          <p:spPr>
            <a:xfrm>
              <a:off x="1068945" y="1206321"/>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CONTRACTOR REGISTRATION</a:t>
              </a:r>
              <a:endParaRPr lang="en-US" sz="1200" dirty="0"/>
            </a:p>
          </p:txBody>
        </p:sp>
        <p:sp>
          <p:nvSpPr>
            <p:cNvPr id="56" name="Rounded Rectangle 55"/>
            <p:cNvSpPr/>
            <p:nvPr/>
          </p:nvSpPr>
          <p:spPr>
            <a:xfrm>
              <a:off x="1077895" y="181056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LOCKING OF PACKAGE</a:t>
              </a:r>
              <a:endParaRPr lang="en-US" sz="1200" dirty="0"/>
            </a:p>
          </p:txBody>
        </p:sp>
        <p:sp>
          <p:nvSpPr>
            <p:cNvPr id="57" name="Rounded Rectangle 56"/>
            <p:cNvSpPr/>
            <p:nvPr/>
          </p:nvSpPr>
          <p:spPr>
            <a:xfrm>
              <a:off x="0" y="2310046"/>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ROAD REGISTRATION</a:t>
              </a:r>
              <a:endParaRPr lang="en-US" sz="1200" dirty="0"/>
            </a:p>
          </p:txBody>
        </p:sp>
        <p:sp>
          <p:nvSpPr>
            <p:cNvPr id="58" name="Rounded Rectangle 57"/>
            <p:cNvSpPr/>
            <p:nvPr/>
          </p:nvSpPr>
          <p:spPr>
            <a:xfrm>
              <a:off x="0" y="2918101"/>
              <a:ext cx="118485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ROUTINE INSPECTION (RI)</a:t>
              </a:r>
              <a:endParaRPr lang="en-US" sz="1200" dirty="0"/>
            </a:p>
          </p:txBody>
        </p:sp>
        <p:sp>
          <p:nvSpPr>
            <p:cNvPr id="59" name="Rounded Rectangle 58"/>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60" name="Rounded Rectangle 59"/>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61" name="Rounded Rectangle 6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62" name="Rounded Rectangle 61"/>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63" name="Rounded Rectangle 6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64" name="Rounded Rectangle 6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8" name="Rounded Rectangle 67"/>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71" name="Rounded Rectangle 70"/>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73" name="Straight Arrow Connector 72">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Elbow Connector 86"/>
            <p:cNvCxnSpPr>
              <a:stCxn id="56"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89" name="Elbow Connector 88"/>
            <p:cNvCxnSpPr>
              <a:stCxn id="56"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100" name="Elbow Connector 99"/>
            <p:cNvCxnSpPr>
              <a:stCxn id="62" idx="2"/>
              <a:endCxn id="6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2" name="Elbow Connector 101"/>
            <p:cNvCxnSpPr>
              <a:stCxn id="59" idx="2"/>
              <a:endCxn id="6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9" name="Elbow Connector 3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359644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6" name="Rectangle 35"/>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Step-8: Select “Package No.”</a:t>
            </a:r>
            <a:endParaRPr lang="en-IN" b="1" dirty="0"/>
          </a:p>
        </p:txBody>
      </p:sp>
      <p:grpSp>
        <p:nvGrpSpPr>
          <p:cNvPr id="38" name="Group 37"/>
          <p:cNvGrpSpPr/>
          <p:nvPr/>
        </p:nvGrpSpPr>
        <p:grpSpPr>
          <a:xfrm>
            <a:off x="0" y="0"/>
            <a:ext cx="3554569" cy="6858000"/>
            <a:chOff x="0" y="0"/>
            <a:chExt cx="3554569" cy="6858000"/>
          </a:xfrm>
        </p:grpSpPr>
        <p:sp>
          <p:nvSpPr>
            <p:cNvPr id="40" name="Rounded Rectangle 39"/>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1" name="Rounded Rectangle 40"/>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2" name="Rounded Rectangle 41"/>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3" name="Rounded Rectangle 42"/>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4" name="Rounded Rectangle 43"/>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5" name="Rounded Rectangle 44"/>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6" name="Rounded Rectangle 45"/>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7" name="Rounded Rectangle 46"/>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8" name="Rounded Rectangle 4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49" name="Rounded Rectangle 48"/>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0" name="Rounded Rectangle 49"/>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1" name="Rounded Rectangle 5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2" name="Rounded Rectangle 51"/>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3" name="Rounded Rectangle 5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4" name="Straight Arrow Connector 5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Elbow Connector 63"/>
            <p:cNvCxnSpPr>
              <a:stCxn id="43"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5" name="Elbow Connector 64"/>
            <p:cNvCxnSpPr>
              <a:stCxn id="43"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9" idx="2"/>
              <a:endCxn id="50"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6" idx="2"/>
              <a:endCxn id="50"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Connector 67"/>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69" name="Elbow Connector 6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805" b="4495"/>
          <a:stretch/>
        </p:blipFill>
        <p:spPr>
          <a:xfrm>
            <a:off x="6419753" y="918588"/>
            <a:ext cx="3165231" cy="5877395"/>
          </a:xfrm>
          <a:prstGeom prst="rect">
            <a:avLst/>
          </a:prstGeom>
        </p:spPr>
      </p:pic>
    </p:spTree>
    <p:extLst>
      <p:ext uri="{BB962C8B-B14F-4D97-AF65-F5344CB8AC3E}">
        <p14:creationId xmlns:p14="http://schemas.microsoft.com/office/powerpoint/2010/main" val="372967370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7" name="Rectangle 36"/>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Step-9: Click on “Road”</a:t>
            </a:r>
            <a:endParaRPr lang="en-IN" b="1" dirty="0"/>
          </a:p>
        </p:txBody>
      </p:sp>
      <p:grpSp>
        <p:nvGrpSpPr>
          <p:cNvPr id="40" name="Group 39"/>
          <p:cNvGrpSpPr/>
          <p:nvPr/>
        </p:nvGrpSpPr>
        <p:grpSpPr>
          <a:xfrm>
            <a:off x="0" y="0"/>
            <a:ext cx="3554569" cy="6858000"/>
            <a:chOff x="0" y="0"/>
            <a:chExt cx="3554569" cy="6858000"/>
          </a:xfrm>
        </p:grpSpPr>
        <p:sp>
          <p:nvSpPr>
            <p:cNvPr id="42" name="Rounded Rectangle 41"/>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3" name="Rounded Rectangle 42"/>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4" name="Rounded Rectangle 43"/>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5" name="Rounded Rectangle 44"/>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6" name="Rounded Rectangle 45"/>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7" name="Rounded Rectangle 46"/>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8" name="Rounded Rectangle 47"/>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9" name="Rounded Rectangle 48"/>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0" name="Rounded Rectangle 49"/>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1" name="Rounded Rectangle 50"/>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2" name="Rounded Rectangle 51"/>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3" name="Rounded Rectangle 52"/>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4" name="Rounded Rectangle 53"/>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5" name="Rounded Rectangle 54"/>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stCxn id="45"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5"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51" idx="2"/>
              <a:endCxn id="52"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48" idx="2"/>
              <a:endCxn id="52"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1" name="Elbow Connector 70"/>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608" b="5881"/>
          <a:stretch/>
        </p:blipFill>
        <p:spPr>
          <a:xfrm>
            <a:off x="6316278" y="836931"/>
            <a:ext cx="3165231" cy="5795682"/>
          </a:xfrm>
          <a:prstGeom prst="rect">
            <a:avLst/>
          </a:prstGeom>
        </p:spPr>
      </p:pic>
      <p:sp>
        <p:nvSpPr>
          <p:cNvPr id="39" name="Rectangle 38"/>
          <p:cNvSpPr/>
          <p:nvPr/>
        </p:nvSpPr>
        <p:spPr>
          <a:xfrm>
            <a:off x="6314245" y="2762406"/>
            <a:ext cx="3165231" cy="57107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4520761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6" name="Rectangle 35"/>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Step-10: Select “Road”</a:t>
            </a:r>
            <a:endParaRPr lang="en-IN" b="1" dirty="0"/>
          </a:p>
        </p:txBody>
      </p:sp>
      <p:grpSp>
        <p:nvGrpSpPr>
          <p:cNvPr id="38" name="Group 37"/>
          <p:cNvGrpSpPr/>
          <p:nvPr/>
        </p:nvGrpSpPr>
        <p:grpSpPr>
          <a:xfrm>
            <a:off x="0" y="0"/>
            <a:ext cx="3554569" cy="6858000"/>
            <a:chOff x="0" y="0"/>
            <a:chExt cx="3554569" cy="6858000"/>
          </a:xfrm>
        </p:grpSpPr>
        <p:sp>
          <p:nvSpPr>
            <p:cNvPr id="40" name="Rounded Rectangle 39"/>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1" name="Rounded Rectangle 40"/>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2" name="Rounded Rectangle 41"/>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3" name="Rounded Rectangle 42"/>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4" name="Rounded Rectangle 43"/>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5" name="Rounded Rectangle 44"/>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6" name="Rounded Rectangle 45"/>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7" name="Rounded Rectangle 46"/>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8" name="Rounded Rectangle 4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49" name="Rounded Rectangle 48"/>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0" name="Rounded Rectangle 49"/>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1" name="Rounded Rectangle 5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2" name="Rounded Rectangle 51"/>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3" name="Rounded Rectangle 5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4" name="Straight Arrow Connector 5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Elbow Connector 63"/>
            <p:cNvCxnSpPr>
              <a:stCxn id="43"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5" name="Elbow Connector 64"/>
            <p:cNvCxnSpPr>
              <a:stCxn id="43"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9" idx="2"/>
              <a:endCxn id="50"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6" idx="2"/>
              <a:endCxn id="50"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Connector 67"/>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69" name="Elbow Connector 6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804" b="7255"/>
          <a:stretch/>
        </p:blipFill>
        <p:spPr>
          <a:xfrm>
            <a:off x="6316278" y="832853"/>
            <a:ext cx="3165231" cy="5756206"/>
          </a:xfrm>
          <a:prstGeom prst="rect">
            <a:avLst/>
          </a:prstGeom>
        </p:spPr>
      </p:pic>
      <p:sp>
        <p:nvSpPr>
          <p:cNvPr id="37" name="Rectangle 36"/>
          <p:cNvSpPr/>
          <p:nvPr/>
        </p:nvSpPr>
        <p:spPr>
          <a:xfrm>
            <a:off x="6314245" y="2762406"/>
            <a:ext cx="3165231" cy="914501"/>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2090420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40" name="Rectangle 39"/>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Step-11: Click on “Select km”</a:t>
            </a:r>
            <a:endParaRPr lang="en-IN" b="1" dirty="0"/>
          </a:p>
        </p:txBody>
      </p:sp>
      <p:grpSp>
        <p:nvGrpSpPr>
          <p:cNvPr id="43" name="Group 42"/>
          <p:cNvGrpSpPr/>
          <p:nvPr/>
        </p:nvGrpSpPr>
        <p:grpSpPr>
          <a:xfrm>
            <a:off x="0" y="0"/>
            <a:ext cx="3554569" cy="6858000"/>
            <a:chOff x="0" y="0"/>
            <a:chExt cx="3554569" cy="6858000"/>
          </a:xfrm>
        </p:grpSpPr>
        <p:sp>
          <p:nvSpPr>
            <p:cNvPr id="45" name="Rounded Rectangle 44"/>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6" name="Rounded Rectangle 45"/>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7" name="Rounded Rectangle 46"/>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8" name="Rounded Rectangle 47"/>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9" name="Rounded Rectangle 48"/>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0" name="Rounded Rectangle 49"/>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1" name="Rounded Rectangle 50"/>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2" name="Rounded Rectangle 51"/>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3" name="Rounded Rectangle 52"/>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4" name="Rounded Rectangle 53"/>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5" name="Rounded Rectangle 54"/>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6" name="Rounded Rectangle 55"/>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7" name="Rounded Rectangle 56"/>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8" name="Rounded Rectangle 57"/>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Elbow Connector 68"/>
            <p:cNvCxnSpPr>
              <a:stCxn id="48"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48"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1" name="Elbow Connector 70"/>
            <p:cNvCxnSpPr>
              <a:stCxn id="54" idx="2"/>
              <a:endCxn id="55"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2" name="Elbow Connector 71"/>
            <p:cNvCxnSpPr>
              <a:stCxn id="51" idx="2"/>
              <a:endCxn id="55"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3" name="Straight Connector 72"/>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4" name="Elbow Connector 73"/>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0000" b="5294"/>
          <a:stretch/>
        </p:blipFill>
        <p:spPr>
          <a:xfrm>
            <a:off x="6207713" y="823484"/>
            <a:ext cx="3165231" cy="5809129"/>
          </a:xfrm>
          <a:prstGeom prst="rect">
            <a:avLst/>
          </a:prstGeom>
        </p:spPr>
      </p:pic>
      <p:sp>
        <p:nvSpPr>
          <p:cNvPr id="42" name="Rectangle 41"/>
          <p:cNvSpPr/>
          <p:nvPr/>
        </p:nvSpPr>
        <p:spPr>
          <a:xfrm>
            <a:off x="6206669" y="3703696"/>
            <a:ext cx="3165231" cy="57107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546995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6" name="Rectangle 35"/>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Step-12: Select “km”</a:t>
            </a:r>
            <a:endParaRPr lang="en-IN" b="1" dirty="0"/>
          </a:p>
        </p:txBody>
      </p:sp>
      <p:grpSp>
        <p:nvGrpSpPr>
          <p:cNvPr id="38" name="Group 37"/>
          <p:cNvGrpSpPr/>
          <p:nvPr/>
        </p:nvGrpSpPr>
        <p:grpSpPr>
          <a:xfrm>
            <a:off x="0" y="0"/>
            <a:ext cx="3554569" cy="6858000"/>
            <a:chOff x="0" y="0"/>
            <a:chExt cx="3554569" cy="6858000"/>
          </a:xfrm>
        </p:grpSpPr>
        <p:sp>
          <p:nvSpPr>
            <p:cNvPr id="40" name="Rounded Rectangle 39"/>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1" name="Rounded Rectangle 40"/>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2" name="Rounded Rectangle 41"/>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3" name="Rounded Rectangle 42"/>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4" name="Rounded Rectangle 43"/>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5" name="Rounded Rectangle 44"/>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6" name="Rounded Rectangle 45"/>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7" name="Rounded Rectangle 46"/>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8" name="Rounded Rectangle 47"/>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49" name="Rounded Rectangle 48"/>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0" name="Rounded Rectangle 49"/>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1" name="Rounded Rectangle 50"/>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2" name="Rounded Rectangle 51"/>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3" name="Rounded Rectangle 52"/>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4" name="Straight Arrow Connector 53">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Elbow Connector 63"/>
            <p:cNvCxnSpPr>
              <a:stCxn id="43"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5" name="Elbow Connector 64"/>
            <p:cNvCxnSpPr>
              <a:stCxn id="43"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9" idx="2"/>
              <a:endCxn id="50"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46" idx="2"/>
              <a:endCxn id="50"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Connector 67"/>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69" name="Elbow Connector 68"/>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412" b="4118"/>
          <a:stretch/>
        </p:blipFill>
        <p:spPr>
          <a:xfrm>
            <a:off x="6316278" y="810716"/>
            <a:ext cx="3165231" cy="5930154"/>
          </a:xfrm>
          <a:prstGeom prst="rect">
            <a:avLst/>
          </a:prstGeom>
        </p:spPr>
      </p:pic>
    </p:spTree>
    <p:extLst>
      <p:ext uri="{BB962C8B-B14F-4D97-AF65-F5344CB8AC3E}">
        <p14:creationId xmlns:p14="http://schemas.microsoft.com/office/powerpoint/2010/main" val="5945570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43" name="Rectangle 42"/>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Step-13: Go to the assigned </a:t>
            </a:r>
            <a:r>
              <a:rPr lang="en-IN" b="1" dirty="0" err="1" smtClean="0"/>
              <a:t>chainage</a:t>
            </a:r>
            <a:r>
              <a:rPr lang="en-IN" b="1" dirty="0" smtClean="0"/>
              <a:t> and click on “Next”</a:t>
            </a:r>
            <a:endParaRPr lang="en-IN" b="1" dirty="0"/>
          </a:p>
        </p:txBody>
      </p:sp>
      <p:grpSp>
        <p:nvGrpSpPr>
          <p:cNvPr id="46" name="Group 45"/>
          <p:cNvGrpSpPr/>
          <p:nvPr/>
        </p:nvGrpSpPr>
        <p:grpSpPr>
          <a:xfrm>
            <a:off x="0" y="0"/>
            <a:ext cx="3554569" cy="6858000"/>
            <a:chOff x="0" y="0"/>
            <a:chExt cx="3554569" cy="6858000"/>
          </a:xfrm>
        </p:grpSpPr>
        <p:sp>
          <p:nvSpPr>
            <p:cNvPr id="48" name="Rounded Rectangle 47"/>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9" name="Rounded Rectangle 48"/>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50" name="Rounded Rectangle 49"/>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51" name="Rounded Rectangle 50"/>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52" name="Rounded Rectangle 51"/>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53" name="Rounded Rectangle 52"/>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54" name="Rounded Rectangle 53"/>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5" name="Rounded Rectangle 54"/>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6" name="Rounded Rectangle 55"/>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7" name="Rounded Rectangle 56"/>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8" name="Rounded Rectangle 57"/>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9" name="Rounded Rectangle 58"/>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60" name="Rounded Rectangle 59"/>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61" name="Rounded Rectangle 60"/>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Elbow Connector 71"/>
            <p:cNvCxnSpPr>
              <a:stCxn id="51"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73" name="Elbow Connector 72"/>
            <p:cNvCxnSpPr>
              <a:stCxn id="51"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74" name="Elbow Connector 73"/>
            <p:cNvCxnSpPr>
              <a:stCxn id="57" idx="2"/>
              <a:endCxn id="58"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5" name="Elbow Connector 74"/>
            <p:cNvCxnSpPr>
              <a:stCxn id="54" idx="2"/>
              <a:endCxn id="58"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6" name="Straight Connector 75"/>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7" name="Elbow Connector 76"/>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grpSp>
        <p:nvGrpSpPr>
          <p:cNvPr id="7" name="Group 6"/>
          <p:cNvGrpSpPr/>
          <p:nvPr/>
        </p:nvGrpSpPr>
        <p:grpSpPr>
          <a:xfrm>
            <a:off x="5953208" y="936350"/>
            <a:ext cx="3165232" cy="5809131"/>
            <a:chOff x="6316277" y="936350"/>
            <a:chExt cx="3165232" cy="5809131"/>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581" b="5713"/>
            <a:stretch/>
          </p:blipFill>
          <p:spPr>
            <a:xfrm>
              <a:off x="6316278" y="936350"/>
              <a:ext cx="3165231" cy="5809131"/>
            </a:xfrm>
            <a:prstGeom prst="rect">
              <a:avLst/>
            </a:prstGeom>
          </p:spPr>
        </p:pic>
        <p:sp>
          <p:nvSpPr>
            <p:cNvPr id="45" name="Rectangle 44"/>
            <p:cNvSpPr/>
            <p:nvPr/>
          </p:nvSpPr>
          <p:spPr>
            <a:xfrm>
              <a:off x="6316277" y="4610932"/>
              <a:ext cx="3132000" cy="32272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IN" sz="1600" dirty="0" smtClean="0">
                  <a:solidFill>
                    <a:schemeClr val="tx1"/>
                  </a:solidFill>
                </a:rPr>
                <a:t>400</a:t>
              </a:r>
              <a:endParaRPr lang="en-IN" sz="1600" dirty="0">
                <a:solidFill>
                  <a:schemeClr val="tx1"/>
                </a:solidFill>
              </a:endParaRPr>
            </a:p>
          </p:txBody>
        </p:sp>
      </p:grpSp>
      <p:sp>
        <p:nvSpPr>
          <p:cNvPr id="47" name="Rectangle 46"/>
          <p:cNvSpPr/>
          <p:nvPr/>
        </p:nvSpPr>
        <p:spPr>
          <a:xfrm>
            <a:off x="9493481" y="4158859"/>
            <a:ext cx="2689412" cy="139849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IN" sz="1600" dirty="0" smtClean="0">
                <a:solidFill>
                  <a:schemeClr val="tx1"/>
                </a:solidFill>
              </a:rPr>
              <a:t>Automatic allocation of </a:t>
            </a:r>
            <a:r>
              <a:rPr lang="en-IN" sz="1600" dirty="0" err="1" smtClean="0">
                <a:solidFill>
                  <a:schemeClr val="tx1"/>
                </a:solidFill>
              </a:rPr>
              <a:t>chainage</a:t>
            </a:r>
            <a:r>
              <a:rPr lang="en-IN" sz="1600" dirty="0" smtClean="0">
                <a:solidFill>
                  <a:schemeClr val="tx1"/>
                </a:solidFill>
              </a:rPr>
              <a:t> by system in case of RI(M)</a:t>
            </a:r>
          </a:p>
          <a:p>
            <a:pPr marL="285750" indent="-285750">
              <a:buFont typeface="Arial" panose="020B0604020202020204" pitchFamily="34" charset="0"/>
              <a:buChar char="•"/>
            </a:pPr>
            <a:r>
              <a:rPr lang="en-IN" sz="1600" dirty="0" smtClean="0">
                <a:solidFill>
                  <a:schemeClr val="tx1"/>
                </a:solidFill>
              </a:rPr>
              <a:t>For RI(O) the </a:t>
            </a:r>
            <a:r>
              <a:rPr lang="en-IN" sz="1600" dirty="0" err="1" smtClean="0">
                <a:solidFill>
                  <a:schemeClr val="tx1"/>
                </a:solidFill>
              </a:rPr>
              <a:t>chainage</a:t>
            </a:r>
            <a:r>
              <a:rPr lang="en-IN" sz="1600" dirty="0" smtClean="0">
                <a:solidFill>
                  <a:schemeClr val="tx1"/>
                </a:solidFill>
              </a:rPr>
              <a:t> can be selected by the user from dropdown</a:t>
            </a:r>
            <a:endParaRPr lang="en-IN" sz="1600" dirty="0">
              <a:solidFill>
                <a:schemeClr val="tx1"/>
              </a:solidFill>
            </a:endParaRPr>
          </a:p>
        </p:txBody>
      </p:sp>
      <p:sp>
        <p:nvSpPr>
          <p:cNvPr id="78" name="Right Arrow 77"/>
          <p:cNvSpPr/>
          <p:nvPr/>
        </p:nvSpPr>
        <p:spPr>
          <a:xfrm>
            <a:off x="9089351" y="4654158"/>
            <a:ext cx="396000" cy="180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Rectangle 78"/>
          <p:cNvSpPr/>
          <p:nvPr/>
        </p:nvSpPr>
        <p:spPr>
          <a:xfrm>
            <a:off x="5964623" y="5922457"/>
            <a:ext cx="3165231" cy="57107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4564031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7" name="Rectangle 36"/>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Step-14: Select the grading as applicable for the selected km</a:t>
            </a:r>
            <a:endParaRPr lang="en-IN" b="1" dirty="0"/>
          </a:p>
        </p:txBody>
      </p:sp>
      <p:grpSp>
        <p:nvGrpSpPr>
          <p:cNvPr id="39" name="Group 38"/>
          <p:cNvGrpSpPr/>
          <p:nvPr/>
        </p:nvGrpSpPr>
        <p:grpSpPr>
          <a:xfrm>
            <a:off x="0" y="0"/>
            <a:ext cx="3554569" cy="6858000"/>
            <a:chOff x="0" y="0"/>
            <a:chExt cx="3554569" cy="6858000"/>
          </a:xfrm>
        </p:grpSpPr>
        <p:sp>
          <p:nvSpPr>
            <p:cNvPr id="41" name="Rounded Rectangle 40"/>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2" name="Rounded Rectangle 4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3" name="Rounded Rectangle 4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4" name="Rounded Rectangle 43"/>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5" name="Rounded Rectangle 44"/>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6" name="Rounded Rectangle 45"/>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7" name="Rounded Rectangle 46"/>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8" name="Rounded Rectangle 4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9" name="Rounded Rectangle 48"/>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0" name="Rounded Rectangle 49"/>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1" name="Rounded Rectangle 5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2" name="Rounded Rectangle 51"/>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3" name="Rounded Rectangle 5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4" name="Rounded Rectangle 5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Elbow Connector 64"/>
            <p:cNvCxnSpPr>
              <a:stCxn id="44"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4"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50" idx="2"/>
              <a:endCxn id="5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7" idx="2"/>
              <a:endCxn id="5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0" name="Elbow Connector 6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412" b="5686"/>
          <a:stretch/>
        </p:blipFill>
        <p:spPr>
          <a:xfrm>
            <a:off x="6086690" y="918588"/>
            <a:ext cx="3165231" cy="5822577"/>
          </a:xfrm>
          <a:prstGeom prst="rect">
            <a:avLst/>
          </a:prstGeom>
        </p:spPr>
      </p:pic>
    </p:spTree>
    <p:extLst>
      <p:ext uri="{BB962C8B-B14F-4D97-AF65-F5344CB8AC3E}">
        <p14:creationId xmlns:p14="http://schemas.microsoft.com/office/powerpoint/2010/main" val="192901337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6" name="Rectangle 35"/>
          <p:cNvSpPr/>
          <p:nvPr/>
        </p:nvSpPr>
        <p:spPr>
          <a:xfrm>
            <a:off x="3649806" y="461388"/>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Step-15: Click on “Next”</a:t>
            </a:r>
            <a:endParaRPr lang="en-IN" b="1" dirty="0"/>
          </a:p>
        </p:txBody>
      </p:sp>
      <p:grpSp>
        <p:nvGrpSpPr>
          <p:cNvPr id="39" name="Group 38"/>
          <p:cNvGrpSpPr/>
          <p:nvPr/>
        </p:nvGrpSpPr>
        <p:grpSpPr>
          <a:xfrm>
            <a:off x="0" y="0"/>
            <a:ext cx="3554569" cy="6858000"/>
            <a:chOff x="0" y="0"/>
            <a:chExt cx="3554569" cy="6858000"/>
          </a:xfrm>
        </p:grpSpPr>
        <p:sp>
          <p:nvSpPr>
            <p:cNvPr id="41" name="Rounded Rectangle 40"/>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2" name="Rounded Rectangle 4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3" name="Rounded Rectangle 4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4" name="Rounded Rectangle 43"/>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5" name="Rounded Rectangle 44"/>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6" name="Rounded Rectangle 45"/>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7" name="Rounded Rectangle 46"/>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8" name="Rounded Rectangle 4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9" name="Rounded Rectangle 48"/>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0" name="Rounded Rectangle 49"/>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1" name="Rounded Rectangle 5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2" name="Rounded Rectangle 51"/>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3" name="Rounded Rectangle 5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4" name="Rounded Rectangle 5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Elbow Connector 64"/>
            <p:cNvCxnSpPr>
              <a:stCxn id="44"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4"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50" idx="2"/>
              <a:endCxn id="5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7" idx="2"/>
              <a:endCxn id="5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0" name="Elbow Connector 6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216" b="5490"/>
          <a:stretch/>
        </p:blipFill>
        <p:spPr>
          <a:xfrm>
            <a:off x="6316278" y="835960"/>
            <a:ext cx="3165231" cy="5849470"/>
          </a:xfrm>
          <a:prstGeom prst="rect">
            <a:avLst/>
          </a:prstGeom>
        </p:spPr>
      </p:pic>
      <p:sp>
        <p:nvSpPr>
          <p:cNvPr id="38" name="Rectangle 37"/>
          <p:cNvSpPr/>
          <p:nvPr/>
        </p:nvSpPr>
        <p:spPr>
          <a:xfrm>
            <a:off x="6316278" y="6064623"/>
            <a:ext cx="3165231" cy="592801"/>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27670732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sp>
        <p:nvSpPr>
          <p:cNvPr id="37" name="Rectangle 36"/>
          <p:cNvSpPr/>
          <p:nvPr/>
        </p:nvSpPr>
        <p:spPr>
          <a:xfrm>
            <a:off x="3636359" y="474835"/>
            <a:ext cx="8533087" cy="457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en-IN" b="1" dirty="0" smtClean="0"/>
              <a:t>Step-16: Give Overall grading, write overall remarks (Optional) and constraints if any and click two photographs </a:t>
            </a:r>
            <a:endParaRPr lang="en-IN" b="1" dirty="0"/>
          </a:p>
        </p:txBody>
      </p:sp>
      <p:grpSp>
        <p:nvGrpSpPr>
          <p:cNvPr id="39" name="Group 38"/>
          <p:cNvGrpSpPr/>
          <p:nvPr/>
        </p:nvGrpSpPr>
        <p:grpSpPr>
          <a:xfrm>
            <a:off x="0" y="0"/>
            <a:ext cx="3554569" cy="6858000"/>
            <a:chOff x="0" y="0"/>
            <a:chExt cx="3554569" cy="6858000"/>
          </a:xfrm>
        </p:grpSpPr>
        <p:sp>
          <p:nvSpPr>
            <p:cNvPr id="41" name="Rounded Rectangle 40"/>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2" name="Rounded Rectangle 41"/>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3" name="Rounded Rectangle 42"/>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4" name="Rounded Rectangle 43"/>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5" name="Rounded Rectangle 44"/>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6" name="Rounded Rectangle 45"/>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7" name="Rounded Rectangle 46"/>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48" name="Rounded Rectangle 47"/>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49" name="Rounded Rectangle 48"/>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0" name="Rounded Rectangle 49"/>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1" name="Rounded Rectangle 50"/>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2" name="Rounded Rectangle 51"/>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3" name="Rounded Rectangle 52"/>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4" name="Rounded Rectangle 53"/>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5" name="Straight Arrow Connector 54">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Elbow Connector 64"/>
            <p:cNvCxnSpPr>
              <a:stCxn id="44"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6" name="Elbow Connector 65"/>
            <p:cNvCxnSpPr>
              <a:stCxn id="44"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7" name="Elbow Connector 66"/>
            <p:cNvCxnSpPr>
              <a:stCxn id="50" idx="2"/>
              <a:endCxn id="51"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7" idx="2"/>
              <a:endCxn id="51"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70" name="Elbow Connector 69"/>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216" b="6078"/>
          <a:stretch/>
        </p:blipFill>
        <p:spPr>
          <a:xfrm>
            <a:off x="6316278" y="1003899"/>
            <a:ext cx="3165231" cy="5809129"/>
          </a:xfrm>
          <a:prstGeom prst="rect">
            <a:avLst/>
          </a:prstGeom>
        </p:spPr>
      </p:pic>
      <p:sp>
        <p:nvSpPr>
          <p:cNvPr id="38" name="Rectangle 37"/>
          <p:cNvSpPr/>
          <p:nvPr/>
        </p:nvSpPr>
        <p:spPr>
          <a:xfrm>
            <a:off x="6222149" y="6146300"/>
            <a:ext cx="3443994" cy="46965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61854635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BE03ED8-2D9E-354B-BFA9-18763369086F}"/>
              </a:ext>
            </a:extLst>
          </p:cNvPr>
          <p:cNvSpPr/>
          <p:nvPr/>
        </p:nvSpPr>
        <p:spPr>
          <a:xfrm>
            <a:off x="3614894" y="26894"/>
            <a:ext cx="8568000" cy="400110"/>
          </a:xfrm>
          <a:prstGeom prst="rect">
            <a:avLst/>
          </a:prstGeom>
          <a:solidFill>
            <a:schemeClr val="tx1">
              <a:alpha val="65000"/>
            </a:schemeClr>
          </a:solidFill>
        </p:spPr>
        <p:txBody>
          <a:bodyPr wrap="square">
            <a:spAutoFit/>
          </a:bodyPr>
          <a:lstStyle/>
          <a:p>
            <a:pPr marL="342900" indent="-342900" algn="ctr"/>
            <a:r>
              <a:rPr lang="en-US" sz="2000" b="1" dirty="0" smtClean="0">
                <a:solidFill>
                  <a:prstClr val="white"/>
                </a:solidFill>
              </a:rPr>
              <a:t>ROUTINE INSPECTION (RI)</a:t>
            </a:r>
            <a:endParaRPr lang="en-US" sz="2000" b="1" dirty="0">
              <a:solidFill>
                <a:prstClr val="white"/>
              </a:solidFill>
            </a:endParaRPr>
          </a:p>
        </p:txBody>
      </p:sp>
      <p:grpSp>
        <p:nvGrpSpPr>
          <p:cNvPr id="41" name="Group 40"/>
          <p:cNvGrpSpPr/>
          <p:nvPr/>
        </p:nvGrpSpPr>
        <p:grpSpPr>
          <a:xfrm>
            <a:off x="0" y="0"/>
            <a:ext cx="3554569" cy="6858000"/>
            <a:chOff x="0" y="0"/>
            <a:chExt cx="3554569" cy="6858000"/>
          </a:xfrm>
        </p:grpSpPr>
        <p:sp>
          <p:nvSpPr>
            <p:cNvPr id="43" name="Rounded Rectangle 42"/>
            <p:cNvSpPr/>
            <p:nvPr/>
          </p:nvSpPr>
          <p:spPr>
            <a:xfrm>
              <a:off x="1068945" y="36913"/>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NIT CREATION</a:t>
              </a:r>
              <a:endParaRPr lang="en-US" sz="1200" dirty="0"/>
            </a:p>
          </p:txBody>
        </p:sp>
        <p:sp>
          <p:nvSpPr>
            <p:cNvPr id="44" name="Rounded Rectangle 43"/>
            <p:cNvSpPr/>
            <p:nvPr/>
          </p:nvSpPr>
          <p:spPr>
            <a:xfrm>
              <a:off x="1068945" y="617534"/>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PACKAGE FREEZING</a:t>
              </a:r>
            </a:p>
          </p:txBody>
        </p:sp>
        <p:sp>
          <p:nvSpPr>
            <p:cNvPr id="45" name="Rounded Rectangle 44"/>
            <p:cNvSpPr/>
            <p:nvPr/>
          </p:nvSpPr>
          <p:spPr>
            <a:xfrm>
              <a:off x="1068945" y="1206321"/>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CONTRACTOR REGISTRATION</a:t>
              </a:r>
            </a:p>
          </p:txBody>
        </p:sp>
        <p:sp>
          <p:nvSpPr>
            <p:cNvPr id="46" name="Rounded Rectangle 45"/>
            <p:cNvSpPr/>
            <p:nvPr/>
          </p:nvSpPr>
          <p:spPr>
            <a:xfrm>
              <a:off x="1077895" y="1810569"/>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LOCKING OF PACKAGE</a:t>
              </a:r>
            </a:p>
          </p:txBody>
        </p:sp>
        <p:sp>
          <p:nvSpPr>
            <p:cNvPr id="47" name="Rounded Rectangle 46"/>
            <p:cNvSpPr/>
            <p:nvPr/>
          </p:nvSpPr>
          <p:spPr>
            <a:xfrm>
              <a:off x="0" y="2310046"/>
              <a:ext cx="1184857" cy="386365"/>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ROAD REGISTRATION</a:t>
              </a:r>
            </a:p>
          </p:txBody>
        </p:sp>
        <p:sp>
          <p:nvSpPr>
            <p:cNvPr id="48" name="Rounded Rectangle 47"/>
            <p:cNvSpPr/>
            <p:nvPr/>
          </p:nvSpPr>
          <p:spPr>
            <a:xfrm>
              <a:off x="0" y="2918101"/>
              <a:ext cx="1184857" cy="540913"/>
            </a:xfrm>
            <a:prstGeom prst="roundRect">
              <a:avLst/>
            </a:prstGeom>
            <a:solidFill>
              <a:schemeClr val="bg2">
                <a:lumMod val="5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lt1"/>
                  </a:solidFill>
                </a:rPr>
                <a:t>ROUTINE INSPECTION (RI)</a:t>
              </a:r>
            </a:p>
          </p:txBody>
        </p:sp>
        <p:sp>
          <p:nvSpPr>
            <p:cNvPr id="49" name="Rounded Rectangle 48"/>
            <p:cNvSpPr/>
            <p:nvPr/>
          </p:nvSpPr>
          <p:spPr>
            <a:xfrm>
              <a:off x="0" y="3669397"/>
              <a:ext cx="1287887"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PERFORMANCE EVALUATION (PE)</a:t>
              </a:r>
              <a:endParaRPr lang="en-US" sz="1200" dirty="0"/>
            </a:p>
          </p:txBody>
        </p:sp>
        <p:sp>
          <p:nvSpPr>
            <p:cNvPr id="50" name="Rounded Rectangle 49"/>
            <p:cNvSpPr/>
            <p:nvPr/>
          </p:nvSpPr>
          <p:spPr>
            <a:xfrm>
              <a:off x="2253800" y="2387429"/>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MANUAL EXPENDITURE</a:t>
              </a:r>
              <a:endParaRPr lang="en-US" sz="1200" dirty="0"/>
            </a:p>
          </p:txBody>
        </p:sp>
        <p:sp>
          <p:nvSpPr>
            <p:cNvPr id="51" name="Rounded Rectangle 50"/>
            <p:cNvSpPr/>
            <p:nvPr/>
          </p:nvSpPr>
          <p:spPr>
            <a:xfrm>
              <a:off x="2253801" y="3023848"/>
              <a:ext cx="1184857" cy="38636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SUBMISSION</a:t>
              </a:r>
              <a:endParaRPr lang="en-US" sz="1200" dirty="0"/>
            </a:p>
          </p:txBody>
        </p:sp>
        <p:sp>
          <p:nvSpPr>
            <p:cNvPr id="52" name="Rounded Rectangle 51"/>
            <p:cNvSpPr/>
            <p:nvPr/>
          </p:nvSpPr>
          <p:spPr>
            <a:xfrm>
              <a:off x="2253801" y="3676907"/>
              <a:ext cx="1210615" cy="540913"/>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VERIFICATION &amp; FORWARD</a:t>
              </a:r>
              <a:endParaRPr lang="en-US" sz="1200" dirty="0"/>
            </a:p>
          </p:txBody>
        </p:sp>
        <p:sp>
          <p:nvSpPr>
            <p:cNvPr id="53" name="Rounded Rectangle 52"/>
            <p:cNvSpPr/>
            <p:nvPr/>
          </p:nvSpPr>
          <p:spPr>
            <a:xfrm>
              <a:off x="965914" y="4534416"/>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BILL PROCESSING</a:t>
              </a:r>
              <a:endParaRPr lang="en-US" sz="1200" dirty="0"/>
            </a:p>
          </p:txBody>
        </p:sp>
        <p:sp>
          <p:nvSpPr>
            <p:cNvPr id="54" name="Rounded Rectangle 53"/>
            <p:cNvSpPr/>
            <p:nvPr/>
          </p:nvSpPr>
          <p:spPr>
            <a:xfrm>
              <a:off x="974865" y="5151544"/>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VOUCHER GENERATION</a:t>
              </a:r>
            </a:p>
          </p:txBody>
        </p:sp>
        <p:sp>
          <p:nvSpPr>
            <p:cNvPr id="55" name="Rounded Rectangle 54"/>
            <p:cNvSpPr/>
            <p:nvPr/>
          </p:nvSpPr>
          <p:spPr>
            <a:xfrm>
              <a:off x="974865" y="5800843"/>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SCROLL GENERATION</a:t>
              </a:r>
            </a:p>
          </p:txBody>
        </p:sp>
        <p:sp>
          <p:nvSpPr>
            <p:cNvPr id="56" name="Rounded Rectangle 55"/>
            <p:cNvSpPr/>
            <p:nvPr/>
          </p:nvSpPr>
          <p:spPr>
            <a:xfrm>
              <a:off x="965914" y="6432991"/>
              <a:ext cx="1287887" cy="399245"/>
            </a:xfrm>
            <a:prstGeom prst="round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PACKAGE COMPLETION</a:t>
              </a:r>
              <a:endParaRPr lang="en-US" sz="1200" dirty="0"/>
            </a:p>
          </p:txBody>
        </p:sp>
        <p:cxnSp>
          <p:nvCxnSpPr>
            <p:cNvPr id="57" name="Straight Arrow Connector 56">
              <a:extLst>
                <a:ext uri="{FF2B5EF4-FFF2-40B4-BE49-F238E27FC236}">
                  <a16:creationId xmlns:a16="http://schemas.microsoft.com/office/drawing/2014/main" xmlns="" id="{52E32E39-8FD8-4C87-BCAD-A2847F864B2F}"/>
                </a:ext>
              </a:extLst>
            </p:cNvPr>
            <p:cNvCxnSpPr/>
            <p:nvPr/>
          </p:nvCxnSpPr>
          <p:spPr>
            <a:xfrm>
              <a:off x="1620957" y="423278"/>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xmlns="" id="{52E32E39-8FD8-4C87-BCAD-A2847F864B2F}"/>
                </a:ext>
              </a:extLst>
            </p:cNvPr>
            <p:cNvCxnSpPr/>
            <p:nvPr/>
          </p:nvCxnSpPr>
          <p:spPr>
            <a:xfrm>
              <a:off x="1618809" y="102160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xmlns="" id="{52E32E39-8FD8-4C87-BCAD-A2847F864B2F}"/>
                </a:ext>
              </a:extLst>
            </p:cNvPr>
            <p:cNvCxnSpPr/>
            <p:nvPr/>
          </p:nvCxnSpPr>
          <p:spPr>
            <a:xfrm>
              <a:off x="1618808" y="162585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52E32E39-8FD8-4C87-BCAD-A2847F864B2F}"/>
                </a:ext>
              </a:extLst>
            </p:cNvPr>
            <p:cNvCxnSpPr/>
            <p:nvPr/>
          </p:nvCxnSpPr>
          <p:spPr>
            <a:xfrm>
              <a:off x="573472" y="2728087"/>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xmlns="" id="{52E32E39-8FD8-4C87-BCAD-A2847F864B2F}"/>
                </a:ext>
              </a:extLst>
            </p:cNvPr>
            <p:cNvCxnSpPr/>
            <p:nvPr/>
          </p:nvCxnSpPr>
          <p:spPr>
            <a:xfrm>
              <a:off x="2827273" y="281074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xmlns="" id="{52E32E39-8FD8-4C87-BCAD-A2847F864B2F}"/>
                </a:ext>
              </a:extLst>
            </p:cNvPr>
            <p:cNvCxnSpPr/>
            <p:nvPr/>
          </p:nvCxnSpPr>
          <p:spPr>
            <a:xfrm>
              <a:off x="586351" y="3484685"/>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xmlns="" id="{52E32E39-8FD8-4C87-BCAD-A2847F864B2F}"/>
                </a:ext>
              </a:extLst>
            </p:cNvPr>
            <p:cNvCxnSpPr/>
            <p:nvPr/>
          </p:nvCxnSpPr>
          <p:spPr>
            <a:xfrm>
              <a:off x="2859108" y="3425533"/>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52E32E39-8FD8-4C87-BCAD-A2847F864B2F}"/>
                </a:ext>
              </a:extLst>
            </p:cNvPr>
            <p:cNvCxnSpPr/>
            <p:nvPr/>
          </p:nvCxnSpPr>
          <p:spPr>
            <a:xfrm>
              <a:off x="1588754" y="4933661"/>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52E32E39-8FD8-4C87-BCAD-A2847F864B2F}"/>
                </a:ext>
              </a:extLst>
            </p:cNvPr>
            <p:cNvCxnSpPr/>
            <p:nvPr/>
          </p:nvCxnSpPr>
          <p:spPr>
            <a:xfrm>
              <a:off x="1588754" y="555078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xmlns="" id="{52E32E39-8FD8-4C87-BCAD-A2847F864B2F}"/>
                </a:ext>
              </a:extLst>
            </p:cNvPr>
            <p:cNvCxnSpPr/>
            <p:nvPr/>
          </p:nvCxnSpPr>
          <p:spPr>
            <a:xfrm>
              <a:off x="1567651" y="6248279"/>
              <a:ext cx="0" cy="18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Elbow Connector 66"/>
            <p:cNvCxnSpPr>
              <a:stCxn id="46" idx="3"/>
            </p:cNvCxnSpPr>
            <p:nvPr/>
          </p:nvCxnSpPr>
          <p:spPr>
            <a:xfrm>
              <a:off x="2262752" y="2003752"/>
              <a:ext cx="564521" cy="306294"/>
            </a:xfrm>
            <a:prstGeom prst="bentConnector3">
              <a:avLst>
                <a:gd name="adj1" fmla="val 100190"/>
              </a:avLst>
            </a:prstGeom>
            <a:ln>
              <a:tailEnd type="triangle"/>
            </a:ln>
          </p:spPr>
          <p:style>
            <a:lnRef idx="3">
              <a:schemeClr val="dk1"/>
            </a:lnRef>
            <a:fillRef idx="0">
              <a:schemeClr val="dk1"/>
            </a:fillRef>
            <a:effectRef idx="2">
              <a:schemeClr val="dk1"/>
            </a:effectRef>
            <a:fontRef idx="minor">
              <a:schemeClr val="tx1"/>
            </a:fontRef>
          </p:style>
        </p:cxnSp>
        <p:cxnSp>
          <p:nvCxnSpPr>
            <p:cNvPr id="68" name="Elbow Connector 67"/>
            <p:cNvCxnSpPr>
              <a:stCxn id="46" idx="1"/>
            </p:cNvCxnSpPr>
            <p:nvPr/>
          </p:nvCxnSpPr>
          <p:spPr>
            <a:xfrm rot="10800000" flipV="1">
              <a:off x="573473" y="2003752"/>
              <a:ext cx="504423" cy="213042"/>
            </a:xfrm>
            <a:prstGeom prst="bentConnector3">
              <a:avLst>
                <a:gd name="adj1" fmla="val 98511"/>
              </a:avLst>
            </a:prstGeom>
            <a:ln>
              <a:tailEnd type="triangle"/>
            </a:ln>
          </p:spPr>
          <p:style>
            <a:lnRef idx="3">
              <a:schemeClr val="dk1"/>
            </a:lnRef>
            <a:fillRef idx="0">
              <a:schemeClr val="dk1"/>
            </a:fillRef>
            <a:effectRef idx="2">
              <a:schemeClr val="dk1"/>
            </a:effectRef>
            <a:fontRef idx="minor">
              <a:schemeClr val="tx1"/>
            </a:fontRef>
          </p:style>
        </p:cxnSp>
        <p:cxnSp>
          <p:nvCxnSpPr>
            <p:cNvPr id="69" name="Elbow Connector 68"/>
            <p:cNvCxnSpPr>
              <a:stCxn id="52" idx="2"/>
              <a:endCxn id="53" idx="3"/>
            </p:cNvCxnSpPr>
            <p:nvPr/>
          </p:nvCxnSpPr>
          <p:spPr>
            <a:xfrm rot="5400000">
              <a:off x="2298346" y="4173275"/>
              <a:ext cx="516219" cy="60530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0" name="Elbow Connector 69"/>
            <p:cNvCxnSpPr>
              <a:stCxn id="49" idx="2"/>
              <a:endCxn id="53" idx="1"/>
            </p:cNvCxnSpPr>
            <p:nvPr/>
          </p:nvCxnSpPr>
          <p:spPr>
            <a:xfrm rot="16200000" flipH="1">
              <a:off x="543065" y="4311189"/>
              <a:ext cx="523729" cy="32197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Connector 70"/>
            <p:cNvCxnSpPr/>
            <p:nvPr/>
          </p:nvCxnSpPr>
          <p:spPr>
            <a:xfrm>
              <a:off x="3554569" y="0"/>
              <a:ext cx="0" cy="6858000"/>
            </a:xfrm>
            <a:prstGeom prst="line">
              <a:avLst/>
            </a:prstGeom>
            <a:ln w="76200"/>
          </p:spPr>
          <p:style>
            <a:lnRef idx="3">
              <a:schemeClr val="dk1"/>
            </a:lnRef>
            <a:fillRef idx="0">
              <a:schemeClr val="dk1"/>
            </a:fillRef>
            <a:effectRef idx="2">
              <a:schemeClr val="dk1"/>
            </a:effectRef>
            <a:fontRef idx="minor">
              <a:schemeClr val="tx1"/>
            </a:fontRef>
          </p:style>
        </p:cxnSp>
      </p:grpSp>
      <p:cxnSp>
        <p:nvCxnSpPr>
          <p:cNvPr id="38" name="Elbow Connector 37"/>
          <p:cNvCxnSpPr/>
          <p:nvPr/>
        </p:nvCxnSpPr>
        <p:spPr>
          <a:xfrm rot="10800000" flipV="1">
            <a:off x="561080" y="2580612"/>
            <a:ext cx="1692721" cy="2084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0" name="Rectangle 39"/>
          <p:cNvSpPr/>
          <p:nvPr/>
        </p:nvSpPr>
        <p:spPr>
          <a:xfrm>
            <a:off x="3649806" y="1617829"/>
            <a:ext cx="8533087" cy="3828225"/>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IN" sz="4800" b="1" dirty="0" smtClean="0"/>
              <a:t>CONDUCTING ROUTINE INSPECTION IN OFFLINE MODE (WITHOUT INTERNET CONNECTION)</a:t>
            </a:r>
            <a:endParaRPr lang="en-IN" sz="4800" b="1" dirty="0"/>
          </a:p>
        </p:txBody>
      </p:sp>
    </p:spTree>
    <p:extLst>
      <p:ext uri="{BB962C8B-B14F-4D97-AF65-F5344CB8AC3E}">
        <p14:creationId xmlns:p14="http://schemas.microsoft.com/office/powerpoint/2010/main" val="15405000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31969</TotalTime>
  <Words>15405</Words>
  <Application>Microsoft Office PowerPoint</Application>
  <PresentationFormat>Widescreen</PresentationFormat>
  <Paragraphs>3881</Paragraphs>
  <Slides>254</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254</vt:i4>
      </vt:variant>
    </vt:vector>
  </HeadingPairs>
  <TitlesOfParts>
    <vt:vector size="267" baseType="lpstr">
      <vt:lpstr>Arial</vt:lpstr>
      <vt:lpstr>Calibri</vt:lpstr>
      <vt:lpstr>Calibri Light</vt:lpstr>
      <vt:lpstr>Cambria Math</vt:lpstr>
      <vt:lpstr>DejaVu Sans</vt:lpstr>
      <vt:lpstr>Open Sans</vt:lpstr>
      <vt:lpstr>Poppins Medium</vt:lpstr>
      <vt:lpstr>Segoe UI</vt:lpstr>
      <vt:lpstr>Segoe UI Semibold</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Lenovo</cp:lastModifiedBy>
  <cp:revision>819</cp:revision>
  <dcterms:created xsi:type="dcterms:W3CDTF">2020-02-01T10:09:58Z</dcterms:created>
  <dcterms:modified xsi:type="dcterms:W3CDTF">2021-12-20T06:46:11Z</dcterms:modified>
</cp:coreProperties>
</file>