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Lst>
  <p:notesMasterIdLst>
    <p:notesMasterId r:id="rId80"/>
  </p:notesMasterIdLst>
  <p:sldIdLst>
    <p:sldId id="369" r:id="rId3"/>
    <p:sldId id="448" r:id="rId4"/>
    <p:sldId id="449" r:id="rId5"/>
    <p:sldId id="450" r:id="rId6"/>
    <p:sldId id="451" r:id="rId7"/>
    <p:sldId id="452" r:id="rId8"/>
    <p:sldId id="623" r:id="rId9"/>
    <p:sldId id="453" r:id="rId10"/>
    <p:sldId id="454" r:id="rId11"/>
    <p:sldId id="455" r:id="rId12"/>
    <p:sldId id="456" r:id="rId13"/>
    <p:sldId id="457" r:id="rId14"/>
    <p:sldId id="459" r:id="rId15"/>
    <p:sldId id="786" r:id="rId16"/>
    <p:sldId id="787" r:id="rId17"/>
    <p:sldId id="788" r:id="rId18"/>
    <p:sldId id="790" r:id="rId19"/>
    <p:sldId id="791" r:id="rId20"/>
    <p:sldId id="792" r:id="rId21"/>
    <p:sldId id="793" r:id="rId22"/>
    <p:sldId id="794" r:id="rId23"/>
    <p:sldId id="795" r:id="rId24"/>
    <p:sldId id="799" r:id="rId25"/>
    <p:sldId id="796" r:id="rId26"/>
    <p:sldId id="798" r:id="rId27"/>
    <p:sldId id="797" r:id="rId28"/>
    <p:sldId id="800" r:id="rId29"/>
    <p:sldId id="801" r:id="rId30"/>
    <p:sldId id="803" r:id="rId31"/>
    <p:sldId id="805" r:id="rId32"/>
    <p:sldId id="806" r:id="rId33"/>
    <p:sldId id="807" r:id="rId34"/>
    <p:sldId id="808" r:id="rId35"/>
    <p:sldId id="513" r:id="rId36"/>
    <p:sldId id="511" r:id="rId37"/>
    <p:sldId id="463" r:id="rId38"/>
    <p:sldId id="464" r:id="rId39"/>
    <p:sldId id="465" r:id="rId40"/>
    <p:sldId id="466" r:id="rId41"/>
    <p:sldId id="467" r:id="rId42"/>
    <p:sldId id="468" r:id="rId43"/>
    <p:sldId id="809" r:id="rId44"/>
    <p:sldId id="469" r:id="rId45"/>
    <p:sldId id="470" r:id="rId46"/>
    <p:sldId id="471" r:id="rId47"/>
    <p:sldId id="472" r:id="rId48"/>
    <p:sldId id="473" r:id="rId49"/>
    <p:sldId id="810" r:id="rId50"/>
    <p:sldId id="811" r:id="rId51"/>
    <p:sldId id="474" r:id="rId52"/>
    <p:sldId id="475" r:id="rId53"/>
    <p:sldId id="476" r:id="rId54"/>
    <p:sldId id="477" r:id="rId55"/>
    <p:sldId id="478" r:id="rId56"/>
    <p:sldId id="479" r:id="rId57"/>
    <p:sldId id="480" r:id="rId58"/>
    <p:sldId id="812" r:id="rId59"/>
    <p:sldId id="491" r:id="rId60"/>
    <p:sldId id="492" r:id="rId61"/>
    <p:sldId id="493" r:id="rId62"/>
    <p:sldId id="494" r:id="rId63"/>
    <p:sldId id="495" r:id="rId64"/>
    <p:sldId id="496" r:id="rId65"/>
    <p:sldId id="497" r:id="rId66"/>
    <p:sldId id="498" r:id="rId67"/>
    <p:sldId id="499" r:id="rId68"/>
    <p:sldId id="500" r:id="rId69"/>
    <p:sldId id="501" r:id="rId70"/>
    <p:sldId id="502" r:id="rId71"/>
    <p:sldId id="503" r:id="rId72"/>
    <p:sldId id="504" r:id="rId73"/>
    <p:sldId id="505" r:id="rId74"/>
    <p:sldId id="506" r:id="rId75"/>
    <p:sldId id="507" r:id="rId76"/>
    <p:sldId id="508" r:id="rId77"/>
    <p:sldId id="509" r:id="rId78"/>
    <p:sldId id="510"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B11"/>
    <a:srgbClr val="F8BE24"/>
    <a:srgbClr val="F6BB00"/>
    <a:srgbClr val="F2B508"/>
    <a:srgbClr val="FFE697"/>
    <a:srgbClr val="F8BF20"/>
    <a:srgbClr val="97C777"/>
    <a:srgbClr val="588838"/>
    <a:srgbClr val="81BB59"/>
    <a:srgbClr val="69CD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7DEB2-0466-46BA-9B5C-415C69C5858A}" type="datetimeFigureOut">
              <a:rPr lang="en-IN" smtClean="0"/>
              <a:pPr/>
              <a:t>20-12-2021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AED725-30F5-4309-A8F6-0F08EA66C065}" type="slidenum">
              <a:rPr lang="en-IN" smtClean="0"/>
              <a:pPr/>
              <a:t>‹#›</a:t>
            </a:fld>
            <a:endParaRPr lang="en-IN"/>
          </a:p>
        </p:txBody>
      </p:sp>
    </p:spTree>
    <p:extLst>
      <p:ext uri="{BB962C8B-B14F-4D97-AF65-F5344CB8AC3E}">
        <p14:creationId xmlns:p14="http://schemas.microsoft.com/office/powerpoint/2010/main" val="2865108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235749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220813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226133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53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210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573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89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057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022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420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961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1970746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513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914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25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118360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97450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888787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973544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2873447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2445649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369114-0CC6-43A3-A1C7-A4DA00D170EA}"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48C42-62B2-4EC7-9603-0D14482C8E77}" type="slidenum">
              <a:rPr lang="en-US" smtClean="0"/>
              <a:pPr/>
              <a:t>‹#›</a:t>
            </a:fld>
            <a:endParaRPr lang="en-US"/>
          </a:p>
        </p:txBody>
      </p:sp>
    </p:spTree>
    <p:extLst>
      <p:ext uri="{BB962C8B-B14F-4D97-AF65-F5344CB8AC3E}">
        <p14:creationId xmlns:p14="http://schemas.microsoft.com/office/powerpoint/2010/main" val="173149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69114-0CC6-43A3-A1C7-A4DA00D170EA}" type="datetimeFigureOut">
              <a:rPr lang="en-US" smtClean="0"/>
              <a:pPr/>
              <a:t>12/20/2021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48C42-62B2-4EC7-9603-0D14482C8E77}" type="slidenum">
              <a:rPr lang="en-US" smtClean="0"/>
              <a:pPr/>
              <a:t>‹#›</a:t>
            </a:fld>
            <a:endParaRPr lang="en-US"/>
          </a:p>
        </p:txBody>
      </p:sp>
    </p:spTree>
    <p:extLst>
      <p:ext uri="{BB962C8B-B14F-4D97-AF65-F5344CB8AC3E}">
        <p14:creationId xmlns:p14="http://schemas.microsoft.com/office/powerpoint/2010/main" val="3406541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69114-0CC6-43A3-A1C7-A4DA00D170EA}" type="datetimeFigureOut">
              <a:rPr lang="en-US" smtClean="0">
                <a:solidFill>
                  <a:prstClr val="black">
                    <a:tint val="75000"/>
                  </a:prstClr>
                </a:solidFill>
              </a:rPr>
              <a:pPr/>
              <a:t>12/20/2021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48C42-62B2-4EC7-9603-0D14482C8E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2905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online.omms.nic.in/Login/Login/"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online.omms.nic.in/Login/Login/" TargetMode="External"/><Relationship Id="rId1" Type="http://schemas.openxmlformats.org/officeDocument/2006/relationships/slideLayout" Target="../slideLayouts/slideLayout18.xml"/><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omms.nic.in/" TargetMode="Externa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online.omms.nic.in/Login/Login/" TargetMode="Externa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omms.nic.in/" TargetMode="Externa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online.omms.nic.in/Login/Login/" TargetMode="Externa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enovo\Desktop\Photos for website\16.jpg"/>
          <p:cNvPicPr>
            <a:picLocks noChangeAspect="1" noChangeArrowheads="1"/>
          </p:cNvPicPr>
          <p:nvPr/>
        </p:nvPicPr>
        <p:blipFill>
          <a:blip r:embed="rId2"/>
          <a:srcRect l="3349" b="7150"/>
          <a:stretch>
            <a:fillRect/>
          </a:stretch>
        </p:blipFill>
        <p:spPr bwMode="auto">
          <a:xfrm>
            <a:off x="13855" y="-13855"/>
            <a:ext cx="12192000" cy="6858000"/>
          </a:xfrm>
          <a:prstGeom prst="rect">
            <a:avLst/>
          </a:prstGeom>
          <a:noFill/>
        </p:spPr>
      </p:pic>
      <p:sp>
        <p:nvSpPr>
          <p:cNvPr id="3" name="Rectangle 2"/>
          <p:cNvSpPr/>
          <p:nvPr/>
        </p:nvSpPr>
        <p:spPr>
          <a:xfrm>
            <a:off x="0" y="-13855"/>
            <a:ext cx="12192000" cy="6858000"/>
          </a:xfrm>
          <a:prstGeom prst="rect">
            <a:avLst/>
          </a:prstGeom>
          <a:solidFill>
            <a:schemeClr val="tx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9F270D61-2BC3-8E44-8313-2EBAB2B99A65}"/>
              </a:ext>
            </a:extLst>
          </p:cNvPr>
          <p:cNvSpPr/>
          <p:nvPr/>
        </p:nvSpPr>
        <p:spPr bwMode="auto">
          <a:xfrm>
            <a:off x="0" y="3298875"/>
            <a:ext cx="12192000" cy="1177636"/>
          </a:xfrm>
          <a:prstGeom prst="rect">
            <a:avLst/>
          </a:prstGeom>
          <a:gradFill flip="none" rotWithShape="1">
            <a:gsLst>
              <a:gs pos="30000">
                <a:srgbClr val="FFC000">
                  <a:alpha val="78000"/>
                </a:srgbClr>
              </a:gs>
              <a:gs pos="100000">
                <a:schemeClr val="accent4">
                  <a:lumMod val="60000"/>
                  <a:lumOff val="40000"/>
                  <a:alpha val="58000"/>
                </a:schemeClr>
              </a:gs>
            </a:gsLst>
            <a:lin ang="0" scaled="1"/>
            <a:tileRect/>
          </a:gradFill>
          <a:ln w="12700">
            <a:noFill/>
            <a:round/>
            <a:headEnd/>
            <a:tailEnd/>
          </a:ln>
        </p:spPr>
        <p:txBody>
          <a:bodyPr wrap="square" lIns="0" tIns="0" rIns="0" bIns="0" rtlCol="0" anchor="ctr">
            <a:noAutofit/>
          </a:bodyPr>
          <a:lstStyle/>
          <a:p>
            <a:pPr algn="ctr"/>
            <a:r>
              <a:rPr lang="de-DE" sz="4000" dirty="0" smtClean="0">
                <a:solidFill>
                  <a:schemeClr val="bg1"/>
                </a:solidFill>
                <a:latin typeface="Segoe UI Semibold" pitchFamily="34" charset="0"/>
                <a:cs typeface="Segoe UI Semibold" pitchFamily="34" charset="0"/>
              </a:rPr>
              <a:t>DATA PUSH FROM OMMAS TO eMARG</a:t>
            </a:r>
            <a:endParaRPr lang="de-DE" sz="4000" dirty="0">
              <a:solidFill>
                <a:schemeClr val="bg1"/>
              </a:solidFill>
              <a:latin typeface="Segoe UI Semibold" pitchFamily="34" charset="0"/>
              <a:cs typeface="Segoe UI Semibold" pitchFamily="34" charset="0"/>
            </a:endParaRPr>
          </a:p>
        </p:txBody>
      </p:sp>
      <p:sp>
        <p:nvSpPr>
          <p:cNvPr id="5" name="TextBox 4"/>
          <p:cNvSpPr txBox="1"/>
          <p:nvPr/>
        </p:nvSpPr>
        <p:spPr>
          <a:xfrm>
            <a:off x="0" y="1898074"/>
            <a:ext cx="11028213" cy="1323439"/>
          </a:xfrm>
          <a:prstGeom prst="rect">
            <a:avLst/>
          </a:prstGeom>
          <a:noFill/>
        </p:spPr>
        <p:txBody>
          <a:bodyPr wrap="square" rtlCol="0">
            <a:spAutoFit/>
          </a:bodyPr>
          <a:lstStyle/>
          <a:p>
            <a:r>
              <a:rPr lang="en-US" sz="4800" dirty="0" smtClean="0">
                <a:solidFill>
                  <a:schemeClr val="bg1"/>
                </a:solidFill>
                <a:latin typeface="Segoe UI Semibold" pitchFamily="34" charset="0"/>
                <a:cs typeface="Segoe UI Semibold" pitchFamily="34" charset="0"/>
              </a:rPr>
              <a:t>eMARG</a:t>
            </a:r>
          </a:p>
          <a:p>
            <a:r>
              <a:rPr lang="en-US" sz="1600" dirty="0" smtClean="0">
                <a:solidFill>
                  <a:schemeClr val="bg1"/>
                </a:solidFill>
                <a:latin typeface="Segoe UI Semibold" pitchFamily="34" charset="0"/>
                <a:cs typeface="Segoe UI Semibold" pitchFamily="34" charset="0"/>
              </a:rPr>
              <a:t> </a:t>
            </a:r>
            <a:r>
              <a:rPr lang="en-IN" sz="3200" dirty="0" smtClean="0">
                <a:solidFill>
                  <a:schemeClr val="bg1"/>
                </a:solidFill>
                <a:latin typeface="Segoe UI Semibold" pitchFamily="34" charset="0"/>
                <a:cs typeface="Segoe UI Semibold" pitchFamily="34" charset="0"/>
              </a:rPr>
              <a:t>(</a:t>
            </a:r>
            <a:r>
              <a:rPr lang="en-IN" sz="3200" dirty="0" smtClean="0">
                <a:solidFill>
                  <a:schemeClr val="accent4"/>
                </a:solidFill>
                <a:latin typeface="Segoe UI Semibold" pitchFamily="34" charset="0"/>
                <a:cs typeface="Segoe UI Semibold" pitchFamily="34" charset="0"/>
              </a:rPr>
              <a:t>e</a:t>
            </a:r>
            <a:r>
              <a:rPr lang="en-IN" sz="3200" dirty="0" smtClean="0">
                <a:solidFill>
                  <a:schemeClr val="bg1"/>
                </a:solidFill>
                <a:latin typeface="Segoe UI Semibold" pitchFamily="34" charset="0"/>
                <a:cs typeface="Segoe UI Semibold" pitchFamily="34" charset="0"/>
              </a:rPr>
              <a:t>lectronic </a:t>
            </a:r>
            <a:r>
              <a:rPr lang="en-IN" sz="3200" dirty="0" smtClean="0">
                <a:solidFill>
                  <a:schemeClr val="accent4"/>
                </a:solidFill>
                <a:latin typeface="Segoe UI Semibold" pitchFamily="34" charset="0"/>
                <a:cs typeface="Segoe UI Semibold" pitchFamily="34" charset="0"/>
              </a:rPr>
              <a:t>Ma</a:t>
            </a:r>
            <a:r>
              <a:rPr lang="en-IN" sz="3200" dirty="0" smtClean="0">
                <a:solidFill>
                  <a:schemeClr val="bg1"/>
                </a:solidFill>
                <a:latin typeface="Segoe UI Semibold" pitchFamily="34" charset="0"/>
                <a:cs typeface="Segoe UI Semibold" pitchFamily="34" charset="0"/>
              </a:rPr>
              <a:t>intenance of Rural </a:t>
            </a:r>
            <a:r>
              <a:rPr lang="en-IN" sz="3200" dirty="0" smtClean="0">
                <a:solidFill>
                  <a:schemeClr val="accent4"/>
                </a:solidFill>
                <a:latin typeface="Segoe UI Semibold" pitchFamily="34" charset="0"/>
                <a:cs typeface="Segoe UI Semibold" pitchFamily="34" charset="0"/>
              </a:rPr>
              <a:t>Road</a:t>
            </a:r>
            <a:r>
              <a:rPr lang="en-IN" sz="3200" dirty="0" smtClean="0">
                <a:solidFill>
                  <a:schemeClr val="bg1"/>
                </a:solidFill>
                <a:latin typeface="Segoe UI Semibold" pitchFamily="34" charset="0"/>
                <a:cs typeface="Segoe UI Semibold" pitchFamily="34" charset="0"/>
              </a:rPr>
              <a:t>s under PM</a:t>
            </a:r>
            <a:r>
              <a:rPr lang="en-IN" sz="3200" dirty="0" smtClean="0">
                <a:solidFill>
                  <a:schemeClr val="accent4"/>
                </a:solidFill>
                <a:latin typeface="Segoe UI Semibold" pitchFamily="34" charset="0"/>
                <a:cs typeface="Segoe UI Semibold" pitchFamily="34" charset="0"/>
              </a:rPr>
              <a:t>G</a:t>
            </a:r>
            <a:r>
              <a:rPr lang="en-IN" sz="3200" dirty="0" smtClean="0">
                <a:solidFill>
                  <a:schemeClr val="bg1"/>
                </a:solidFill>
                <a:latin typeface="Segoe UI Semibold" pitchFamily="34" charset="0"/>
                <a:cs typeface="Segoe UI Semibold" pitchFamily="34" charset="0"/>
              </a:rPr>
              <a:t>SY)</a:t>
            </a:r>
            <a:endParaRPr lang="en-IN" sz="3200" b="1" dirty="0" smtClean="0">
              <a:solidFill>
                <a:schemeClr val="bg1"/>
              </a:solidFill>
              <a:latin typeface="Segoe UI Semibold" pitchFamily="34" charset="0"/>
              <a:cs typeface="Segoe UI Semibold" pitchFamily="34" charset="0"/>
            </a:endParaRPr>
          </a:p>
        </p:txBody>
      </p:sp>
      <p:pic>
        <p:nvPicPr>
          <p:cNvPr id="6" name="Picture 5" descr="logo.jfif"/>
          <p:cNvPicPr>
            <a:picLocks noChangeAspect="1"/>
          </p:cNvPicPr>
          <p:nvPr/>
        </p:nvPicPr>
        <p:blipFill>
          <a:blip r:embed="rId3"/>
          <a:srcRect t="14608"/>
          <a:stretch>
            <a:fillRect/>
          </a:stretch>
        </p:blipFill>
        <p:spPr>
          <a:xfrm>
            <a:off x="10480095" y="27710"/>
            <a:ext cx="1268557" cy="1133792"/>
          </a:xfrm>
          <a:prstGeom prst="rect">
            <a:avLst/>
          </a:prstGeom>
        </p:spPr>
      </p:pic>
      <p:sp>
        <p:nvSpPr>
          <p:cNvPr id="7" name="Rectangle 6"/>
          <p:cNvSpPr/>
          <p:nvPr/>
        </p:nvSpPr>
        <p:spPr>
          <a:xfrm>
            <a:off x="9930399" y="1138438"/>
            <a:ext cx="2261601" cy="646331"/>
          </a:xfrm>
          <a:prstGeom prst="rect">
            <a:avLst/>
          </a:prstGeom>
        </p:spPr>
        <p:txBody>
          <a:bodyPr wrap="square">
            <a:spAutoFit/>
          </a:bodyPr>
          <a:lstStyle/>
          <a:p>
            <a:pPr algn="ctr"/>
            <a:r>
              <a:rPr lang="en-IN" dirty="0" smtClean="0">
                <a:solidFill>
                  <a:schemeClr val="bg1"/>
                </a:solidFill>
                <a:latin typeface="Segoe UI" pitchFamily="34" charset="0"/>
                <a:cs typeface="Segoe UI" pitchFamily="34" charset="0"/>
              </a:rPr>
              <a:t>Pradhan </a:t>
            </a:r>
            <a:r>
              <a:rPr lang="en-IN" dirty="0" err="1" smtClean="0">
                <a:solidFill>
                  <a:schemeClr val="bg1"/>
                </a:solidFill>
                <a:latin typeface="Segoe UI" pitchFamily="34" charset="0"/>
                <a:cs typeface="Segoe UI" pitchFamily="34" charset="0"/>
              </a:rPr>
              <a:t>Mantri</a:t>
            </a:r>
            <a:r>
              <a:rPr lang="en-IN" dirty="0" smtClean="0">
                <a:solidFill>
                  <a:schemeClr val="bg1"/>
                </a:solidFill>
                <a:latin typeface="Segoe UI" pitchFamily="34" charset="0"/>
                <a:cs typeface="Segoe UI" pitchFamily="34" charset="0"/>
              </a:rPr>
              <a:t> Gram </a:t>
            </a:r>
            <a:r>
              <a:rPr lang="en-IN" dirty="0" err="1" smtClean="0">
                <a:solidFill>
                  <a:schemeClr val="bg1"/>
                </a:solidFill>
                <a:latin typeface="Segoe UI" pitchFamily="34" charset="0"/>
                <a:cs typeface="Segoe UI" pitchFamily="34" charset="0"/>
              </a:rPr>
              <a:t>Sadak</a:t>
            </a:r>
            <a:r>
              <a:rPr lang="en-IN" dirty="0" smtClean="0">
                <a:solidFill>
                  <a:schemeClr val="bg1"/>
                </a:solidFill>
                <a:latin typeface="Segoe UI" pitchFamily="34" charset="0"/>
                <a:cs typeface="Segoe UI" pitchFamily="34" charset="0"/>
              </a:rPr>
              <a:t> </a:t>
            </a:r>
            <a:r>
              <a:rPr lang="en-IN" dirty="0" err="1" smtClean="0">
                <a:solidFill>
                  <a:schemeClr val="bg1"/>
                </a:solidFill>
                <a:latin typeface="Segoe UI" pitchFamily="34" charset="0"/>
                <a:cs typeface="Segoe UI" pitchFamily="34" charset="0"/>
              </a:rPr>
              <a:t>Yojana</a:t>
            </a:r>
            <a:endParaRPr lang="en-US" dirty="0">
              <a:solidFill>
                <a:schemeClr val="bg1"/>
              </a:solidFill>
              <a:latin typeface="Segoe UI" pitchFamily="34" charset="0"/>
              <a:cs typeface="Segoe UI" pitchFamily="34" charset="0"/>
            </a:endParaRPr>
          </a:p>
        </p:txBody>
      </p:sp>
      <p:sp>
        <p:nvSpPr>
          <p:cNvPr id="8" name="Rectangle 7"/>
          <p:cNvSpPr/>
          <p:nvPr/>
        </p:nvSpPr>
        <p:spPr>
          <a:xfrm>
            <a:off x="1288468" y="5142453"/>
            <a:ext cx="9739745" cy="369332"/>
          </a:xfrm>
          <a:prstGeom prst="rect">
            <a:avLst/>
          </a:prstGeom>
        </p:spPr>
        <p:txBody>
          <a:bodyPr wrap="square">
            <a:spAutoFit/>
          </a:bodyPr>
          <a:lstStyle/>
          <a:p>
            <a:pPr algn="ctr"/>
            <a:r>
              <a:rPr lang="de-DE" dirty="0">
                <a:solidFill>
                  <a:schemeClr val="bg1"/>
                </a:solidFill>
                <a:latin typeface="Segoe UI Semibold" pitchFamily="34" charset="0"/>
                <a:cs typeface="Segoe UI Semibold" pitchFamily="34" charset="0"/>
              </a:rPr>
              <a:t>THE </a:t>
            </a:r>
            <a:r>
              <a:rPr lang="de-DE" dirty="0" smtClean="0">
                <a:solidFill>
                  <a:schemeClr val="bg1"/>
                </a:solidFill>
                <a:latin typeface="Segoe UI Semibold" pitchFamily="34" charset="0"/>
                <a:cs typeface="Segoe UI Semibold" pitchFamily="34" charset="0"/>
              </a:rPr>
              <a:t>ROAD </a:t>
            </a:r>
            <a:r>
              <a:rPr lang="de-DE" dirty="0">
                <a:solidFill>
                  <a:schemeClr val="bg1"/>
                </a:solidFill>
                <a:latin typeface="Segoe UI Semibold" pitchFamily="34" charset="0"/>
                <a:cs typeface="Segoe UI Semibold" pitchFamily="34" charset="0"/>
              </a:rPr>
              <a:t>TO DIGITAL TRANSFORMATION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1"/>
            <a:ext cx="12192000" cy="52803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800" dirty="0" smtClean="0">
                <a:solidFill>
                  <a:prstClr val="white"/>
                </a:solidFill>
              </a:rPr>
              <a:t>Step-3: Enter Details of the concerned road and click List proposals</a:t>
            </a:r>
            <a:endParaRPr lang="en-US" sz="2800" dirty="0">
              <a:solidFill>
                <a:prstClr val="white"/>
              </a:solidFill>
            </a:endParaRPr>
          </a:p>
        </p:txBody>
      </p:sp>
      <p:pic>
        <p:nvPicPr>
          <p:cNvPr id="6" name="Picture 5"/>
          <p:cNvPicPr>
            <a:picLocks noChangeAspect="1"/>
          </p:cNvPicPr>
          <p:nvPr/>
        </p:nvPicPr>
        <p:blipFill>
          <a:blip r:embed="rId2"/>
          <a:stretch>
            <a:fillRect/>
          </a:stretch>
        </p:blipFill>
        <p:spPr>
          <a:xfrm>
            <a:off x="0" y="793376"/>
            <a:ext cx="12192000" cy="5419165"/>
          </a:xfrm>
          <a:prstGeom prst="rect">
            <a:avLst/>
          </a:prstGeom>
        </p:spPr>
      </p:pic>
      <p:sp>
        <p:nvSpPr>
          <p:cNvPr id="7" name="Rectangle 6"/>
          <p:cNvSpPr/>
          <p:nvPr/>
        </p:nvSpPr>
        <p:spPr>
          <a:xfrm>
            <a:off x="5472953" y="3032311"/>
            <a:ext cx="1143000" cy="423583"/>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2205335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1"/>
            <a:ext cx="12192000" cy="78561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800" dirty="0" smtClean="0">
                <a:solidFill>
                  <a:prstClr val="white"/>
                </a:solidFill>
              </a:rPr>
              <a:t>Step-4: Click on Package No. for </a:t>
            </a:r>
            <a:endParaRPr lang="en-US" sz="2800" dirty="0">
              <a:solidFill>
                <a:prstClr val="white"/>
              </a:solidFill>
            </a:endParaRPr>
          </a:p>
        </p:txBody>
      </p:sp>
      <p:pic>
        <p:nvPicPr>
          <p:cNvPr id="6" name="Picture 5"/>
          <p:cNvPicPr>
            <a:picLocks noChangeAspect="1"/>
          </p:cNvPicPr>
          <p:nvPr/>
        </p:nvPicPr>
        <p:blipFill>
          <a:blip r:embed="rId2"/>
          <a:stretch>
            <a:fillRect/>
          </a:stretch>
        </p:blipFill>
        <p:spPr>
          <a:xfrm>
            <a:off x="57150" y="954740"/>
            <a:ext cx="12077700" cy="5446059"/>
          </a:xfrm>
          <a:prstGeom prst="rect">
            <a:avLst/>
          </a:prstGeom>
        </p:spPr>
      </p:pic>
      <p:sp>
        <p:nvSpPr>
          <p:cNvPr id="7" name="Rectangle 6"/>
          <p:cNvSpPr/>
          <p:nvPr/>
        </p:nvSpPr>
        <p:spPr>
          <a:xfrm>
            <a:off x="2569714" y="2562327"/>
            <a:ext cx="811369" cy="3838472"/>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1407370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1"/>
            <a:ext cx="12192000" cy="56666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800" dirty="0" smtClean="0">
                <a:solidFill>
                  <a:prstClr val="white"/>
                </a:solidFill>
              </a:rPr>
              <a:t>Step-5: Select correct PIU from the dropdown</a:t>
            </a:r>
            <a:endParaRPr lang="en-US" sz="2800" dirty="0">
              <a:solidFill>
                <a:prstClr val="white"/>
              </a:solidFill>
            </a:endParaRPr>
          </a:p>
        </p:txBody>
      </p:sp>
      <p:pic>
        <p:nvPicPr>
          <p:cNvPr id="7" name="Picture 6"/>
          <p:cNvPicPr>
            <a:picLocks noChangeAspect="1"/>
          </p:cNvPicPr>
          <p:nvPr/>
        </p:nvPicPr>
        <p:blipFill rotWithShape="1">
          <a:blip r:embed="rId2"/>
          <a:srcRect t="12727" b="9392"/>
          <a:stretch/>
        </p:blipFill>
        <p:spPr>
          <a:xfrm>
            <a:off x="0" y="887507"/>
            <a:ext cx="12192000" cy="5338482"/>
          </a:xfrm>
          <a:prstGeom prst="rect">
            <a:avLst/>
          </a:prstGeom>
        </p:spPr>
      </p:pic>
      <p:sp>
        <p:nvSpPr>
          <p:cNvPr id="8" name="Rectangle 7"/>
          <p:cNvSpPr/>
          <p:nvPr/>
        </p:nvSpPr>
        <p:spPr>
          <a:xfrm>
            <a:off x="4344473" y="3072180"/>
            <a:ext cx="3503053" cy="1284667"/>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3462818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1219200"/>
            <a:ext cx="12192000" cy="5638800"/>
            <a:chOff x="1" y="1219200"/>
            <a:chExt cx="12192000" cy="56388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19200"/>
              <a:ext cx="12192000" cy="5638800"/>
            </a:xfrm>
            <a:prstGeom prst="rect">
              <a:avLst/>
            </a:prstGeom>
          </p:spPr>
        </p:pic>
        <p:sp>
          <p:nvSpPr>
            <p:cNvPr id="4" name="Rectangle 3"/>
            <p:cNvSpPr/>
            <p:nvPr/>
          </p:nvSpPr>
          <p:spPr>
            <a:xfrm>
              <a:off x="5151549" y="3863662"/>
              <a:ext cx="1056068" cy="316605"/>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grpSp>
      <p:sp>
        <p:nvSpPr>
          <p:cNvPr id="6" name="Rounded Rectangle 5"/>
          <p:cNvSpPr/>
          <p:nvPr/>
        </p:nvSpPr>
        <p:spPr>
          <a:xfrm>
            <a:off x="0" y="1"/>
            <a:ext cx="12192000" cy="56666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800" dirty="0" smtClean="0">
                <a:solidFill>
                  <a:prstClr val="white"/>
                </a:solidFill>
              </a:rPr>
              <a:t>Step-7: Click on Update Details</a:t>
            </a:r>
            <a:endParaRPr lang="en-US" sz="2800" dirty="0">
              <a:solidFill>
                <a:prstClr val="white"/>
              </a:solidFill>
            </a:endParaRPr>
          </a:p>
        </p:txBody>
      </p:sp>
    </p:spTree>
    <p:extLst>
      <p:ext uri="{BB962C8B-B14F-4D97-AF65-F5344CB8AC3E}">
        <p14:creationId xmlns:p14="http://schemas.microsoft.com/office/powerpoint/2010/main" val="909251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471" y="2164976"/>
            <a:ext cx="11860306" cy="2162325"/>
          </a:xfrm>
          <a:noFill/>
          <a:ln w="38100">
            <a:solidFill>
              <a:schemeClr val="bg2"/>
            </a:solidFill>
          </a:ln>
        </p:spPr>
        <p:style>
          <a:lnRef idx="2">
            <a:schemeClr val="dk1"/>
          </a:lnRef>
          <a:fillRef idx="1">
            <a:schemeClr val="lt1"/>
          </a:fillRef>
          <a:effectRef idx="0">
            <a:schemeClr val="dk1"/>
          </a:effectRef>
          <a:fontRef idx="minor">
            <a:schemeClr val="dk1"/>
          </a:fontRef>
        </p:style>
        <p:txBody>
          <a:bodyPr>
            <a:normAutofit/>
          </a:bodyPr>
          <a:lstStyle/>
          <a:p>
            <a:pPr marL="571500" indent="-571500">
              <a:buFont typeface="Wingdings" panose="05000000000000000000" pitchFamily="2" charset="2"/>
              <a:buChar char="Ø"/>
            </a:pPr>
            <a:r>
              <a:rPr lang="en-IN" dirty="0" smtClean="0">
                <a:solidFill>
                  <a:schemeClr val="bg1"/>
                </a:solidFill>
              </a:rPr>
              <a:t>SECOND STEP:</a:t>
            </a:r>
            <a:br>
              <a:rPr lang="en-IN" dirty="0" smtClean="0">
                <a:solidFill>
                  <a:schemeClr val="bg1"/>
                </a:solidFill>
              </a:rPr>
            </a:br>
            <a:r>
              <a:rPr lang="en-IN" dirty="0" smtClean="0">
                <a:solidFill>
                  <a:schemeClr val="bg1"/>
                </a:solidFill>
              </a:rPr>
              <a:t>Check the status of Maintenance Agreement Details of the Package</a:t>
            </a:r>
            <a:endParaRPr lang="en-IN" dirty="0">
              <a:solidFill>
                <a:schemeClr val="bg1"/>
              </a:solidFill>
            </a:endParaRPr>
          </a:p>
        </p:txBody>
      </p:sp>
    </p:spTree>
    <p:extLst>
      <p:ext uri="{BB962C8B-B14F-4D97-AF65-F5344CB8AC3E}">
        <p14:creationId xmlns:p14="http://schemas.microsoft.com/office/powerpoint/2010/main" val="8214113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Check the status of Maintenance Agreement Details:</a:t>
            </a:r>
            <a:endParaRPr lang="en-US" sz="3200" dirty="0">
              <a:solidFill>
                <a:prstClr val="white"/>
              </a:solidFill>
            </a:endParaRPr>
          </a:p>
        </p:txBody>
      </p:sp>
      <p:sp>
        <p:nvSpPr>
          <p:cNvPr id="4" name="Rectangle 3"/>
          <p:cNvSpPr/>
          <p:nvPr/>
        </p:nvSpPr>
        <p:spPr>
          <a:xfrm>
            <a:off x="0" y="633886"/>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a:solidFill>
                  <a:prstClr val="black"/>
                </a:solidFill>
              </a:rPr>
              <a:t>Step 1: PIU should login at OMMAS with his credentials </a:t>
            </a:r>
            <a:r>
              <a:rPr lang="en-US" dirty="0">
                <a:solidFill>
                  <a:prstClr val="black"/>
                </a:solidFill>
              </a:rPr>
              <a:t>(</a:t>
            </a:r>
            <a:r>
              <a:rPr lang="en-US" u="sng" dirty="0">
                <a:solidFill>
                  <a:prstClr val="black"/>
                </a:solidFill>
                <a:hlinkClick r:id="rId2"/>
              </a:rPr>
              <a:t>https://online.omms.nic.in/Login/Login/</a:t>
            </a:r>
            <a:r>
              <a:rPr lang="en-US" dirty="0">
                <a:solidFill>
                  <a:prstClr val="black"/>
                </a:solidFill>
              </a:rPr>
              <a:t>)</a:t>
            </a:r>
            <a:endParaRPr lang="en-IN" dirty="0">
              <a:solidFill>
                <a:prstClr val="black"/>
              </a:solidFill>
            </a:endParaRPr>
          </a:p>
        </p:txBody>
      </p:sp>
      <p:pic>
        <p:nvPicPr>
          <p:cNvPr id="2" name="Picture 1"/>
          <p:cNvPicPr>
            <a:picLocks noChangeAspect="1"/>
          </p:cNvPicPr>
          <p:nvPr/>
        </p:nvPicPr>
        <p:blipFill>
          <a:blip r:embed="rId3"/>
          <a:stretch>
            <a:fillRect/>
          </a:stretch>
        </p:blipFill>
        <p:spPr>
          <a:xfrm>
            <a:off x="147918" y="1147707"/>
            <a:ext cx="11807970" cy="5522034"/>
          </a:xfrm>
          <a:prstGeom prst="rect">
            <a:avLst/>
          </a:prstGeom>
        </p:spPr>
      </p:pic>
    </p:spTree>
    <p:extLst>
      <p:ext uri="{BB962C8B-B14F-4D97-AF65-F5344CB8AC3E}">
        <p14:creationId xmlns:p14="http://schemas.microsoft.com/office/powerpoint/2010/main" val="863373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Check the status of Maintenance Agreement Details:</a:t>
            </a:r>
            <a:endParaRPr lang="en-US" sz="3200" dirty="0">
              <a:solidFill>
                <a:prstClr val="white"/>
              </a:solidFill>
            </a:endParaRPr>
          </a:p>
        </p:txBody>
      </p:sp>
      <p:sp>
        <p:nvSpPr>
          <p:cNvPr id="4" name="Rectangle 3"/>
          <p:cNvSpPr/>
          <p:nvPr/>
        </p:nvSpPr>
        <p:spPr>
          <a:xfrm>
            <a:off x="0" y="633886"/>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a:solidFill>
                  <a:prstClr val="black"/>
                </a:solidFill>
              </a:rPr>
              <a:t>Step </a:t>
            </a:r>
            <a:r>
              <a:rPr lang="en-US" b="1" dirty="0" smtClean="0">
                <a:solidFill>
                  <a:prstClr val="black"/>
                </a:solidFill>
              </a:rPr>
              <a:t>2: Go to “Maintenance-------&gt;Maintenance Agreement”</a:t>
            </a:r>
            <a:endParaRPr lang="en-IN" b="1" dirty="0">
              <a:solidFill>
                <a:prstClr val="black"/>
              </a:solidFill>
            </a:endParaRPr>
          </a:p>
        </p:txBody>
      </p:sp>
      <p:pic>
        <p:nvPicPr>
          <p:cNvPr id="3" name="Picture 2"/>
          <p:cNvPicPr>
            <a:picLocks noChangeAspect="1"/>
          </p:cNvPicPr>
          <p:nvPr/>
        </p:nvPicPr>
        <p:blipFill rotWithShape="1">
          <a:blip r:embed="rId2"/>
          <a:srcRect t="13315" b="12923"/>
          <a:stretch/>
        </p:blipFill>
        <p:spPr>
          <a:xfrm>
            <a:off x="107576" y="1147706"/>
            <a:ext cx="11848312" cy="5401011"/>
          </a:xfrm>
          <a:prstGeom prst="rect">
            <a:avLst/>
          </a:prstGeom>
        </p:spPr>
      </p:pic>
      <p:sp>
        <p:nvSpPr>
          <p:cNvPr id="6" name="Rectangle 5"/>
          <p:cNvSpPr/>
          <p:nvPr/>
        </p:nvSpPr>
        <p:spPr>
          <a:xfrm>
            <a:off x="6361783" y="1846603"/>
            <a:ext cx="2082969" cy="372162"/>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1395173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Check the status of Maintenance Agreement Details:</a:t>
            </a:r>
            <a:endParaRPr lang="en-US" sz="3200" dirty="0">
              <a:solidFill>
                <a:prstClr val="white"/>
              </a:solidFill>
            </a:endParaRPr>
          </a:p>
        </p:txBody>
      </p:sp>
      <p:sp>
        <p:nvSpPr>
          <p:cNvPr id="4" name="Rectangle 3"/>
          <p:cNvSpPr/>
          <p:nvPr/>
        </p:nvSpPr>
        <p:spPr>
          <a:xfrm>
            <a:off x="0" y="633886"/>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a:solidFill>
                  <a:prstClr val="black"/>
                </a:solidFill>
              </a:rPr>
              <a:t>Step 3</a:t>
            </a:r>
            <a:r>
              <a:rPr lang="en-US" b="1" dirty="0" smtClean="0">
                <a:solidFill>
                  <a:prstClr val="black"/>
                </a:solidFill>
              </a:rPr>
              <a:t>: Enter the details of package and click on “View”</a:t>
            </a:r>
            <a:endParaRPr lang="en-IN" b="1" dirty="0">
              <a:solidFill>
                <a:prstClr val="black"/>
              </a:solidFill>
            </a:endParaRPr>
          </a:p>
        </p:txBody>
      </p:sp>
      <p:pic>
        <p:nvPicPr>
          <p:cNvPr id="7" name="Picture 6"/>
          <p:cNvPicPr>
            <a:picLocks noChangeAspect="1"/>
          </p:cNvPicPr>
          <p:nvPr/>
        </p:nvPicPr>
        <p:blipFill>
          <a:blip r:embed="rId2"/>
          <a:stretch>
            <a:fillRect/>
          </a:stretch>
        </p:blipFill>
        <p:spPr>
          <a:xfrm>
            <a:off x="0" y="1147707"/>
            <a:ext cx="12192000" cy="4809340"/>
          </a:xfrm>
          <a:prstGeom prst="rect">
            <a:avLst/>
          </a:prstGeom>
        </p:spPr>
      </p:pic>
      <p:sp>
        <p:nvSpPr>
          <p:cNvPr id="8" name="Rectangle 7"/>
          <p:cNvSpPr/>
          <p:nvPr/>
        </p:nvSpPr>
        <p:spPr>
          <a:xfrm>
            <a:off x="6104965" y="2855132"/>
            <a:ext cx="820270" cy="372162"/>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4272717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Check the status of Maintenance Agreement Details:</a:t>
            </a:r>
            <a:endParaRPr lang="en-US" sz="3200" dirty="0">
              <a:solidFill>
                <a:prstClr val="white"/>
              </a:solidFill>
            </a:endParaRPr>
          </a:p>
        </p:txBody>
      </p:sp>
      <p:sp>
        <p:nvSpPr>
          <p:cNvPr id="4" name="Rectangle 3"/>
          <p:cNvSpPr/>
          <p:nvPr/>
        </p:nvSpPr>
        <p:spPr>
          <a:xfrm>
            <a:off x="0" y="633886"/>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a:solidFill>
                  <a:prstClr val="black"/>
                </a:solidFill>
              </a:rPr>
              <a:t>Step </a:t>
            </a:r>
            <a:r>
              <a:rPr lang="en-US" b="1" dirty="0" smtClean="0">
                <a:solidFill>
                  <a:prstClr val="black"/>
                </a:solidFill>
              </a:rPr>
              <a:t>4: Click on the “View” button available on the right of the screen</a:t>
            </a:r>
            <a:endParaRPr lang="en-IN" b="1" dirty="0">
              <a:solidFill>
                <a:prstClr val="black"/>
              </a:solidFill>
            </a:endParaRPr>
          </a:p>
        </p:txBody>
      </p:sp>
      <p:pic>
        <p:nvPicPr>
          <p:cNvPr id="2" name="Picture 1"/>
          <p:cNvPicPr>
            <a:picLocks noChangeAspect="1"/>
          </p:cNvPicPr>
          <p:nvPr/>
        </p:nvPicPr>
        <p:blipFill>
          <a:blip r:embed="rId2"/>
          <a:stretch>
            <a:fillRect/>
          </a:stretch>
        </p:blipFill>
        <p:spPr>
          <a:xfrm>
            <a:off x="0" y="1147707"/>
            <a:ext cx="12192000" cy="4298351"/>
          </a:xfrm>
          <a:prstGeom prst="rect">
            <a:avLst/>
          </a:prstGeom>
        </p:spPr>
      </p:pic>
      <p:sp>
        <p:nvSpPr>
          <p:cNvPr id="9" name="Rectangle 8"/>
          <p:cNvSpPr/>
          <p:nvPr/>
        </p:nvSpPr>
        <p:spPr>
          <a:xfrm>
            <a:off x="11295529" y="3796426"/>
            <a:ext cx="779930" cy="869704"/>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3574329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324"/>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Step-5: Check how the Screen looks like on clicking “view”:</a:t>
            </a:r>
            <a:endParaRPr lang="en-IN" b="1" dirty="0">
              <a:solidFill>
                <a:prstClr val="black"/>
              </a:solidFill>
            </a:endParaRPr>
          </a:p>
        </p:txBody>
      </p:sp>
      <p:sp>
        <p:nvSpPr>
          <p:cNvPr id="3" name="TextBox 2"/>
          <p:cNvSpPr txBox="1"/>
          <p:nvPr/>
        </p:nvSpPr>
        <p:spPr>
          <a:xfrm>
            <a:off x="0" y="421569"/>
            <a:ext cx="12192000" cy="523220"/>
          </a:xfrm>
          <a:prstGeom prst="rect">
            <a:avLst/>
          </a:prstGeom>
          <a:noFill/>
        </p:spPr>
        <p:txBody>
          <a:bodyPr wrap="square" rtlCol="0">
            <a:spAutoFit/>
          </a:bodyPr>
          <a:lstStyle/>
          <a:p>
            <a:pPr algn="ctr"/>
            <a:r>
              <a:rPr lang="en-IN" sz="2800" b="1" dirty="0" smtClean="0"/>
              <a:t>CASE-1</a:t>
            </a:r>
            <a:r>
              <a:rPr lang="en-IN" dirty="0" smtClean="0"/>
              <a:t>: If the screen looks like below then it means that Maintenance Agreement Details have not been entered </a:t>
            </a:r>
            <a:endParaRPr lang="en-IN" b="1" dirty="0"/>
          </a:p>
        </p:txBody>
      </p:sp>
      <p:pic>
        <p:nvPicPr>
          <p:cNvPr id="7" name="Picture 6"/>
          <p:cNvPicPr>
            <a:picLocks noChangeAspect="1"/>
          </p:cNvPicPr>
          <p:nvPr/>
        </p:nvPicPr>
        <p:blipFill rotWithShape="1">
          <a:blip r:embed="rId2"/>
          <a:srcRect t="7887" b="8292"/>
          <a:stretch/>
        </p:blipFill>
        <p:spPr>
          <a:xfrm>
            <a:off x="0" y="874062"/>
            <a:ext cx="12192000" cy="2783541"/>
          </a:xfrm>
          <a:prstGeom prst="rect">
            <a:avLst/>
          </a:prstGeom>
        </p:spPr>
      </p:pic>
      <p:sp>
        <p:nvSpPr>
          <p:cNvPr id="10" name="TextBox 9"/>
          <p:cNvSpPr txBox="1"/>
          <p:nvPr/>
        </p:nvSpPr>
        <p:spPr>
          <a:xfrm>
            <a:off x="17930" y="3586108"/>
            <a:ext cx="12192000" cy="523220"/>
          </a:xfrm>
          <a:prstGeom prst="rect">
            <a:avLst/>
          </a:prstGeom>
          <a:noFill/>
        </p:spPr>
        <p:txBody>
          <a:bodyPr wrap="square" rtlCol="0">
            <a:spAutoFit/>
          </a:bodyPr>
          <a:lstStyle/>
          <a:p>
            <a:pPr algn="ctr"/>
            <a:r>
              <a:rPr lang="en-IN" sz="2800" b="1" dirty="0" smtClean="0"/>
              <a:t>CASE-2</a:t>
            </a:r>
            <a:r>
              <a:rPr lang="en-IN" dirty="0" smtClean="0"/>
              <a:t>: If the screen looks like below then it means that Maintenance Agreement Details have been entered </a:t>
            </a:r>
            <a:endParaRPr lang="en-IN" b="1" dirty="0"/>
          </a:p>
        </p:txBody>
      </p:sp>
      <p:pic>
        <p:nvPicPr>
          <p:cNvPr id="8" name="Picture 7"/>
          <p:cNvPicPr>
            <a:picLocks noChangeAspect="1"/>
          </p:cNvPicPr>
          <p:nvPr/>
        </p:nvPicPr>
        <p:blipFill rotWithShape="1">
          <a:blip r:embed="rId3"/>
          <a:srcRect b="10000"/>
          <a:stretch/>
        </p:blipFill>
        <p:spPr>
          <a:xfrm>
            <a:off x="19050" y="4110096"/>
            <a:ext cx="12153900" cy="2640329"/>
          </a:xfrm>
          <a:prstGeom prst="rect">
            <a:avLst/>
          </a:prstGeom>
        </p:spPr>
      </p:pic>
      <p:sp>
        <p:nvSpPr>
          <p:cNvPr id="11" name="Rectangle 10"/>
          <p:cNvSpPr/>
          <p:nvPr/>
        </p:nvSpPr>
        <p:spPr>
          <a:xfrm>
            <a:off x="618564" y="5553635"/>
            <a:ext cx="10959353" cy="578224"/>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693558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90843" y="105508"/>
            <a:ext cx="11141612" cy="6646984"/>
          </a:xfrm>
          <a:prstGeom prst="round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n-IN" sz="7200" b="1" spc="-1" dirty="0" smtClean="0">
                <a:solidFill>
                  <a:prstClr val="white"/>
                </a:solidFill>
                <a:uFill>
                  <a:solidFill>
                    <a:srgbClr val="FFFFFF"/>
                  </a:solidFill>
                </a:uFill>
                <a:latin typeface="Arial"/>
                <a:ea typeface="DejaVu Sans"/>
              </a:rPr>
              <a:t>Data Push from OMMAS</a:t>
            </a:r>
          </a:p>
          <a:p>
            <a:pPr algn="ctr"/>
            <a:r>
              <a:rPr lang="en-IN" sz="7200" b="1" spc="-1" dirty="0" smtClean="0">
                <a:solidFill>
                  <a:prstClr val="white"/>
                </a:solidFill>
                <a:uFill>
                  <a:solidFill>
                    <a:srgbClr val="FFFFFF"/>
                  </a:solidFill>
                </a:uFill>
                <a:latin typeface="Arial"/>
              </a:rPr>
              <a:t>to</a:t>
            </a:r>
            <a:r>
              <a:rPr lang="en-IN" sz="7200" dirty="0" smtClean="0">
                <a:solidFill>
                  <a:prstClr val="white"/>
                </a:solidFill>
              </a:rPr>
              <a:t/>
            </a:r>
            <a:br>
              <a:rPr lang="en-IN" sz="7200" dirty="0" smtClean="0">
                <a:solidFill>
                  <a:prstClr val="white"/>
                </a:solidFill>
              </a:rPr>
            </a:br>
            <a:r>
              <a:rPr lang="en-IN" sz="7200" b="1" spc="-1" dirty="0" err="1" smtClean="0">
                <a:solidFill>
                  <a:prstClr val="white"/>
                </a:solidFill>
                <a:uFill>
                  <a:solidFill>
                    <a:srgbClr val="FFFFFF"/>
                  </a:solidFill>
                </a:uFill>
                <a:latin typeface="Arial"/>
                <a:ea typeface="DejaVu Sans"/>
              </a:rPr>
              <a:t>eMARG</a:t>
            </a:r>
            <a:endParaRPr lang="en-US" sz="7200" dirty="0">
              <a:solidFill>
                <a:prstClr val="black"/>
              </a:solidFill>
            </a:endParaRPr>
          </a:p>
        </p:txBody>
      </p:sp>
    </p:spTree>
    <p:extLst>
      <p:ext uri="{BB962C8B-B14F-4D97-AF65-F5344CB8AC3E}">
        <p14:creationId xmlns:p14="http://schemas.microsoft.com/office/powerpoint/2010/main" val="29548370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9757"/>
            <a:ext cx="11955888" cy="646331"/>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smtClean="0">
                <a:solidFill>
                  <a:prstClr val="black"/>
                </a:solidFill>
              </a:rPr>
              <a:t>Case-1 (Maintenance Agreement Details are not entered) </a:t>
            </a:r>
          </a:p>
          <a:p>
            <a:r>
              <a:rPr lang="en-US" b="1" dirty="0" smtClean="0">
                <a:solidFill>
                  <a:prstClr val="black"/>
                </a:solidFill>
              </a:rPr>
              <a:t>Step-1: Click on “Add Maintenance Details”</a:t>
            </a:r>
            <a:endParaRPr lang="en-IN" b="1" dirty="0">
              <a:solidFill>
                <a:prstClr val="black"/>
              </a:solidFill>
            </a:endParaRPr>
          </a:p>
        </p:txBody>
      </p:sp>
      <p:sp>
        <p:nvSpPr>
          <p:cNvPr id="9" name="Rounded Rectangle 8"/>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Check the status of Maintenance Agreement Details:</a:t>
            </a:r>
            <a:endParaRPr lang="en-US" sz="3200" dirty="0">
              <a:solidFill>
                <a:prstClr val="white"/>
              </a:solidFill>
            </a:endParaRPr>
          </a:p>
        </p:txBody>
      </p:sp>
      <p:pic>
        <p:nvPicPr>
          <p:cNvPr id="2" name="Picture 1"/>
          <p:cNvPicPr>
            <a:picLocks noChangeAspect="1"/>
          </p:cNvPicPr>
          <p:nvPr/>
        </p:nvPicPr>
        <p:blipFill>
          <a:blip r:embed="rId2"/>
          <a:stretch>
            <a:fillRect/>
          </a:stretch>
        </p:blipFill>
        <p:spPr>
          <a:xfrm>
            <a:off x="-13447" y="1176769"/>
            <a:ext cx="12192000" cy="3354890"/>
          </a:xfrm>
          <a:prstGeom prst="rect">
            <a:avLst/>
          </a:prstGeom>
        </p:spPr>
      </p:pic>
      <p:sp>
        <p:nvSpPr>
          <p:cNvPr id="11" name="Rectangle 10"/>
          <p:cNvSpPr/>
          <p:nvPr/>
        </p:nvSpPr>
        <p:spPr>
          <a:xfrm>
            <a:off x="4410634" y="3630707"/>
            <a:ext cx="2299447" cy="484094"/>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29803277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9757"/>
            <a:ext cx="11955888" cy="923330"/>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smtClean="0">
                <a:solidFill>
                  <a:prstClr val="black"/>
                </a:solidFill>
              </a:rPr>
              <a:t>Case-1 (Maintenance Agreement Details are not entered)</a:t>
            </a:r>
          </a:p>
          <a:p>
            <a:r>
              <a:rPr lang="en-US" b="1" dirty="0" smtClean="0">
                <a:solidFill>
                  <a:prstClr val="black"/>
                </a:solidFill>
              </a:rPr>
              <a:t>Step-2: For “Do you want to continue with same contractor” click on “Yes” (if the contractor for construction and DLP maintenance are same)</a:t>
            </a:r>
            <a:endParaRPr lang="en-IN" b="1" dirty="0">
              <a:solidFill>
                <a:prstClr val="black"/>
              </a:solidFill>
            </a:endParaRPr>
          </a:p>
        </p:txBody>
      </p:sp>
      <p:sp>
        <p:nvSpPr>
          <p:cNvPr id="9" name="Rounded Rectangle 8"/>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Check the status of Maintenance Agreement Details:</a:t>
            </a:r>
            <a:endParaRPr lang="en-US" sz="3200" dirty="0">
              <a:solidFill>
                <a:prstClr val="white"/>
              </a:solidFill>
            </a:endParaRPr>
          </a:p>
        </p:txBody>
      </p:sp>
      <p:pic>
        <p:nvPicPr>
          <p:cNvPr id="3" name="Picture 2"/>
          <p:cNvPicPr>
            <a:picLocks noChangeAspect="1"/>
          </p:cNvPicPr>
          <p:nvPr/>
        </p:nvPicPr>
        <p:blipFill>
          <a:blip r:embed="rId2"/>
          <a:stretch>
            <a:fillRect/>
          </a:stretch>
        </p:blipFill>
        <p:spPr>
          <a:xfrm>
            <a:off x="131109" y="1713098"/>
            <a:ext cx="11849100" cy="3781425"/>
          </a:xfrm>
          <a:prstGeom prst="rect">
            <a:avLst/>
          </a:prstGeom>
        </p:spPr>
      </p:pic>
      <p:sp>
        <p:nvSpPr>
          <p:cNvPr id="7" name="Rectangle 6"/>
          <p:cNvSpPr/>
          <p:nvPr/>
        </p:nvSpPr>
        <p:spPr>
          <a:xfrm>
            <a:off x="3402106" y="2477025"/>
            <a:ext cx="578223" cy="319964"/>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10646681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9757"/>
            <a:ext cx="11955888" cy="646331"/>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smtClean="0">
                <a:solidFill>
                  <a:prstClr val="black"/>
                </a:solidFill>
              </a:rPr>
              <a:t>Case-1 (Maintenance Agreement Details are not entered) </a:t>
            </a:r>
          </a:p>
          <a:p>
            <a:r>
              <a:rPr lang="en-US" b="1" dirty="0" smtClean="0">
                <a:solidFill>
                  <a:prstClr val="black"/>
                </a:solidFill>
              </a:rPr>
              <a:t>Step-3: Enter the mandatory fields and click on “save"</a:t>
            </a:r>
            <a:endParaRPr lang="en-IN" b="1" dirty="0">
              <a:solidFill>
                <a:prstClr val="black"/>
              </a:solidFill>
            </a:endParaRPr>
          </a:p>
        </p:txBody>
      </p:sp>
      <p:sp>
        <p:nvSpPr>
          <p:cNvPr id="9" name="Rounded Rectangle 8"/>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Check the status of Maintenance Agreement Details:</a:t>
            </a:r>
            <a:endParaRPr lang="en-US" sz="3200" dirty="0">
              <a:solidFill>
                <a:prstClr val="white"/>
              </a:solidFill>
            </a:endParaRPr>
          </a:p>
        </p:txBody>
      </p:sp>
      <p:pic>
        <p:nvPicPr>
          <p:cNvPr id="3" name="Picture 2"/>
          <p:cNvPicPr>
            <a:picLocks noChangeAspect="1"/>
          </p:cNvPicPr>
          <p:nvPr/>
        </p:nvPicPr>
        <p:blipFill>
          <a:blip r:embed="rId2"/>
          <a:stretch>
            <a:fillRect/>
          </a:stretch>
        </p:blipFill>
        <p:spPr>
          <a:xfrm>
            <a:off x="171450" y="1592075"/>
            <a:ext cx="11849100" cy="3781425"/>
          </a:xfrm>
          <a:prstGeom prst="rect">
            <a:avLst/>
          </a:prstGeom>
        </p:spPr>
      </p:pic>
      <p:sp>
        <p:nvSpPr>
          <p:cNvPr id="7" name="Rectangle 6"/>
          <p:cNvSpPr/>
          <p:nvPr/>
        </p:nvSpPr>
        <p:spPr>
          <a:xfrm>
            <a:off x="5513295" y="4755459"/>
            <a:ext cx="685800" cy="373751"/>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
        <p:nvSpPr>
          <p:cNvPr id="8" name="TextBox 7"/>
          <p:cNvSpPr txBox="1"/>
          <p:nvPr/>
        </p:nvSpPr>
        <p:spPr>
          <a:xfrm>
            <a:off x="0" y="5639026"/>
            <a:ext cx="12192000" cy="800219"/>
          </a:xfrm>
          <a:prstGeom prst="rect">
            <a:avLst/>
          </a:prstGeom>
          <a:noFill/>
        </p:spPr>
        <p:txBody>
          <a:bodyPr wrap="square" rtlCol="0">
            <a:spAutoFit/>
          </a:bodyPr>
          <a:lstStyle/>
          <a:p>
            <a:r>
              <a:rPr lang="en-IN" sz="2800" b="1" dirty="0" smtClean="0"/>
              <a:t>NOTE</a:t>
            </a:r>
            <a:r>
              <a:rPr lang="en-IN" dirty="0" smtClean="0"/>
              <a:t>: If the contractor for construction and DLP maintenance are not same then click on “No” and enter all the details manually </a:t>
            </a:r>
            <a:endParaRPr lang="en-IN" b="1" dirty="0"/>
          </a:p>
        </p:txBody>
      </p:sp>
    </p:spTree>
    <p:extLst>
      <p:ext uri="{BB962C8B-B14F-4D97-AF65-F5344CB8AC3E}">
        <p14:creationId xmlns:p14="http://schemas.microsoft.com/office/powerpoint/2010/main" val="1941732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9757"/>
            <a:ext cx="11955888" cy="646331"/>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smtClean="0">
                <a:solidFill>
                  <a:prstClr val="black"/>
                </a:solidFill>
              </a:rPr>
              <a:t>Case-1 (Maintenance Agreement Details are not entered) </a:t>
            </a:r>
          </a:p>
          <a:p>
            <a:r>
              <a:rPr lang="en-US" b="1" dirty="0" smtClean="0">
                <a:solidFill>
                  <a:prstClr val="black"/>
                </a:solidFill>
              </a:rPr>
              <a:t>Step-4: Click on Lock button under “Finalize” to finalize the Maintenance Agreement</a:t>
            </a:r>
            <a:endParaRPr lang="en-IN" b="1" dirty="0">
              <a:solidFill>
                <a:prstClr val="black"/>
              </a:solidFill>
            </a:endParaRPr>
          </a:p>
        </p:txBody>
      </p:sp>
      <p:sp>
        <p:nvSpPr>
          <p:cNvPr id="9" name="Rounded Rectangle 8"/>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Check the status of Maintenance Agreement Details:</a:t>
            </a:r>
            <a:endParaRPr lang="en-US" sz="3200" dirty="0">
              <a:solidFill>
                <a:prstClr val="white"/>
              </a:solidFill>
            </a:endParaRPr>
          </a:p>
        </p:txBody>
      </p:sp>
      <p:pic>
        <p:nvPicPr>
          <p:cNvPr id="2" name="Picture 1"/>
          <p:cNvPicPr>
            <a:picLocks noChangeAspect="1"/>
          </p:cNvPicPr>
          <p:nvPr/>
        </p:nvPicPr>
        <p:blipFill>
          <a:blip r:embed="rId2"/>
          <a:stretch>
            <a:fillRect/>
          </a:stretch>
        </p:blipFill>
        <p:spPr>
          <a:xfrm>
            <a:off x="247650" y="1371601"/>
            <a:ext cx="11708238" cy="2810434"/>
          </a:xfrm>
          <a:prstGeom prst="rect">
            <a:avLst/>
          </a:prstGeom>
        </p:spPr>
      </p:pic>
      <p:sp>
        <p:nvSpPr>
          <p:cNvPr id="10" name="Rectangle 9"/>
          <p:cNvSpPr/>
          <p:nvPr/>
        </p:nvSpPr>
        <p:spPr>
          <a:xfrm>
            <a:off x="8713694" y="2420471"/>
            <a:ext cx="484094" cy="356347"/>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20429774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9757"/>
            <a:ext cx="11955888" cy="646331"/>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smtClean="0">
                <a:solidFill>
                  <a:prstClr val="black"/>
                </a:solidFill>
              </a:rPr>
              <a:t>Case-2 (Maintenance Agreement Details are entered) </a:t>
            </a:r>
          </a:p>
          <a:p>
            <a:r>
              <a:rPr lang="en-US" b="1" dirty="0" smtClean="0">
                <a:solidFill>
                  <a:prstClr val="black"/>
                </a:solidFill>
              </a:rPr>
              <a:t>Step-1: Check the status of Maintenance Agreement Details</a:t>
            </a:r>
            <a:endParaRPr lang="en-IN" b="1" dirty="0">
              <a:solidFill>
                <a:prstClr val="black"/>
              </a:solidFill>
            </a:endParaRPr>
          </a:p>
        </p:txBody>
      </p:sp>
      <p:sp>
        <p:nvSpPr>
          <p:cNvPr id="9" name="Rounded Rectangle 8"/>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Check the status of Maintenance Agreement Details:</a:t>
            </a:r>
            <a:endParaRPr lang="en-US" sz="3200" dirty="0">
              <a:solidFill>
                <a:prstClr val="white"/>
              </a:solidFill>
            </a:endParaRPr>
          </a:p>
        </p:txBody>
      </p:sp>
      <p:pic>
        <p:nvPicPr>
          <p:cNvPr id="10" name="Picture 9"/>
          <p:cNvPicPr>
            <a:picLocks noChangeAspect="1"/>
          </p:cNvPicPr>
          <p:nvPr/>
        </p:nvPicPr>
        <p:blipFill rotWithShape="1">
          <a:blip r:embed="rId2"/>
          <a:srcRect b="10000"/>
          <a:stretch/>
        </p:blipFill>
        <p:spPr>
          <a:xfrm>
            <a:off x="38100" y="1434131"/>
            <a:ext cx="12153900" cy="2922716"/>
          </a:xfrm>
          <a:prstGeom prst="rect">
            <a:avLst/>
          </a:prstGeom>
        </p:spPr>
      </p:pic>
      <p:sp>
        <p:nvSpPr>
          <p:cNvPr id="11" name="Rectangle 10"/>
          <p:cNvSpPr/>
          <p:nvPr/>
        </p:nvSpPr>
        <p:spPr>
          <a:xfrm>
            <a:off x="6266329" y="2454503"/>
            <a:ext cx="914400" cy="1108968"/>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
        <p:nvSpPr>
          <p:cNvPr id="2" name="TextBox 1"/>
          <p:cNvSpPr txBox="1"/>
          <p:nvPr/>
        </p:nvSpPr>
        <p:spPr>
          <a:xfrm>
            <a:off x="6858000" y="4843945"/>
            <a:ext cx="2971800" cy="646331"/>
          </a:xfrm>
          <a:prstGeom prst="rect">
            <a:avLst/>
          </a:prstGeom>
          <a:noFill/>
          <a:ln>
            <a:solidFill>
              <a:schemeClr val="tx1"/>
            </a:solidFill>
          </a:ln>
        </p:spPr>
        <p:txBody>
          <a:bodyPr wrap="square" rtlCol="0">
            <a:spAutoFit/>
          </a:bodyPr>
          <a:lstStyle/>
          <a:p>
            <a:r>
              <a:rPr lang="en-IN" dirty="0" smtClean="0"/>
              <a:t>The Agreement Status should be always “In Progress”</a:t>
            </a:r>
            <a:endParaRPr lang="en-IN" dirty="0"/>
          </a:p>
        </p:txBody>
      </p:sp>
      <p:cxnSp>
        <p:nvCxnSpPr>
          <p:cNvPr id="6" name="Straight Arrow Connector 5"/>
          <p:cNvCxnSpPr>
            <a:stCxn id="11" idx="2"/>
          </p:cNvCxnSpPr>
          <p:nvPr/>
        </p:nvCxnSpPr>
        <p:spPr>
          <a:xfrm>
            <a:off x="6723529" y="3563471"/>
            <a:ext cx="847165" cy="11967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59633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stretch>
            <a:fillRect/>
          </a:stretch>
        </p:blipFill>
        <p:spPr>
          <a:xfrm>
            <a:off x="463639" y="1452282"/>
            <a:ext cx="11208407" cy="3859305"/>
          </a:xfrm>
          <a:prstGeom prst="rect">
            <a:avLst/>
          </a:prstGeom>
        </p:spPr>
      </p:pic>
      <p:sp>
        <p:nvSpPr>
          <p:cNvPr id="5" name="Rectangle 4"/>
          <p:cNvSpPr/>
          <p:nvPr/>
        </p:nvSpPr>
        <p:spPr>
          <a:xfrm>
            <a:off x="0" y="539757"/>
            <a:ext cx="11955888" cy="646331"/>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smtClean="0">
                <a:solidFill>
                  <a:prstClr val="black"/>
                </a:solidFill>
              </a:rPr>
              <a:t>Case-2 (Maintenance Agreement Details are entered) </a:t>
            </a:r>
          </a:p>
          <a:p>
            <a:r>
              <a:rPr lang="en-US" b="1" dirty="0" smtClean="0">
                <a:solidFill>
                  <a:prstClr val="black"/>
                </a:solidFill>
              </a:rPr>
              <a:t>Step-2: </a:t>
            </a:r>
            <a:r>
              <a:rPr lang="en-IN" b="1" dirty="0">
                <a:solidFill>
                  <a:prstClr val="black"/>
                </a:solidFill>
              </a:rPr>
              <a:t>If the status is showing “complete” then </a:t>
            </a:r>
            <a:r>
              <a:rPr lang="en-IN" b="1" dirty="0" smtClean="0">
                <a:solidFill>
                  <a:prstClr val="black"/>
                </a:solidFill>
              </a:rPr>
              <a:t>Click on “Terminate”</a:t>
            </a:r>
            <a:endParaRPr lang="en-IN" b="1" dirty="0">
              <a:solidFill>
                <a:prstClr val="black"/>
              </a:solidFill>
            </a:endParaRPr>
          </a:p>
        </p:txBody>
      </p:sp>
      <p:sp>
        <p:nvSpPr>
          <p:cNvPr id="6" name="Rounded Rectangle 5"/>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Check the status of Maintenance Agreement Details:</a:t>
            </a:r>
            <a:endParaRPr lang="en-US" sz="3200" dirty="0">
              <a:solidFill>
                <a:prstClr val="white"/>
              </a:solidFill>
            </a:endParaRPr>
          </a:p>
        </p:txBody>
      </p:sp>
    </p:spTree>
    <p:extLst>
      <p:ext uri="{BB962C8B-B14F-4D97-AF65-F5344CB8AC3E}">
        <p14:creationId xmlns:p14="http://schemas.microsoft.com/office/powerpoint/2010/main" val="19488302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a:srcRect l="2500"/>
          <a:stretch/>
        </p:blipFill>
        <p:spPr bwMode="auto">
          <a:xfrm>
            <a:off x="685800" y="1281826"/>
            <a:ext cx="10165976" cy="303468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0" y="539757"/>
            <a:ext cx="11955888" cy="646331"/>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smtClean="0">
                <a:solidFill>
                  <a:prstClr val="black"/>
                </a:solidFill>
              </a:rPr>
              <a:t>Case-2 (Maintenance Agreement Details are entered) </a:t>
            </a:r>
          </a:p>
          <a:p>
            <a:r>
              <a:rPr lang="en-US" b="1" dirty="0" smtClean="0">
                <a:solidFill>
                  <a:prstClr val="black"/>
                </a:solidFill>
              </a:rPr>
              <a:t>Step-3: </a:t>
            </a:r>
            <a:r>
              <a:rPr lang="en-IN" b="1" dirty="0" smtClean="0">
                <a:solidFill>
                  <a:prstClr val="black"/>
                </a:solidFill>
              </a:rPr>
              <a:t>Click on “Add Maintenance Agreement Details” and enter the Maintenance Agreement Details again</a:t>
            </a:r>
            <a:endParaRPr lang="en-IN" b="1" dirty="0">
              <a:solidFill>
                <a:prstClr val="black"/>
              </a:solidFill>
            </a:endParaRPr>
          </a:p>
        </p:txBody>
      </p:sp>
      <p:sp>
        <p:nvSpPr>
          <p:cNvPr id="6" name="Rounded Rectangle 5"/>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Check the status of Maintenance Agreement Details:</a:t>
            </a:r>
            <a:endParaRPr lang="en-US" sz="3200" dirty="0">
              <a:solidFill>
                <a:prstClr val="white"/>
              </a:solidFill>
            </a:endParaRPr>
          </a:p>
        </p:txBody>
      </p:sp>
    </p:spTree>
    <p:extLst>
      <p:ext uri="{BB962C8B-B14F-4D97-AF65-F5344CB8AC3E}">
        <p14:creationId xmlns:p14="http://schemas.microsoft.com/office/powerpoint/2010/main" val="3649549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71882" y="2545543"/>
            <a:ext cx="772732" cy="1446907"/>
          </a:xfrm>
          <a:prstGeom prst="rect">
            <a:avLst/>
          </a:prstGeom>
          <a:noFill/>
          <a:ln w="38100">
            <a:solidFill>
              <a:srgbClr val="00B05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prstClr val="black"/>
              </a:solidFill>
            </a:endParaRPr>
          </a:p>
        </p:txBody>
      </p:sp>
      <p:grpSp>
        <p:nvGrpSpPr>
          <p:cNvPr id="2" name="Group 1"/>
          <p:cNvGrpSpPr/>
          <p:nvPr/>
        </p:nvGrpSpPr>
        <p:grpSpPr>
          <a:xfrm>
            <a:off x="476518" y="1809810"/>
            <a:ext cx="10290219" cy="3434725"/>
            <a:chOff x="476518" y="1098638"/>
            <a:chExt cx="10290219" cy="3434725"/>
          </a:xfrm>
        </p:grpSpPr>
        <p:pic>
          <p:nvPicPr>
            <p:cNvPr id="6" name="Picture 5"/>
            <p:cNvPicPr/>
            <p:nvPr/>
          </p:nvPicPr>
          <p:blipFill rotWithShape="1">
            <a:blip r:embed="rId2"/>
            <a:srcRect b="40145"/>
            <a:stretch/>
          </p:blipFill>
          <p:spPr>
            <a:xfrm>
              <a:off x="476518" y="1098638"/>
              <a:ext cx="10290219" cy="2893813"/>
            </a:xfrm>
            <a:prstGeom prst="rect">
              <a:avLst/>
            </a:prstGeom>
          </p:spPr>
        </p:pic>
        <p:pic>
          <p:nvPicPr>
            <p:cNvPr id="9" name="Picture 8"/>
            <p:cNvPicPr/>
            <p:nvPr/>
          </p:nvPicPr>
          <p:blipFill rotWithShape="1">
            <a:blip r:embed="rId3"/>
            <a:srcRect l="2500" t="75120" b="4785"/>
            <a:stretch/>
          </p:blipFill>
          <p:spPr bwMode="auto">
            <a:xfrm>
              <a:off x="476518" y="3992450"/>
              <a:ext cx="10290219" cy="540913"/>
            </a:xfrm>
            <a:prstGeom prst="rect">
              <a:avLst/>
            </a:prstGeom>
            <a:ln>
              <a:noFill/>
            </a:ln>
            <a:extLst>
              <a:ext uri="{53640926-AAD7-44D8-BBD7-CCE9431645EC}">
                <a14:shadowObscured xmlns:a14="http://schemas.microsoft.com/office/drawing/2010/main"/>
              </a:ext>
            </a:extLst>
          </p:spPr>
        </p:pic>
      </p:grpSp>
      <p:sp>
        <p:nvSpPr>
          <p:cNvPr id="4" name="Rectangle 3"/>
          <p:cNvSpPr/>
          <p:nvPr/>
        </p:nvSpPr>
        <p:spPr>
          <a:xfrm>
            <a:off x="5771882" y="3299828"/>
            <a:ext cx="772732" cy="140379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
        <p:nvSpPr>
          <p:cNvPr id="10" name="Rectangle 9"/>
          <p:cNvSpPr/>
          <p:nvPr/>
        </p:nvSpPr>
        <p:spPr>
          <a:xfrm>
            <a:off x="0" y="539757"/>
            <a:ext cx="11955888" cy="923330"/>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smtClean="0">
                <a:solidFill>
                  <a:prstClr val="black"/>
                </a:solidFill>
              </a:rPr>
              <a:t>Case-2 (Maintenance Agreement Details are entered) </a:t>
            </a:r>
          </a:p>
          <a:p>
            <a:r>
              <a:rPr lang="en-US" b="1" dirty="0" smtClean="0">
                <a:solidFill>
                  <a:prstClr val="black"/>
                </a:solidFill>
              </a:rPr>
              <a:t>Step-4: </a:t>
            </a:r>
            <a:r>
              <a:rPr lang="en-IN" b="1" dirty="0" smtClean="0">
                <a:solidFill>
                  <a:prstClr val="black"/>
                </a:solidFill>
              </a:rPr>
              <a:t>If the Agreement Status is “Terminate” then click on “Add Maintenance Agreement Details” to add agreement details again</a:t>
            </a:r>
            <a:endParaRPr lang="en-IN" b="1" dirty="0">
              <a:solidFill>
                <a:prstClr val="black"/>
              </a:solidFill>
            </a:endParaRPr>
          </a:p>
        </p:txBody>
      </p:sp>
      <p:sp>
        <p:nvSpPr>
          <p:cNvPr id="11" name="Rounded Rectangle 10"/>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Check the status of Maintenance Agreement Details:</a:t>
            </a:r>
            <a:endParaRPr lang="en-US" sz="3200" dirty="0">
              <a:solidFill>
                <a:prstClr val="white"/>
              </a:solidFill>
            </a:endParaRPr>
          </a:p>
        </p:txBody>
      </p:sp>
    </p:spTree>
    <p:extLst>
      <p:ext uri="{BB962C8B-B14F-4D97-AF65-F5344CB8AC3E}">
        <p14:creationId xmlns:p14="http://schemas.microsoft.com/office/powerpoint/2010/main" val="31803644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a:stretch>
            <a:fillRect/>
          </a:stretch>
        </p:blipFill>
        <p:spPr>
          <a:xfrm>
            <a:off x="568817" y="1338972"/>
            <a:ext cx="10955311" cy="2264840"/>
          </a:xfrm>
          <a:prstGeom prst="rect">
            <a:avLst/>
          </a:prstGeom>
        </p:spPr>
      </p:pic>
      <p:sp>
        <p:nvSpPr>
          <p:cNvPr id="5" name="Rectangle 4"/>
          <p:cNvSpPr/>
          <p:nvPr/>
        </p:nvSpPr>
        <p:spPr>
          <a:xfrm>
            <a:off x="0" y="539757"/>
            <a:ext cx="11955888" cy="646331"/>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smtClean="0">
                <a:solidFill>
                  <a:prstClr val="black"/>
                </a:solidFill>
              </a:rPr>
              <a:t>Case-2 (Maintenance Agreement Details are entered) </a:t>
            </a:r>
          </a:p>
          <a:p>
            <a:r>
              <a:rPr lang="en-US" b="1" dirty="0" smtClean="0">
                <a:solidFill>
                  <a:prstClr val="black"/>
                </a:solidFill>
              </a:rPr>
              <a:t>Step-5: </a:t>
            </a:r>
            <a:r>
              <a:rPr lang="en-IN" b="1" dirty="0" smtClean="0">
                <a:solidFill>
                  <a:prstClr val="black"/>
                </a:solidFill>
              </a:rPr>
              <a:t>Check if the agreement detail is finalized (Lock button under “Finalize” option should be locked and not opened</a:t>
            </a:r>
            <a:endParaRPr lang="en-IN" b="1" dirty="0">
              <a:solidFill>
                <a:prstClr val="black"/>
              </a:solidFill>
            </a:endParaRPr>
          </a:p>
        </p:txBody>
      </p:sp>
      <p:sp>
        <p:nvSpPr>
          <p:cNvPr id="6" name="Rounded Rectangle 5"/>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Check the status of Maintenance Agreement Details:</a:t>
            </a:r>
            <a:endParaRPr lang="en-US" sz="3200" dirty="0">
              <a:solidFill>
                <a:prstClr val="white"/>
              </a:solidFill>
            </a:endParaRPr>
          </a:p>
        </p:txBody>
      </p:sp>
    </p:spTree>
    <p:extLst>
      <p:ext uri="{BB962C8B-B14F-4D97-AF65-F5344CB8AC3E}">
        <p14:creationId xmlns:p14="http://schemas.microsoft.com/office/powerpoint/2010/main" val="3687835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32181"/>
            <a:ext cx="12192000" cy="923330"/>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smtClean="0">
                <a:solidFill>
                  <a:prstClr val="black"/>
                </a:solidFill>
              </a:rPr>
              <a:t>Case-2 (Maintenance Agreement Details are entered) </a:t>
            </a:r>
          </a:p>
          <a:p>
            <a:r>
              <a:rPr lang="en-IN" b="1" dirty="0" smtClean="0">
                <a:solidFill>
                  <a:prstClr val="black"/>
                </a:solidFill>
              </a:rPr>
              <a:t>Check if there are more than one roads in a package then the maintenance agreement details like “Maintenance Agreement Number”, “Contractor Name” and “ Agreement Date” should be same for all roads </a:t>
            </a:r>
            <a:endParaRPr lang="en-IN" b="1" dirty="0">
              <a:solidFill>
                <a:prstClr val="black"/>
              </a:solidFill>
            </a:endParaRPr>
          </a:p>
        </p:txBody>
      </p:sp>
      <p:sp>
        <p:nvSpPr>
          <p:cNvPr id="12" name="Rounded Rectangle 11"/>
          <p:cNvSpPr/>
          <p:nvPr/>
        </p:nvSpPr>
        <p:spPr>
          <a:xfrm>
            <a:off x="0" y="-33211"/>
            <a:ext cx="12192000" cy="42582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2400" dirty="0" smtClean="0">
                <a:solidFill>
                  <a:prstClr val="white"/>
                </a:solidFill>
              </a:rPr>
              <a:t>How to Check the status of Maintenance Agreement Details:</a:t>
            </a:r>
            <a:endParaRPr lang="en-US" sz="2400" dirty="0">
              <a:solidFill>
                <a:prstClr val="white"/>
              </a:solidFill>
            </a:endParaRPr>
          </a:p>
        </p:txBody>
      </p:sp>
      <p:sp>
        <p:nvSpPr>
          <p:cNvPr id="13" name="Rectangle 12"/>
          <p:cNvSpPr/>
          <p:nvPr/>
        </p:nvSpPr>
        <p:spPr>
          <a:xfrm>
            <a:off x="13446" y="1395078"/>
            <a:ext cx="12178553" cy="683264"/>
          </a:xfrm>
          <a:prstGeom prst="rect">
            <a:avLst/>
          </a:prstGeom>
        </p:spPr>
        <p:txBody>
          <a:bodyPr wrap="square">
            <a:spAutoFit/>
          </a:bodyPr>
          <a:lstStyle/>
          <a:p>
            <a:pPr>
              <a:lnSpc>
                <a:spcPct val="120000"/>
              </a:lnSpc>
              <a:spcBef>
                <a:spcPts val="600"/>
              </a:spcBef>
              <a:spcAft>
                <a:spcPts val="600"/>
              </a:spcAft>
            </a:pPr>
            <a:r>
              <a:rPr lang="en-US" sz="1600"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a:t>
            </a:r>
            <a:r>
              <a:rPr lang="en-US" sz="1600" b="1"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1: </a:t>
            </a:r>
            <a:r>
              <a:rPr lang="en-US" sz="1600"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Click on ‘View’ one by one for all the roads and match their ‘Agreement Number’ and ‘Agreement Date’. Both of them should be same for all the roads in a single package.</a:t>
            </a:r>
            <a:endParaRPr lang="en-IN" sz="1600" dirty="0">
              <a:solidFill>
                <a:srgbClr val="595959"/>
              </a:solidFill>
              <a:latin typeface="Segoe UI Historic" panose="020B0502040204020203" pitchFamily="34" charset="0"/>
              <a:ea typeface="Arial" panose="020B0604020202020204" pitchFamily="34" charset="0"/>
              <a:cs typeface="Times New Roman" panose="02020603050405020304" pitchFamily="18" charset="0"/>
            </a:endParaRPr>
          </a:p>
        </p:txBody>
      </p:sp>
      <p:pic>
        <p:nvPicPr>
          <p:cNvPr id="14" name="Picture 13"/>
          <p:cNvPicPr/>
          <p:nvPr/>
        </p:nvPicPr>
        <p:blipFill>
          <a:blip r:embed="rId2"/>
          <a:stretch>
            <a:fillRect/>
          </a:stretch>
        </p:blipFill>
        <p:spPr>
          <a:xfrm>
            <a:off x="785611" y="2050638"/>
            <a:ext cx="10522039" cy="2247111"/>
          </a:xfrm>
          <a:prstGeom prst="rect">
            <a:avLst/>
          </a:prstGeom>
        </p:spPr>
      </p:pic>
      <p:sp>
        <p:nvSpPr>
          <p:cNvPr id="15" name="Rectangle 14"/>
          <p:cNvSpPr/>
          <p:nvPr/>
        </p:nvSpPr>
        <p:spPr>
          <a:xfrm>
            <a:off x="13447" y="4321803"/>
            <a:ext cx="12178553" cy="683264"/>
          </a:xfrm>
          <a:prstGeom prst="rect">
            <a:avLst/>
          </a:prstGeom>
        </p:spPr>
        <p:txBody>
          <a:bodyPr wrap="square">
            <a:spAutoFit/>
          </a:bodyPr>
          <a:lstStyle/>
          <a:p>
            <a:pPr>
              <a:lnSpc>
                <a:spcPct val="120000"/>
              </a:lnSpc>
              <a:spcBef>
                <a:spcPts val="600"/>
              </a:spcBef>
              <a:spcAft>
                <a:spcPts val="600"/>
              </a:spcAft>
            </a:pPr>
            <a:r>
              <a:rPr lang="en-US" sz="1600"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2</a:t>
            </a:r>
            <a:r>
              <a:rPr lang="en-US" sz="1600" b="1"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t>
            </a:r>
            <a:r>
              <a:rPr lang="en-US" sz="1600"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Check details for All roads one by one and make sure that Agreement No., Contractor Name and Agreement Date is same for all Roads</a:t>
            </a:r>
            <a:endParaRPr lang="en-IN" sz="1600" dirty="0">
              <a:solidFill>
                <a:srgbClr val="595959"/>
              </a:solidFill>
              <a:latin typeface="Segoe UI Historic" panose="020B0502040204020203" pitchFamily="34" charset="0"/>
              <a:ea typeface="Arial" panose="020B0604020202020204" pitchFamily="34" charset="0"/>
              <a:cs typeface="Times New Roman" panose="02020603050405020304" pitchFamily="18" charset="0"/>
            </a:endParaRPr>
          </a:p>
        </p:txBody>
      </p:sp>
      <p:pic>
        <p:nvPicPr>
          <p:cNvPr id="16" name="Picture 15"/>
          <p:cNvPicPr/>
          <p:nvPr/>
        </p:nvPicPr>
        <p:blipFill rotWithShape="1">
          <a:blip r:embed="rId3"/>
          <a:srcRect t="28922"/>
          <a:stretch/>
        </p:blipFill>
        <p:spPr>
          <a:xfrm>
            <a:off x="785611" y="4988859"/>
            <a:ext cx="10522039" cy="1785048"/>
          </a:xfrm>
          <a:prstGeom prst="rect">
            <a:avLst/>
          </a:prstGeom>
        </p:spPr>
      </p:pic>
    </p:spTree>
    <p:extLst>
      <p:ext uri="{BB962C8B-B14F-4D97-AF65-F5344CB8AC3E}">
        <p14:creationId xmlns:p14="http://schemas.microsoft.com/office/powerpoint/2010/main" val="2098211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2048" y="2438625"/>
            <a:ext cx="11779624" cy="1888676"/>
          </a:xfrm>
          <a:noFill/>
          <a:ln w="38100">
            <a:solidFill>
              <a:schemeClr val="bg2"/>
            </a:solidFill>
          </a:ln>
        </p:spPr>
        <p:style>
          <a:lnRef idx="2">
            <a:schemeClr val="dk1"/>
          </a:lnRef>
          <a:fillRef idx="1">
            <a:schemeClr val="lt1"/>
          </a:fillRef>
          <a:effectRef idx="0">
            <a:schemeClr val="dk1"/>
          </a:effectRef>
          <a:fontRef idx="minor">
            <a:schemeClr val="dk1"/>
          </a:fontRef>
        </p:style>
        <p:txBody>
          <a:bodyPr>
            <a:normAutofit fontScale="90000"/>
          </a:bodyPr>
          <a:lstStyle/>
          <a:p>
            <a:pPr marL="571500" indent="-571500">
              <a:buFont typeface="Wingdings" panose="05000000000000000000" pitchFamily="2" charset="2"/>
              <a:buChar char="Ø"/>
            </a:pPr>
            <a:r>
              <a:rPr lang="en-IN" dirty="0" smtClean="0">
                <a:solidFill>
                  <a:schemeClr val="bg1"/>
                </a:solidFill>
              </a:rPr>
              <a:t>FIRST STEP (MOST IMPORTANT):</a:t>
            </a:r>
            <a:br>
              <a:rPr lang="en-IN" dirty="0" smtClean="0">
                <a:solidFill>
                  <a:schemeClr val="bg1"/>
                </a:solidFill>
              </a:rPr>
            </a:br>
            <a:r>
              <a:rPr lang="en-IN" dirty="0" smtClean="0">
                <a:solidFill>
                  <a:schemeClr val="bg1"/>
                </a:solidFill>
              </a:rPr>
              <a:t>Check that each road is mapped to correct PIU on OMMAS</a:t>
            </a:r>
            <a:endParaRPr lang="en-IN" dirty="0">
              <a:solidFill>
                <a:schemeClr val="bg1"/>
              </a:solidFill>
            </a:endParaRPr>
          </a:p>
        </p:txBody>
      </p:sp>
    </p:spTree>
    <p:extLst>
      <p:ext uri="{BB962C8B-B14F-4D97-AF65-F5344CB8AC3E}">
        <p14:creationId xmlns:p14="http://schemas.microsoft.com/office/powerpoint/2010/main" val="6488634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stretch>
            <a:fillRect/>
          </a:stretch>
        </p:blipFill>
        <p:spPr>
          <a:xfrm>
            <a:off x="567743" y="264148"/>
            <a:ext cx="10598239" cy="2298745"/>
          </a:xfrm>
          <a:prstGeom prst="rect">
            <a:avLst/>
          </a:prstGeom>
        </p:spPr>
      </p:pic>
      <p:sp>
        <p:nvSpPr>
          <p:cNvPr id="2" name="Rectangle 1"/>
          <p:cNvSpPr/>
          <p:nvPr/>
        </p:nvSpPr>
        <p:spPr>
          <a:xfrm>
            <a:off x="291920" y="2698255"/>
            <a:ext cx="11067245" cy="7940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Please note the agreement numbers are different for the 2 roads in this package</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64</a:t>
            </a:r>
            <a:r>
              <a:rPr lang="en-US" dirty="0">
                <a:solidFill>
                  <a:srgbClr val="595959"/>
                </a:solidFill>
                <a:highlight>
                  <a:srgbClr val="00FF00"/>
                </a:highlight>
                <a:latin typeface="Segoe UI Historic" panose="020B0502040204020203" pitchFamily="34" charset="0"/>
                <a:ea typeface="Arial" panose="020B0604020202020204" pitchFamily="34" charset="0"/>
                <a:cs typeface="Times New Roman" panose="02020603050405020304" pitchFamily="18" charset="0"/>
              </a:rPr>
              <a:t>9</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F2 </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of </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2007-08 </a:t>
            </a:r>
            <a:r>
              <a:rPr lang="en-US" sz="2000"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and </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64</a:t>
            </a:r>
            <a:r>
              <a:rPr lang="en-US" dirty="0">
                <a:solidFill>
                  <a:srgbClr val="595959"/>
                </a:solidFill>
                <a:highlight>
                  <a:srgbClr val="00FF00"/>
                </a:highlight>
                <a:latin typeface="Segoe UI Historic" panose="020B0502040204020203" pitchFamily="34" charset="0"/>
                <a:ea typeface="Arial" panose="020B0604020202020204" pitchFamily="34" charset="0"/>
                <a:cs typeface="Times New Roman" panose="02020603050405020304" pitchFamily="18" charset="0"/>
              </a:rPr>
              <a:t>8</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F2 of </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2007-08</a:t>
            </a:r>
            <a:endParaRPr lang="en-IN"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227528" y="3608230"/>
            <a:ext cx="11208911" cy="424732"/>
          </a:xfrm>
          <a:prstGeom prst="rect">
            <a:avLst/>
          </a:prstGeom>
        </p:spPr>
        <p:txBody>
          <a:bodyPr wrap="square">
            <a:spAutoFit/>
          </a:bodyPr>
          <a:lstStyle/>
          <a:p>
            <a:pPr>
              <a:lnSpc>
                <a:spcPct val="120000"/>
              </a:lnSpc>
              <a:spcBef>
                <a:spcPts val="600"/>
              </a:spcBef>
              <a:spcAft>
                <a:spcPts val="600"/>
              </a:spcAft>
            </a:pPr>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3</a:t>
            </a:r>
            <a:r>
              <a:rPr lang="en-US" b="1"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Terminate the wrong Agreement by clicking on ‘Terminate’</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0" name="Picture 9"/>
          <p:cNvPicPr/>
          <p:nvPr/>
        </p:nvPicPr>
        <p:blipFill>
          <a:blip r:embed="rId3"/>
          <a:stretch>
            <a:fillRect/>
          </a:stretch>
        </p:blipFill>
        <p:spPr>
          <a:xfrm>
            <a:off x="606379" y="4088838"/>
            <a:ext cx="10598239" cy="2337719"/>
          </a:xfrm>
          <a:prstGeom prst="rect">
            <a:avLst/>
          </a:prstGeom>
        </p:spPr>
      </p:pic>
    </p:spTree>
    <p:extLst>
      <p:ext uri="{BB962C8B-B14F-4D97-AF65-F5344CB8AC3E}">
        <p14:creationId xmlns:p14="http://schemas.microsoft.com/office/powerpoint/2010/main" val="23742699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032" y="38633"/>
            <a:ext cx="11208911" cy="424732"/>
          </a:xfrm>
          <a:prstGeom prst="rect">
            <a:avLst/>
          </a:prstGeom>
        </p:spPr>
        <p:txBody>
          <a:bodyPr wrap="square">
            <a:spAutoFit/>
          </a:bodyPr>
          <a:lstStyle/>
          <a:p>
            <a:pPr>
              <a:lnSpc>
                <a:spcPct val="120000"/>
              </a:lnSpc>
              <a:spcBef>
                <a:spcPts val="600"/>
              </a:spcBef>
              <a:spcAft>
                <a:spcPts val="600"/>
              </a:spcAft>
            </a:pPr>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a:t>
            </a:r>
            <a:r>
              <a:rPr lang="en-US" b="1"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4: </a:t>
            </a:r>
            <a:r>
              <a:rPr lang="en-US" dirty="0">
                <a:solidFill>
                  <a:prstClr val="black"/>
                </a:solidFill>
              </a:rPr>
              <a:t>add a new Maintenance Agreement by clicking on ‘Add Maintenance Agreement Details’.</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pic>
        <p:nvPicPr>
          <p:cNvPr id="8" name="Picture 7"/>
          <p:cNvPicPr/>
          <p:nvPr/>
        </p:nvPicPr>
        <p:blipFill>
          <a:blip r:embed="rId2"/>
          <a:stretch>
            <a:fillRect/>
          </a:stretch>
        </p:blipFill>
        <p:spPr>
          <a:xfrm>
            <a:off x="580622" y="483968"/>
            <a:ext cx="10276268" cy="2014529"/>
          </a:xfrm>
          <a:prstGeom prst="rect">
            <a:avLst/>
          </a:prstGeom>
        </p:spPr>
      </p:pic>
      <p:sp>
        <p:nvSpPr>
          <p:cNvPr id="9" name="Rectangle 8"/>
          <p:cNvSpPr/>
          <p:nvPr/>
        </p:nvSpPr>
        <p:spPr>
          <a:xfrm>
            <a:off x="127179" y="2531709"/>
            <a:ext cx="11208911" cy="369332"/>
          </a:xfrm>
          <a:prstGeom prst="rect">
            <a:avLst/>
          </a:prstGeom>
        </p:spPr>
        <p:txBody>
          <a:bodyPr wrap="square">
            <a:spAutoFit/>
          </a:bodyPr>
          <a:lstStyle/>
          <a:p>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5</a:t>
            </a:r>
            <a:r>
              <a:rPr lang="en-US" b="1"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t>
            </a:r>
            <a:r>
              <a:rPr lang="en-US" dirty="0">
                <a:solidFill>
                  <a:prstClr val="black"/>
                </a:solidFill>
              </a:rPr>
              <a:t>After entering the corrected Maintenance agreement </a:t>
            </a:r>
            <a:r>
              <a:rPr lang="en-US" dirty="0" smtClean="0">
                <a:solidFill>
                  <a:prstClr val="black"/>
                </a:solidFill>
              </a:rPr>
              <a:t>details and save them</a:t>
            </a:r>
            <a:endParaRPr lang="en-IN" dirty="0">
              <a:solidFill>
                <a:prstClr val="black"/>
              </a:solidFill>
            </a:endParaRPr>
          </a:p>
        </p:txBody>
      </p:sp>
      <p:grpSp>
        <p:nvGrpSpPr>
          <p:cNvPr id="7" name="Group 6"/>
          <p:cNvGrpSpPr/>
          <p:nvPr/>
        </p:nvGrpSpPr>
        <p:grpSpPr>
          <a:xfrm>
            <a:off x="956189" y="2934253"/>
            <a:ext cx="10058400" cy="3673123"/>
            <a:chOff x="956189" y="3273277"/>
            <a:chExt cx="10058400" cy="333409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189" y="3273277"/>
              <a:ext cx="10058400" cy="3334099"/>
            </a:xfrm>
            <a:prstGeom prst="rect">
              <a:avLst/>
            </a:prstGeom>
          </p:spPr>
        </p:pic>
        <p:sp>
          <p:nvSpPr>
            <p:cNvPr id="6" name="Rectangle 5"/>
            <p:cNvSpPr/>
            <p:nvPr/>
          </p:nvSpPr>
          <p:spPr>
            <a:xfrm>
              <a:off x="5383369" y="6027313"/>
              <a:ext cx="643944" cy="30909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grpSp>
    </p:spTree>
    <p:extLst>
      <p:ext uri="{BB962C8B-B14F-4D97-AF65-F5344CB8AC3E}">
        <p14:creationId xmlns:p14="http://schemas.microsoft.com/office/powerpoint/2010/main" val="28077064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5816" y="97601"/>
            <a:ext cx="11208911" cy="369332"/>
          </a:xfrm>
          <a:prstGeom prst="rect">
            <a:avLst/>
          </a:prstGeom>
        </p:spPr>
        <p:txBody>
          <a:bodyPr wrap="square">
            <a:spAutoFit/>
          </a:bodyPr>
          <a:lstStyle/>
          <a:p>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a:t>
            </a:r>
            <a:r>
              <a:rPr lang="en-US" b="1"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6: </a:t>
            </a:r>
            <a:r>
              <a:rPr lang="en-US" dirty="0" smtClean="0">
                <a:solidFill>
                  <a:prstClr val="black"/>
                </a:solidFill>
              </a:rPr>
              <a:t>Finalize the saved new Maintenance Agreement</a:t>
            </a:r>
            <a:endParaRPr lang="en-IN" dirty="0">
              <a:solidFill>
                <a:prstClr val="black"/>
              </a:solidFill>
            </a:endParaRPr>
          </a:p>
        </p:txBody>
      </p:sp>
      <p:grpSp>
        <p:nvGrpSpPr>
          <p:cNvPr id="4" name="Group 3"/>
          <p:cNvGrpSpPr/>
          <p:nvPr/>
        </p:nvGrpSpPr>
        <p:grpSpPr>
          <a:xfrm>
            <a:off x="709411" y="1052277"/>
            <a:ext cx="10417935" cy="2334859"/>
            <a:chOff x="683654" y="4254441"/>
            <a:chExt cx="10173236" cy="2107722"/>
          </a:xfrm>
        </p:grpSpPr>
        <p:pic>
          <p:nvPicPr>
            <p:cNvPr id="11" name="Picture 10"/>
            <p:cNvPicPr/>
            <p:nvPr/>
          </p:nvPicPr>
          <p:blipFill rotWithShape="1">
            <a:blip r:embed="rId2"/>
            <a:srcRect b="19872"/>
            <a:stretch/>
          </p:blipFill>
          <p:spPr bwMode="auto">
            <a:xfrm>
              <a:off x="683654" y="4254441"/>
              <a:ext cx="10173236" cy="2107722"/>
            </a:xfrm>
            <a:prstGeom prst="rect">
              <a:avLst/>
            </a:prstGeom>
            <a:ln>
              <a:noFill/>
            </a:ln>
            <a:extLst>
              <a:ext uri="{53640926-AAD7-44D8-BBD7-CCE9431645EC}">
                <a14:shadowObscured xmlns:a14="http://schemas.microsoft.com/office/drawing/2010/main"/>
              </a:ext>
            </a:extLst>
          </p:spPr>
        </p:pic>
        <p:sp>
          <p:nvSpPr>
            <p:cNvPr id="12" name="Rectangle 11"/>
            <p:cNvSpPr/>
            <p:nvPr/>
          </p:nvSpPr>
          <p:spPr>
            <a:xfrm>
              <a:off x="8142534" y="5243995"/>
              <a:ext cx="409038" cy="847712"/>
            </a:xfrm>
            <a:prstGeom prst="rect">
              <a:avLst/>
            </a:prstGeom>
            <a:noFill/>
            <a:ln w="38100">
              <a:solidFill>
                <a:srgbClr val="00B05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prstClr val="black"/>
                </a:solidFill>
              </a:endParaRPr>
            </a:p>
          </p:txBody>
        </p:sp>
      </p:grpSp>
    </p:spTree>
    <p:extLst>
      <p:ext uri="{BB962C8B-B14F-4D97-AF65-F5344CB8AC3E}">
        <p14:creationId xmlns:p14="http://schemas.microsoft.com/office/powerpoint/2010/main" val="19937389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007220" y="309281"/>
            <a:ext cx="6692155" cy="5737402"/>
            <a:chOff x="3792068" y="67235"/>
            <a:chExt cx="6692155" cy="5737402"/>
          </a:xfrm>
        </p:grpSpPr>
        <p:sp>
          <p:nvSpPr>
            <p:cNvPr id="3" name="Rectangle 2"/>
            <p:cNvSpPr/>
            <p:nvPr/>
          </p:nvSpPr>
          <p:spPr>
            <a:xfrm>
              <a:off x="3792071" y="67235"/>
              <a:ext cx="2675963" cy="4975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Check the status of Maintenance Agreement Details</a:t>
              </a:r>
              <a:endParaRPr lang="en-IN" sz="1400" dirty="0"/>
            </a:p>
          </p:txBody>
        </p:sp>
        <p:sp>
          <p:nvSpPr>
            <p:cNvPr id="4" name="Diamond 3"/>
            <p:cNvSpPr/>
            <p:nvPr/>
          </p:nvSpPr>
          <p:spPr>
            <a:xfrm>
              <a:off x="3993775" y="1089212"/>
              <a:ext cx="2272553" cy="1210235"/>
            </a:xfrm>
            <a:prstGeom prst="diamon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Check if maintenance agreement is present</a:t>
              </a:r>
              <a:endParaRPr lang="en-IN" sz="1400" dirty="0"/>
            </a:p>
          </p:txBody>
        </p:sp>
        <p:sp>
          <p:nvSpPr>
            <p:cNvPr id="5" name="Rectangle 4"/>
            <p:cNvSpPr/>
            <p:nvPr/>
          </p:nvSpPr>
          <p:spPr>
            <a:xfrm>
              <a:off x="3792068" y="2994207"/>
              <a:ext cx="2675963" cy="4975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Check if the status of agreement details is “In Progress”   </a:t>
              </a:r>
              <a:endParaRPr lang="en-IN" sz="1400" dirty="0"/>
            </a:p>
          </p:txBody>
        </p:sp>
        <p:sp>
          <p:nvSpPr>
            <p:cNvPr id="6" name="Rectangle 5"/>
            <p:cNvSpPr/>
            <p:nvPr/>
          </p:nvSpPr>
          <p:spPr>
            <a:xfrm>
              <a:off x="3792069" y="5307096"/>
              <a:ext cx="2675963" cy="4975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Check if agreement is “Finalized”</a:t>
              </a:r>
              <a:endParaRPr lang="en-IN" sz="1400" dirty="0"/>
            </a:p>
          </p:txBody>
        </p:sp>
        <p:sp>
          <p:nvSpPr>
            <p:cNvPr id="7" name="Rectangle 6"/>
            <p:cNvSpPr/>
            <p:nvPr/>
          </p:nvSpPr>
          <p:spPr>
            <a:xfrm>
              <a:off x="7808260" y="1499346"/>
              <a:ext cx="2675963" cy="4975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Add the Maintenance Agreement Details</a:t>
              </a:r>
              <a:endParaRPr lang="en-IN" sz="1400" dirty="0"/>
            </a:p>
          </p:txBody>
        </p:sp>
        <p:sp>
          <p:nvSpPr>
            <p:cNvPr id="8" name="Rectangle 7"/>
            <p:cNvSpPr/>
            <p:nvPr/>
          </p:nvSpPr>
          <p:spPr>
            <a:xfrm>
              <a:off x="7808259" y="2734228"/>
              <a:ext cx="2675963" cy="9099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If the status is showing “Complete” then terminate the existing agreement and add new agreement</a:t>
              </a:r>
              <a:endParaRPr lang="en-IN" sz="1400" dirty="0"/>
            </a:p>
          </p:txBody>
        </p:sp>
        <p:sp>
          <p:nvSpPr>
            <p:cNvPr id="9" name="Rectangle 8"/>
            <p:cNvSpPr/>
            <p:nvPr/>
          </p:nvSpPr>
          <p:spPr>
            <a:xfrm>
              <a:off x="7808259" y="4121509"/>
              <a:ext cx="2675963" cy="9099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If the status is showing “Terminate” then simply add new agreement</a:t>
              </a:r>
              <a:endParaRPr lang="en-IN" sz="1400" dirty="0"/>
            </a:p>
          </p:txBody>
        </p:sp>
        <p:cxnSp>
          <p:nvCxnSpPr>
            <p:cNvPr id="11" name="Straight Arrow Connector 10"/>
            <p:cNvCxnSpPr>
              <a:stCxn id="3" idx="2"/>
              <a:endCxn id="4" idx="0"/>
            </p:cNvCxnSpPr>
            <p:nvPr/>
          </p:nvCxnSpPr>
          <p:spPr>
            <a:xfrm flipH="1">
              <a:off x="5130052" y="564776"/>
              <a:ext cx="1" cy="5244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5130048" y="2308413"/>
              <a:ext cx="1" cy="684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H="1">
              <a:off x="5130047" y="3527609"/>
              <a:ext cx="1" cy="1764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ectangle 13"/>
            <p:cNvSpPr/>
            <p:nvPr/>
          </p:nvSpPr>
          <p:spPr>
            <a:xfrm>
              <a:off x="7808259" y="5291609"/>
              <a:ext cx="2675963" cy="4975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Click on Lock button to finalize the agreement</a:t>
              </a:r>
              <a:endParaRPr lang="en-IN" sz="1400" dirty="0"/>
            </a:p>
          </p:txBody>
        </p:sp>
        <p:cxnSp>
          <p:nvCxnSpPr>
            <p:cNvPr id="16" name="Straight Arrow Connector 15"/>
            <p:cNvCxnSpPr>
              <a:stCxn id="4" idx="3"/>
            </p:cNvCxnSpPr>
            <p:nvPr/>
          </p:nvCxnSpPr>
          <p:spPr>
            <a:xfrm flipV="1">
              <a:off x="6266328" y="1694329"/>
              <a:ext cx="154193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H="1">
              <a:off x="9146239" y="3644152"/>
              <a:ext cx="1" cy="46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H="1">
              <a:off x="9146239" y="5052206"/>
              <a:ext cx="1" cy="252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a:stCxn id="9" idx="1"/>
            </p:cNvCxnSpPr>
            <p:nvPr/>
          </p:nvCxnSpPr>
          <p:spPr>
            <a:xfrm flipH="1">
              <a:off x="5130047" y="4576471"/>
              <a:ext cx="26782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6468031" y="3242977"/>
              <a:ext cx="133200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6615953" y="1499346"/>
              <a:ext cx="421340" cy="1949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No</a:t>
              </a:r>
              <a:endParaRPr lang="en-IN" sz="1400" dirty="0"/>
            </a:p>
          </p:txBody>
        </p:sp>
        <p:sp>
          <p:nvSpPr>
            <p:cNvPr id="24" name="Rectangle 23"/>
            <p:cNvSpPr/>
            <p:nvPr/>
          </p:nvSpPr>
          <p:spPr>
            <a:xfrm>
              <a:off x="6847160" y="3047993"/>
              <a:ext cx="421340" cy="1949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No</a:t>
              </a:r>
              <a:endParaRPr lang="en-IN" sz="1400" dirty="0"/>
            </a:p>
          </p:txBody>
        </p:sp>
        <p:sp>
          <p:nvSpPr>
            <p:cNvPr id="25" name="Rectangle 24"/>
            <p:cNvSpPr/>
            <p:nvPr/>
          </p:nvSpPr>
          <p:spPr>
            <a:xfrm>
              <a:off x="5143494" y="2526246"/>
              <a:ext cx="421340" cy="1949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Yes</a:t>
              </a:r>
              <a:endParaRPr lang="en-IN" sz="1400" dirty="0"/>
            </a:p>
          </p:txBody>
        </p:sp>
        <p:sp>
          <p:nvSpPr>
            <p:cNvPr id="26" name="Rectangle 25"/>
            <p:cNvSpPr/>
            <p:nvPr/>
          </p:nvSpPr>
          <p:spPr>
            <a:xfrm>
              <a:off x="5124440" y="4052923"/>
              <a:ext cx="421340" cy="1949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Yes</a:t>
              </a:r>
              <a:endParaRPr lang="en-IN" sz="1400" dirty="0"/>
            </a:p>
          </p:txBody>
        </p:sp>
        <p:sp>
          <p:nvSpPr>
            <p:cNvPr id="27" name="Rectangle 26"/>
            <p:cNvSpPr/>
            <p:nvPr/>
          </p:nvSpPr>
          <p:spPr>
            <a:xfrm>
              <a:off x="6615953" y="4381486"/>
              <a:ext cx="421340" cy="1949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No</a:t>
              </a:r>
              <a:endParaRPr lang="en-IN" sz="1400" dirty="0"/>
            </a:p>
          </p:txBody>
        </p:sp>
      </p:grpSp>
      <p:sp>
        <p:nvSpPr>
          <p:cNvPr id="28" name="Rectangle 27"/>
          <p:cNvSpPr/>
          <p:nvPr/>
        </p:nvSpPr>
        <p:spPr>
          <a:xfrm>
            <a:off x="0" y="6187525"/>
            <a:ext cx="12192000" cy="646331"/>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IN" b="1" dirty="0" smtClean="0">
                <a:solidFill>
                  <a:prstClr val="black"/>
                </a:solidFill>
              </a:rPr>
              <a:t>NOTE: Check if there are more than one roads in a package then the maintenance agreement details like “Maintenance Agreement Number”, “Contractor Name” and “ Agreement Date” should be same for all roads </a:t>
            </a:r>
            <a:endParaRPr lang="en-IN" b="1" dirty="0">
              <a:solidFill>
                <a:prstClr val="black"/>
              </a:solidFill>
            </a:endParaRPr>
          </a:p>
        </p:txBody>
      </p:sp>
      <p:sp>
        <p:nvSpPr>
          <p:cNvPr id="30" name="Rectangle 29"/>
          <p:cNvSpPr/>
          <p:nvPr/>
        </p:nvSpPr>
        <p:spPr>
          <a:xfrm>
            <a:off x="0" y="0"/>
            <a:ext cx="3872753" cy="338554"/>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IN" sz="1600" b="1" dirty="0" smtClean="0">
                <a:solidFill>
                  <a:prstClr val="black"/>
                </a:solidFill>
              </a:rPr>
              <a:t>Checks on Maintenance Agreement Details:</a:t>
            </a:r>
            <a:endParaRPr lang="en-IN" sz="1600" b="1" dirty="0">
              <a:solidFill>
                <a:prstClr val="black"/>
              </a:solidFill>
            </a:endParaRPr>
          </a:p>
        </p:txBody>
      </p:sp>
    </p:spTree>
    <p:extLst>
      <p:ext uri="{BB962C8B-B14F-4D97-AF65-F5344CB8AC3E}">
        <p14:creationId xmlns:p14="http://schemas.microsoft.com/office/powerpoint/2010/main" val="30385286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48000">
              <a:schemeClr val="tx1">
                <a:lumMod val="50000"/>
                <a:lumOff val="50000"/>
              </a:schemeClr>
            </a:gs>
            <a:gs pos="83000">
              <a:schemeClr val="bg1">
                <a:lumMod val="7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 xmlns:a16="http://schemas.microsoft.com/office/drawing/2014/main" id="{DBE03ED8-2D9E-354B-BFA9-18763369086F}"/>
              </a:ext>
            </a:extLst>
          </p:cNvPr>
          <p:cNvSpPr/>
          <p:nvPr/>
        </p:nvSpPr>
        <p:spPr>
          <a:xfrm>
            <a:off x="43542" y="2157879"/>
            <a:ext cx="12096000" cy="2862322"/>
          </a:xfrm>
          <a:prstGeom prst="rect">
            <a:avLst/>
          </a:prstGeom>
          <a:ln w="57150">
            <a:solidFill>
              <a:schemeClr val="bg1"/>
            </a:solidFill>
            <a:prstDash val="solid"/>
          </a:ln>
        </p:spPr>
        <p:txBody>
          <a:bodyPr wrap="square">
            <a:spAutoFit/>
          </a:bodyPr>
          <a:lstStyle/>
          <a:p>
            <a:pPr marL="857250" indent="-857250">
              <a:buFont typeface="Wingdings" panose="05000000000000000000" pitchFamily="2" charset="2"/>
              <a:buChar char="Ø"/>
            </a:pPr>
            <a:r>
              <a:rPr lang="en-US" sz="6000" b="1" dirty="0" smtClean="0">
                <a:solidFill>
                  <a:prstClr val="white"/>
                </a:solidFill>
                <a:ea typeface="Open Sans" panose="020B0606030504020204" pitchFamily="34" charset="0"/>
                <a:cs typeface="Poppins Medium" panose="00000600000000000000" pitchFamily="2" charset="0"/>
              </a:rPr>
              <a:t>THIRD STEP: </a:t>
            </a:r>
          </a:p>
          <a:p>
            <a:r>
              <a:rPr lang="en-US" sz="6000" b="1" dirty="0" smtClean="0">
                <a:solidFill>
                  <a:prstClr val="white"/>
                </a:solidFill>
                <a:ea typeface="Open Sans" panose="020B0606030504020204" pitchFamily="34" charset="0"/>
                <a:cs typeface="Poppins Medium" panose="00000600000000000000" pitchFamily="2" charset="0"/>
              </a:rPr>
              <a:t>Pushing </a:t>
            </a:r>
            <a:r>
              <a:rPr lang="en-US" sz="6000" b="1" dirty="0">
                <a:solidFill>
                  <a:prstClr val="white"/>
                </a:solidFill>
                <a:ea typeface="Open Sans" panose="020B0606030504020204" pitchFamily="34" charset="0"/>
                <a:cs typeface="Poppins Medium" panose="00000600000000000000" pitchFamily="2" charset="0"/>
              </a:rPr>
              <a:t>P</a:t>
            </a:r>
            <a:r>
              <a:rPr lang="en-US" sz="6000" b="1" dirty="0" smtClean="0">
                <a:solidFill>
                  <a:prstClr val="white"/>
                </a:solidFill>
                <a:ea typeface="Open Sans" panose="020B0606030504020204" pitchFamily="34" charset="0"/>
                <a:cs typeface="Poppins Medium" panose="00000600000000000000" pitchFamily="2" charset="0"/>
              </a:rPr>
              <a:t>ackage </a:t>
            </a:r>
            <a:r>
              <a:rPr lang="en-US" sz="6000" b="1" dirty="0">
                <a:solidFill>
                  <a:prstClr val="white"/>
                </a:solidFill>
                <a:ea typeface="Open Sans" panose="020B0606030504020204" pitchFamily="34" charset="0"/>
                <a:cs typeface="Poppins Medium" panose="00000600000000000000" pitchFamily="2" charset="0"/>
              </a:rPr>
              <a:t>F</a:t>
            </a:r>
            <a:r>
              <a:rPr lang="en-US" sz="6000" b="1" dirty="0" smtClean="0">
                <a:solidFill>
                  <a:prstClr val="white"/>
                </a:solidFill>
                <a:ea typeface="Open Sans" panose="020B0606030504020204" pitchFamily="34" charset="0"/>
                <a:cs typeface="Poppins Medium" panose="00000600000000000000" pitchFamily="2" charset="0"/>
              </a:rPr>
              <a:t>rom OMMAS to </a:t>
            </a:r>
            <a:r>
              <a:rPr lang="en-US" sz="6000" b="1" dirty="0" err="1" smtClean="0">
                <a:solidFill>
                  <a:prstClr val="white"/>
                </a:solidFill>
                <a:ea typeface="Open Sans" panose="020B0606030504020204" pitchFamily="34" charset="0"/>
                <a:cs typeface="Poppins Medium" panose="00000600000000000000" pitchFamily="2" charset="0"/>
              </a:rPr>
              <a:t>eMARG</a:t>
            </a:r>
            <a:endParaRPr lang="en-US" sz="6000" b="1" dirty="0" smtClean="0">
              <a:solidFill>
                <a:prstClr val="white"/>
              </a:solidFill>
              <a:ea typeface="Open Sans" panose="020B0606030504020204" pitchFamily="34" charset="0"/>
              <a:cs typeface="Poppins Medium" panose="00000600000000000000" pitchFamily="2" charset="0"/>
            </a:endParaRPr>
          </a:p>
        </p:txBody>
      </p:sp>
    </p:spTree>
    <p:extLst>
      <p:ext uri="{BB962C8B-B14F-4D97-AF65-F5344CB8AC3E}">
        <p14:creationId xmlns:p14="http://schemas.microsoft.com/office/powerpoint/2010/main" val="36704278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Push Package from OMMAS to </a:t>
            </a:r>
            <a:r>
              <a:rPr lang="en-US" sz="3200" dirty="0" err="1" smtClean="0">
                <a:solidFill>
                  <a:prstClr val="white"/>
                </a:solidFill>
              </a:rPr>
              <a:t>eMARG</a:t>
            </a:r>
            <a:r>
              <a:rPr lang="en-US" sz="3200" dirty="0" smtClean="0">
                <a:solidFill>
                  <a:prstClr val="white"/>
                </a:solidFill>
              </a:rPr>
              <a:t>:</a:t>
            </a:r>
            <a:endParaRPr lang="en-US" sz="3200" dirty="0">
              <a:solidFill>
                <a:prstClr val="white"/>
              </a:solidFill>
            </a:endParaRPr>
          </a:p>
        </p:txBody>
      </p:sp>
      <p:sp>
        <p:nvSpPr>
          <p:cNvPr id="4" name="Rectangle 3"/>
          <p:cNvSpPr/>
          <p:nvPr/>
        </p:nvSpPr>
        <p:spPr>
          <a:xfrm>
            <a:off x="0" y="633886"/>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prstClr val="black"/>
                </a:solidFill>
              </a:rPr>
              <a:t>Step 1: PIU should login at OMMAS with his credentials (</a:t>
            </a:r>
            <a:r>
              <a:rPr lang="en-US" u="sng" dirty="0">
                <a:solidFill>
                  <a:prstClr val="black"/>
                </a:solidFill>
                <a:hlinkClick r:id="rId2"/>
              </a:rPr>
              <a:t>https://online.omms.nic.in/Login/Login/</a:t>
            </a:r>
            <a:r>
              <a:rPr lang="en-US" dirty="0">
                <a:solidFill>
                  <a:prstClr val="black"/>
                </a:solidFill>
              </a:rPr>
              <a:t>)</a:t>
            </a:r>
            <a:endParaRPr lang="en-IN" dirty="0">
              <a:solidFill>
                <a:prstClr val="black"/>
              </a:solidFill>
            </a:endParaRPr>
          </a:p>
        </p:txBody>
      </p:sp>
      <p:sp>
        <p:nvSpPr>
          <p:cNvPr id="17" name="Rectangle 16"/>
          <p:cNvSpPr/>
          <p:nvPr/>
        </p:nvSpPr>
        <p:spPr>
          <a:xfrm>
            <a:off x="0" y="3087566"/>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prstClr val="black"/>
                </a:solidFill>
              </a:rPr>
              <a:t>Step 2: Go to “Maintenance” Menu and select “Maintenance Data Correction”</a:t>
            </a:r>
            <a:endParaRPr lang="en-IN" dirty="0">
              <a:solidFill>
                <a:prstClr val="black"/>
              </a:solidFill>
            </a:endParaRPr>
          </a:p>
        </p:txBody>
      </p:sp>
      <p:pic>
        <p:nvPicPr>
          <p:cNvPr id="1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139" y="1003218"/>
            <a:ext cx="5950038" cy="203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p:nvPr/>
        </p:nvPicPr>
        <p:blipFill>
          <a:blip r:embed="rId4">
            <a:extLst>
              <a:ext uri="{28A0092B-C50C-407E-A947-70E740481C1C}">
                <a14:useLocalDpi xmlns:a14="http://schemas.microsoft.com/office/drawing/2010/main" val="0"/>
              </a:ext>
            </a:extLst>
          </a:blip>
          <a:stretch>
            <a:fillRect/>
          </a:stretch>
        </p:blipFill>
        <p:spPr>
          <a:xfrm>
            <a:off x="1017766" y="3509486"/>
            <a:ext cx="9118242" cy="3483741"/>
          </a:xfrm>
          <a:prstGeom prst="rect">
            <a:avLst/>
          </a:prstGeom>
        </p:spPr>
      </p:pic>
      <p:sp>
        <p:nvSpPr>
          <p:cNvPr id="14" name="Rectangle 13"/>
          <p:cNvSpPr/>
          <p:nvPr/>
        </p:nvSpPr>
        <p:spPr>
          <a:xfrm>
            <a:off x="7354171" y="5541245"/>
            <a:ext cx="1442099" cy="254247"/>
          </a:xfrm>
          <a:prstGeom prst="rect">
            <a:avLst/>
          </a:prstGeom>
          <a:noFill/>
          <a:ln w="28575">
            <a:solidFill>
              <a:srgbClr val="00B05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prstClr val="black"/>
              </a:solidFill>
            </a:endParaRPr>
          </a:p>
        </p:txBody>
      </p:sp>
    </p:spTree>
    <p:extLst>
      <p:ext uri="{BB962C8B-B14F-4D97-AF65-F5344CB8AC3E}">
        <p14:creationId xmlns:p14="http://schemas.microsoft.com/office/powerpoint/2010/main" val="1869961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1"/>
            <a:ext cx="12192000" cy="41957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Push Package from OMMAS to </a:t>
            </a:r>
            <a:r>
              <a:rPr lang="en-US" sz="3200" dirty="0" err="1" smtClean="0">
                <a:solidFill>
                  <a:prstClr val="white"/>
                </a:solidFill>
              </a:rPr>
              <a:t>eMARG</a:t>
            </a:r>
            <a:r>
              <a:rPr lang="en-US" sz="3200" dirty="0" smtClean="0">
                <a:solidFill>
                  <a:prstClr val="white"/>
                </a:solidFill>
              </a:rPr>
              <a:t>:</a:t>
            </a:r>
            <a:endParaRPr lang="en-US" sz="3200" dirty="0">
              <a:solidFill>
                <a:prstClr val="white"/>
              </a:solidFill>
            </a:endParaRPr>
          </a:p>
        </p:txBody>
      </p:sp>
      <p:sp>
        <p:nvSpPr>
          <p:cNvPr id="4" name="Rectangle 3"/>
          <p:cNvSpPr/>
          <p:nvPr/>
        </p:nvSpPr>
        <p:spPr>
          <a:xfrm>
            <a:off x="0" y="505097"/>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prstClr val="black"/>
                </a:solidFill>
              </a:rPr>
              <a:t>Step 3: Look for your package on this screen and Click on ‘+’ (Edit) sign </a:t>
            </a:r>
            <a:r>
              <a:rPr lang="en-US" dirty="0" smtClean="0">
                <a:solidFill>
                  <a:prstClr val="black"/>
                </a:solidFill>
              </a:rPr>
              <a:t>against all the roads one by one.</a:t>
            </a:r>
            <a:endParaRPr lang="en-IN" dirty="0">
              <a:solidFill>
                <a:prstClr val="black"/>
              </a:solidFill>
            </a:endParaRP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0" y="993159"/>
            <a:ext cx="11955888" cy="4219573"/>
          </a:xfrm>
          <a:prstGeom prst="rect">
            <a:avLst/>
          </a:prstGeom>
          <a:ln>
            <a:noFill/>
          </a:ln>
        </p:spPr>
      </p:pic>
      <p:sp>
        <p:nvSpPr>
          <p:cNvPr id="9" name="Rectangle 8"/>
          <p:cNvSpPr/>
          <p:nvPr/>
        </p:nvSpPr>
        <p:spPr>
          <a:xfrm>
            <a:off x="0" y="5331070"/>
            <a:ext cx="11955888" cy="1397306"/>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b="1"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Packages Visible in this data correction Screen</a:t>
            </a:r>
          </a:p>
          <a:p>
            <a:pPr marL="285750" indent="-285750">
              <a:lnSpc>
                <a:spcPct val="120000"/>
              </a:lnSpc>
              <a:spcBef>
                <a:spcPts val="600"/>
              </a:spcBef>
              <a:spcAft>
                <a:spcPts val="600"/>
              </a:spcAft>
              <a:buFont typeface="Wingdings" panose="05000000000000000000" pitchFamily="2" charset="2"/>
              <a:buChar char="Ø"/>
            </a:pP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The package which has completion date after 31</a:t>
            </a:r>
            <a:r>
              <a:rPr lang="en-US" baseline="30000"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March 2014</a:t>
            </a:r>
          </a:p>
          <a:p>
            <a:pPr marL="285750" indent="-285750">
              <a:lnSpc>
                <a:spcPct val="120000"/>
              </a:lnSpc>
              <a:spcBef>
                <a:spcPts val="600"/>
              </a:spcBef>
              <a:spcAft>
                <a:spcPts val="600"/>
              </a:spcAft>
              <a:buFont typeface="Wingdings" panose="05000000000000000000" pitchFamily="2" charset="2"/>
              <a:buChar char="Ø"/>
            </a:pP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The package which were earlier pushed to </a:t>
            </a:r>
            <a:r>
              <a:rPr lang="en-US" dirty="0" err="1"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eMARG</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but had invalid data or some corrections required in them</a:t>
            </a:r>
          </a:p>
        </p:txBody>
      </p:sp>
    </p:spTree>
    <p:extLst>
      <p:ext uri="{BB962C8B-B14F-4D97-AF65-F5344CB8AC3E}">
        <p14:creationId xmlns:p14="http://schemas.microsoft.com/office/powerpoint/2010/main" val="3396817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Push Package from OMMAS to </a:t>
            </a:r>
            <a:r>
              <a:rPr lang="en-US" sz="3200" dirty="0" err="1" smtClean="0">
                <a:solidFill>
                  <a:prstClr val="white"/>
                </a:solidFill>
              </a:rPr>
              <a:t>eMARG</a:t>
            </a:r>
            <a:r>
              <a:rPr lang="en-US" sz="3200" dirty="0" smtClean="0">
                <a:solidFill>
                  <a:prstClr val="white"/>
                </a:solidFill>
              </a:rPr>
              <a:t>:</a:t>
            </a:r>
            <a:endParaRPr lang="en-US" sz="3200" dirty="0">
              <a:solidFill>
                <a:prstClr val="white"/>
              </a:solidFill>
            </a:endParaRPr>
          </a:p>
        </p:txBody>
      </p:sp>
      <p:sp>
        <p:nvSpPr>
          <p:cNvPr id="4" name="Rectangle 3"/>
          <p:cNvSpPr/>
          <p:nvPr/>
        </p:nvSpPr>
        <p:spPr>
          <a:xfrm>
            <a:off x="0" y="633886"/>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prstClr val="black"/>
                </a:solidFill>
              </a:rPr>
              <a:t>Step 4: Details get displayed at the top of the page for this road. </a:t>
            </a:r>
            <a:r>
              <a:rPr lang="en-US" dirty="0" smtClean="0">
                <a:solidFill>
                  <a:prstClr val="black"/>
                </a:solidFill>
              </a:rPr>
              <a:t>Fill </a:t>
            </a:r>
            <a:r>
              <a:rPr lang="en-US" dirty="0">
                <a:solidFill>
                  <a:prstClr val="black"/>
                </a:solidFill>
              </a:rPr>
              <a:t>the relevant field and click on save</a:t>
            </a:r>
            <a:endParaRPr lang="en-IN" dirty="0">
              <a:solidFill>
                <a:prstClr val="black"/>
              </a:solidFill>
            </a:endParaRPr>
          </a:p>
        </p:txBody>
      </p:sp>
      <p:grpSp>
        <p:nvGrpSpPr>
          <p:cNvPr id="2" name="Group 1"/>
          <p:cNvGrpSpPr/>
          <p:nvPr/>
        </p:nvGrpSpPr>
        <p:grpSpPr>
          <a:xfrm>
            <a:off x="425003" y="1342377"/>
            <a:ext cx="10856890" cy="4583393"/>
            <a:chOff x="399245" y="1084800"/>
            <a:chExt cx="10856890" cy="4583393"/>
          </a:xfrm>
        </p:grpSpPr>
        <p:pic>
          <p:nvPicPr>
            <p:cNvPr id="8" name="Picture 7"/>
            <p:cNvPicPr/>
            <p:nvPr/>
          </p:nvPicPr>
          <p:blipFill rotWithShape="1">
            <a:blip r:embed="rId2">
              <a:extLst>
                <a:ext uri="{28A0092B-C50C-407E-A947-70E740481C1C}">
                  <a14:useLocalDpi xmlns:a14="http://schemas.microsoft.com/office/drawing/2010/main" val="0"/>
                </a:ext>
              </a:extLst>
            </a:blip>
            <a:srcRect t="17033"/>
            <a:stretch/>
          </p:blipFill>
          <p:spPr bwMode="auto">
            <a:xfrm>
              <a:off x="399245" y="1084800"/>
              <a:ext cx="10856890" cy="4583393"/>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6130344" y="4742755"/>
              <a:ext cx="579549" cy="280006"/>
            </a:xfrm>
            <a:prstGeom prst="rect">
              <a:avLst/>
            </a:prstGeom>
            <a:noFill/>
            <a:ln w="28575">
              <a:solidFill>
                <a:srgbClr val="00B05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prstClr val="black"/>
                </a:solidFill>
              </a:endParaRPr>
            </a:p>
          </p:txBody>
        </p:sp>
      </p:grpSp>
    </p:spTree>
    <p:extLst>
      <p:ext uri="{BB962C8B-B14F-4D97-AF65-F5344CB8AC3E}">
        <p14:creationId xmlns:p14="http://schemas.microsoft.com/office/powerpoint/2010/main" val="4038813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Push Package from OMMAS to </a:t>
            </a:r>
            <a:r>
              <a:rPr lang="en-US" sz="3200" dirty="0" err="1" smtClean="0">
                <a:solidFill>
                  <a:prstClr val="white"/>
                </a:solidFill>
              </a:rPr>
              <a:t>eMARG</a:t>
            </a:r>
            <a:r>
              <a:rPr lang="en-US" sz="3200" dirty="0" smtClean="0">
                <a:solidFill>
                  <a:prstClr val="white"/>
                </a:solidFill>
              </a:rPr>
              <a:t>:</a:t>
            </a:r>
            <a:endParaRPr lang="en-US" sz="3200" dirty="0">
              <a:solidFill>
                <a:prstClr val="white"/>
              </a:solidFill>
            </a:endParaRPr>
          </a:p>
        </p:txBody>
      </p:sp>
      <p:sp>
        <p:nvSpPr>
          <p:cNvPr id="4" name="Rectangle 3"/>
          <p:cNvSpPr/>
          <p:nvPr/>
        </p:nvSpPr>
        <p:spPr>
          <a:xfrm>
            <a:off x="0" y="633886"/>
            <a:ext cx="11955888" cy="646331"/>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prstClr val="black"/>
                </a:solidFill>
              </a:rPr>
              <a:t>Step 5: Once the road details are edited and saved, you need to Finalize the road. To finalize the road, Click on ‘lock’ icon under ‘Finalize Road’</a:t>
            </a:r>
            <a:endParaRPr lang="en-IN" dirty="0">
              <a:solidFill>
                <a:prstClr val="black"/>
              </a:solidFill>
            </a:endParaRPr>
          </a:p>
        </p:txBody>
      </p:sp>
      <p:grpSp>
        <p:nvGrpSpPr>
          <p:cNvPr id="6" name="Group 5"/>
          <p:cNvGrpSpPr/>
          <p:nvPr/>
        </p:nvGrpSpPr>
        <p:grpSpPr>
          <a:xfrm>
            <a:off x="0" y="1424706"/>
            <a:ext cx="11955888" cy="4563970"/>
            <a:chOff x="0" y="1424706"/>
            <a:chExt cx="11955888" cy="456397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4706"/>
              <a:ext cx="11955888" cy="4563970"/>
            </a:xfrm>
            <a:prstGeom prst="rect">
              <a:avLst/>
            </a:prstGeom>
          </p:spPr>
        </p:pic>
        <p:sp>
          <p:nvSpPr>
            <p:cNvPr id="10" name="Rectangle 9"/>
            <p:cNvSpPr/>
            <p:nvPr/>
          </p:nvSpPr>
          <p:spPr>
            <a:xfrm>
              <a:off x="6272011" y="3274562"/>
              <a:ext cx="991673" cy="331523"/>
            </a:xfrm>
            <a:prstGeom prst="rect">
              <a:avLst/>
            </a:prstGeom>
            <a:noFill/>
            <a:ln w="28575">
              <a:solidFill>
                <a:srgbClr val="00B05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prstClr val="black"/>
                </a:solidFill>
              </a:endParaRPr>
            </a:p>
          </p:txBody>
        </p:sp>
      </p:grpSp>
    </p:spTree>
    <p:extLst>
      <p:ext uri="{BB962C8B-B14F-4D97-AF65-F5344CB8AC3E}">
        <p14:creationId xmlns:p14="http://schemas.microsoft.com/office/powerpoint/2010/main" val="1337721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Push Package from OMMAS to </a:t>
            </a:r>
            <a:r>
              <a:rPr lang="en-US" sz="3200" dirty="0" err="1" smtClean="0">
                <a:solidFill>
                  <a:prstClr val="white"/>
                </a:solidFill>
              </a:rPr>
              <a:t>eMARG</a:t>
            </a:r>
            <a:r>
              <a:rPr lang="en-US" sz="3200" dirty="0" smtClean="0">
                <a:solidFill>
                  <a:prstClr val="white"/>
                </a:solidFill>
              </a:rPr>
              <a:t>:</a:t>
            </a:r>
            <a:endParaRPr lang="en-US" sz="3200" dirty="0">
              <a:solidFill>
                <a:prstClr val="white"/>
              </a:solidFill>
            </a:endParaRPr>
          </a:p>
        </p:txBody>
      </p:sp>
      <p:sp>
        <p:nvSpPr>
          <p:cNvPr id="4" name="Rectangle 3"/>
          <p:cNvSpPr/>
          <p:nvPr/>
        </p:nvSpPr>
        <p:spPr>
          <a:xfrm>
            <a:off x="118056" y="621007"/>
            <a:ext cx="11955888" cy="646331"/>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prstClr val="black"/>
                </a:solidFill>
              </a:rPr>
              <a:t>Make sure that all the details of road are correct before finalizing the road. If after finalizing the road you feel that some entries are still to be corrected then you can de finalize the road and make the corrections again. </a:t>
            </a:r>
            <a:endParaRPr lang="en-IN" dirty="0">
              <a:solidFill>
                <a:prstClr val="black"/>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48" y="1398948"/>
            <a:ext cx="10959921" cy="4860184"/>
          </a:xfrm>
          <a:prstGeom prst="rect">
            <a:avLst/>
          </a:prstGeom>
        </p:spPr>
      </p:pic>
      <p:sp>
        <p:nvSpPr>
          <p:cNvPr id="8" name="Rectangle 7"/>
          <p:cNvSpPr/>
          <p:nvPr/>
        </p:nvSpPr>
        <p:spPr>
          <a:xfrm>
            <a:off x="8925059" y="3094258"/>
            <a:ext cx="991673" cy="331523"/>
          </a:xfrm>
          <a:prstGeom prst="rect">
            <a:avLst/>
          </a:prstGeom>
          <a:noFill/>
          <a:ln w="28575">
            <a:solidFill>
              <a:srgbClr val="00B05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prstClr val="black"/>
              </a:solidFill>
            </a:endParaRPr>
          </a:p>
        </p:txBody>
      </p:sp>
    </p:spTree>
    <p:extLst>
      <p:ext uri="{BB962C8B-B14F-4D97-AF65-F5344CB8AC3E}">
        <p14:creationId xmlns:p14="http://schemas.microsoft.com/office/powerpoint/2010/main" val="666402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12192000" cy="40669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800" dirty="0">
                <a:solidFill>
                  <a:prstClr val="white"/>
                </a:solidFill>
              </a:rPr>
              <a:t>Step-1: </a:t>
            </a:r>
            <a:r>
              <a:rPr lang="en-IN" sz="2800" dirty="0" smtClean="0">
                <a:solidFill>
                  <a:prstClr val="white"/>
                </a:solidFill>
              </a:rPr>
              <a:t>Go to OMMAS Citizen Section “Proposals------&gt;</a:t>
            </a:r>
            <a:r>
              <a:rPr lang="en-IN" sz="2800" dirty="0" err="1" smtClean="0">
                <a:solidFill>
                  <a:prstClr val="white"/>
                </a:solidFill>
              </a:rPr>
              <a:t>Statewise</a:t>
            </a:r>
            <a:r>
              <a:rPr lang="en-IN" sz="2800" dirty="0" smtClean="0">
                <a:solidFill>
                  <a:prstClr val="white"/>
                </a:solidFill>
              </a:rPr>
              <a:t> List of Roads”</a:t>
            </a:r>
            <a:endParaRPr lang="en-US" sz="2800" dirty="0">
              <a:solidFill>
                <a:prstClr val="white"/>
              </a:solidFill>
            </a:endParaRPr>
          </a:p>
        </p:txBody>
      </p:sp>
      <p:grpSp>
        <p:nvGrpSpPr>
          <p:cNvPr id="7" name="Group 6"/>
          <p:cNvGrpSpPr/>
          <p:nvPr/>
        </p:nvGrpSpPr>
        <p:grpSpPr>
          <a:xfrm>
            <a:off x="0" y="966377"/>
            <a:ext cx="12192000" cy="5357150"/>
            <a:chOff x="0" y="966377"/>
            <a:chExt cx="12192000" cy="5357150"/>
          </a:xfrm>
        </p:grpSpPr>
        <p:grpSp>
          <p:nvGrpSpPr>
            <p:cNvPr id="4" name="Group 3"/>
            <p:cNvGrpSpPr/>
            <p:nvPr/>
          </p:nvGrpSpPr>
          <p:grpSpPr>
            <a:xfrm>
              <a:off x="0" y="966377"/>
              <a:ext cx="12192000" cy="5357150"/>
              <a:chOff x="0" y="966377"/>
              <a:chExt cx="12192000" cy="5086693"/>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6377"/>
                <a:ext cx="12192000" cy="5086693"/>
              </a:xfrm>
              <a:prstGeom prst="rect">
                <a:avLst/>
              </a:prstGeom>
            </p:spPr>
          </p:pic>
          <p:sp>
            <p:nvSpPr>
              <p:cNvPr id="3" name="Rectangle 2"/>
              <p:cNvSpPr/>
              <p:nvPr/>
            </p:nvSpPr>
            <p:spPr>
              <a:xfrm>
                <a:off x="283335" y="3065172"/>
                <a:ext cx="1674254" cy="309093"/>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grpSp>
        <p:sp>
          <p:nvSpPr>
            <p:cNvPr id="6" name="Rectangle 5"/>
            <p:cNvSpPr/>
            <p:nvPr/>
          </p:nvSpPr>
          <p:spPr>
            <a:xfrm>
              <a:off x="2125014" y="1746044"/>
              <a:ext cx="1184856" cy="327456"/>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grpSp>
    </p:spTree>
    <p:extLst>
      <p:ext uri="{BB962C8B-B14F-4D97-AF65-F5344CB8AC3E}">
        <p14:creationId xmlns:p14="http://schemas.microsoft.com/office/powerpoint/2010/main" val="13627660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Push Package from OMMAS to </a:t>
            </a:r>
            <a:r>
              <a:rPr lang="en-US" sz="3200" dirty="0" err="1" smtClean="0">
                <a:solidFill>
                  <a:prstClr val="white"/>
                </a:solidFill>
              </a:rPr>
              <a:t>eMARG</a:t>
            </a:r>
            <a:r>
              <a:rPr lang="en-US" sz="3200" dirty="0" smtClean="0">
                <a:solidFill>
                  <a:prstClr val="white"/>
                </a:solidFill>
              </a:rPr>
              <a:t>:</a:t>
            </a:r>
            <a:endParaRPr lang="en-US" sz="3200" dirty="0">
              <a:solidFill>
                <a:prstClr val="white"/>
              </a:solidFill>
            </a:endParaRPr>
          </a:p>
        </p:txBody>
      </p:sp>
      <p:sp>
        <p:nvSpPr>
          <p:cNvPr id="4" name="Rectangle 3"/>
          <p:cNvSpPr/>
          <p:nvPr/>
        </p:nvSpPr>
        <p:spPr>
          <a:xfrm>
            <a:off x="0" y="633886"/>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prstClr val="black"/>
                </a:solidFill>
              </a:rPr>
              <a:t>Step 6: Once all the roads of a package are finalized, Click on ‘Finalize’ to finalize the complete package.</a:t>
            </a:r>
            <a:endParaRPr lang="en-IN" dirty="0">
              <a:solidFill>
                <a:prstClr val="black"/>
              </a:solidFill>
            </a:endParaRPr>
          </a:p>
        </p:txBody>
      </p:sp>
      <p:pic>
        <p:nvPicPr>
          <p:cNvPr id="7" name="Picture 6"/>
          <p:cNvPicPr/>
          <p:nvPr/>
        </p:nvPicPr>
        <p:blipFill rotWithShape="1">
          <a:blip r:embed="rId2">
            <a:extLst>
              <a:ext uri="{28A0092B-C50C-407E-A947-70E740481C1C}">
                <a14:useLocalDpi xmlns:a14="http://schemas.microsoft.com/office/drawing/2010/main" val="0"/>
              </a:ext>
            </a:extLst>
          </a:blip>
          <a:srcRect t="21818" b="17273"/>
          <a:stretch/>
        </p:blipFill>
        <p:spPr bwMode="auto">
          <a:xfrm>
            <a:off x="1094703" y="1366648"/>
            <a:ext cx="9066727" cy="39780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05828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Push Package from OMMAS to </a:t>
            </a:r>
            <a:r>
              <a:rPr lang="en-US" sz="3200" dirty="0" err="1" smtClean="0">
                <a:solidFill>
                  <a:prstClr val="white"/>
                </a:solidFill>
              </a:rPr>
              <a:t>eMARG</a:t>
            </a:r>
            <a:r>
              <a:rPr lang="en-US" sz="3200" dirty="0" smtClean="0">
                <a:solidFill>
                  <a:prstClr val="white"/>
                </a:solidFill>
              </a:rPr>
              <a:t>:</a:t>
            </a:r>
            <a:endParaRPr lang="en-US" sz="3200" dirty="0">
              <a:solidFill>
                <a:prstClr val="white"/>
              </a:solidFill>
            </a:endParaRPr>
          </a:p>
        </p:txBody>
      </p:sp>
      <p:sp>
        <p:nvSpPr>
          <p:cNvPr id="8" name="Rectangle 7"/>
          <p:cNvSpPr/>
          <p:nvPr/>
        </p:nvSpPr>
        <p:spPr>
          <a:xfrm>
            <a:off x="0" y="696134"/>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prstClr val="black"/>
                </a:solidFill>
              </a:rPr>
              <a:t>Step 7: Click on ‘Push to </a:t>
            </a:r>
            <a:r>
              <a:rPr lang="en-US" dirty="0" err="1">
                <a:solidFill>
                  <a:prstClr val="black"/>
                </a:solidFill>
              </a:rPr>
              <a:t>eMARG</a:t>
            </a:r>
            <a:r>
              <a:rPr lang="en-US" dirty="0">
                <a:solidFill>
                  <a:prstClr val="black"/>
                </a:solidFill>
              </a:rPr>
              <a:t>’ </a:t>
            </a:r>
            <a:endParaRPr lang="en-IN" dirty="0">
              <a:solidFill>
                <a:prstClr val="black"/>
              </a:solidFill>
            </a:endParaRPr>
          </a:p>
        </p:txBody>
      </p:sp>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77533" y="1171864"/>
            <a:ext cx="9505302" cy="4341430"/>
          </a:xfrm>
          <a:prstGeom prst="rect">
            <a:avLst/>
          </a:prstGeom>
        </p:spPr>
      </p:pic>
      <p:sp>
        <p:nvSpPr>
          <p:cNvPr id="2" name="Rectangle 1"/>
          <p:cNvSpPr/>
          <p:nvPr/>
        </p:nvSpPr>
        <p:spPr>
          <a:xfrm>
            <a:off x="1077533" y="5694771"/>
            <a:ext cx="8671775" cy="424732"/>
          </a:xfrm>
          <a:prstGeom prst="rect">
            <a:avLst/>
          </a:prstGeom>
        </p:spPr>
        <p:txBody>
          <a:bodyPr wrap="square">
            <a:spAutoFit/>
          </a:bodyPr>
          <a:lstStyle/>
          <a:p>
            <a:pPr>
              <a:lnSpc>
                <a:spcPct val="120000"/>
              </a:lnSpc>
              <a:spcBef>
                <a:spcPts val="600"/>
              </a:spcBef>
              <a:spcAft>
                <a:spcPts val="600"/>
              </a:spcAft>
            </a:pP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The Status for the package changes to ‘Package pushed to </a:t>
            </a:r>
            <a:r>
              <a:rPr lang="en-US" dirty="0" err="1">
                <a:solidFill>
                  <a:srgbClr val="595959"/>
                </a:solidFill>
                <a:latin typeface="Segoe UI Historic" panose="020B0502040204020203" pitchFamily="34" charset="0"/>
                <a:ea typeface="Arial" panose="020B0604020202020204" pitchFamily="34" charset="0"/>
                <a:cs typeface="Times New Roman" panose="02020603050405020304" pitchFamily="18" charset="0"/>
              </a:rPr>
              <a:t>eMARG</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in green.</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816240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52260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How to Push Package from OMMAS to </a:t>
            </a:r>
            <a:r>
              <a:rPr lang="en-US" sz="3200" dirty="0" err="1" smtClean="0">
                <a:solidFill>
                  <a:prstClr val="white"/>
                </a:solidFill>
              </a:rPr>
              <a:t>eMARG</a:t>
            </a:r>
            <a:r>
              <a:rPr lang="en-US" sz="3200" dirty="0" smtClean="0">
                <a:solidFill>
                  <a:prstClr val="white"/>
                </a:solidFill>
              </a:rPr>
              <a:t>:</a:t>
            </a:r>
            <a:endParaRPr lang="en-US" sz="3200" dirty="0">
              <a:solidFill>
                <a:prstClr val="white"/>
              </a:solidFill>
            </a:endParaRPr>
          </a:p>
        </p:txBody>
      </p:sp>
      <p:sp>
        <p:nvSpPr>
          <p:cNvPr id="8" name="Rectangle 7"/>
          <p:cNvSpPr/>
          <p:nvPr/>
        </p:nvSpPr>
        <p:spPr>
          <a:xfrm>
            <a:off x="0" y="696134"/>
            <a:ext cx="11955888" cy="400687"/>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dirty="0">
                <a:solidFill>
                  <a:prstClr val="black"/>
                </a:solidFill>
              </a:rPr>
              <a:t>Step </a:t>
            </a:r>
            <a:r>
              <a:rPr lang="en-US" dirty="0" smtClean="0">
                <a:solidFill>
                  <a:prstClr val="black"/>
                </a:solidFill>
              </a:rPr>
              <a:t>8: </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The Status for the package changes to ‘Package pushed to </a:t>
            </a:r>
            <a:r>
              <a:rPr lang="en-US" dirty="0" err="1">
                <a:solidFill>
                  <a:srgbClr val="595959"/>
                </a:solidFill>
                <a:latin typeface="Segoe UI Historic" panose="020B0502040204020203" pitchFamily="34" charset="0"/>
                <a:ea typeface="Arial" panose="020B0604020202020204" pitchFamily="34" charset="0"/>
                <a:cs typeface="Times New Roman" panose="02020603050405020304" pitchFamily="18" charset="0"/>
              </a:rPr>
              <a:t>eMARG</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in green.</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2862" y="1272203"/>
            <a:ext cx="12106275" cy="3543300"/>
          </a:xfrm>
          <a:prstGeom prst="rect">
            <a:avLst/>
          </a:prstGeom>
        </p:spPr>
      </p:pic>
      <p:sp>
        <p:nvSpPr>
          <p:cNvPr id="7" name="Rectangle 6"/>
          <p:cNvSpPr/>
          <p:nvPr/>
        </p:nvSpPr>
        <p:spPr>
          <a:xfrm>
            <a:off x="7584141" y="2030506"/>
            <a:ext cx="1640541" cy="712694"/>
          </a:xfrm>
          <a:prstGeom prst="rect">
            <a:avLst/>
          </a:prstGeom>
          <a:noFill/>
          <a:ln w="38100">
            <a:solidFill>
              <a:srgbClr val="00B05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prstClr val="black"/>
              </a:solidFill>
            </a:endParaRPr>
          </a:p>
        </p:txBody>
      </p:sp>
    </p:spTree>
    <p:extLst>
      <p:ext uri="{BB962C8B-B14F-4D97-AF65-F5344CB8AC3E}">
        <p14:creationId xmlns:p14="http://schemas.microsoft.com/office/powerpoint/2010/main" val="14639554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051" y="2438625"/>
            <a:ext cx="10515600" cy="1325563"/>
          </a:xfrm>
          <a:ln w="38100"/>
        </p:spPr>
        <p:style>
          <a:lnRef idx="2">
            <a:schemeClr val="dk1"/>
          </a:lnRef>
          <a:fillRef idx="1">
            <a:schemeClr val="lt1"/>
          </a:fillRef>
          <a:effectRef idx="0">
            <a:schemeClr val="dk1"/>
          </a:effectRef>
          <a:fontRef idx="minor">
            <a:schemeClr val="dk1"/>
          </a:fontRef>
        </p:style>
        <p:txBody>
          <a:bodyPr/>
          <a:lstStyle/>
          <a:p>
            <a:r>
              <a:rPr lang="en-IN" dirty="0" smtClean="0"/>
              <a:t>Known Issues and Resolutions</a:t>
            </a:r>
            <a:endParaRPr lang="en-IN" dirty="0"/>
          </a:p>
        </p:txBody>
      </p:sp>
    </p:spTree>
    <p:extLst>
      <p:ext uri="{BB962C8B-B14F-4D97-AF65-F5344CB8AC3E}">
        <p14:creationId xmlns:p14="http://schemas.microsoft.com/office/powerpoint/2010/main" val="38217575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3032" y="103032"/>
            <a:ext cx="11955888" cy="461665"/>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sz="2400" b="1" dirty="0" smtClean="0">
                <a:solidFill>
                  <a:prstClr val="black"/>
                </a:solidFill>
              </a:rPr>
              <a:t>Issue-1: My </a:t>
            </a:r>
            <a:r>
              <a:rPr lang="en-US" sz="2400" b="1" dirty="0">
                <a:solidFill>
                  <a:prstClr val="black"/>
                </a:solidFill>
              </a:rPr>
              <a:t>package is not visible in the data correction screen for pushing to </a:t>
            </a:r>
            <a:r>
              <a:rPr lang="en-US" sz="2400" b="1" dirty="0" err="1">
                <a:solidFill>
                  <a:prstClr val="black"/>
                </a:solidFill>
              </a:rPr>
              <a:t>eMARG</a:t>
            </a:r>
            <a:endParaRPr lang="en-IN" sz="2400" dirty="0">
              <a:solidFill>
                <a:prstClr val="black"/>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429"/>
            <a:ext cx="12192000" cy="5125792"/>
          </a:xfrm>
          <a:prstGeom prst="rect">
            <a:avLst/>
          </a:prstGeom>
        </p:spPr>
      </p:pic>
    </p:spTree>
    <p:extLst>
      <p:ext uri="{BB962C8B-B14F-4D97-AF65-F5344CB8AC3E}">
        <p14:creationId xmlns:p14="http://schemas.microsoft.com/office/powerpoint/2010/main" val="32079851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45780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solidFill>
                  <a:prstClr val="white"/>
                </a:solidFill>
              </a:rPr>
              <a:t>Eligibility Criteria for Pushing of Package from OMMAS to </a:t>
            </a:r>
            <a:r>
              <a:rPr lang="en-US" sz="3200" dirty="0" err="1" smtClean="0">
                <a:solidFill>
                  <a:prstClr val="white"/>
                </a:solidFill>
              </a:rPr>
              <a:t>eMARG</a:t>
            </a:r>
            <a:r>
              <a:rPr lang="en-US" sz="3200" dirty="0" smtClean="0">
                <a:solidFill>
                  <a:prstClr val="white"/>
                </a:solidFill>
              </a:rPr>
              <a:t>:</a:t>
            </a:r>
            <a:endParaRPr lang="en-US" sz="3200" dirty="0">
              <a:solidFill>
                <a:prstClr val="white"/>
              </a:solidFill>
            </a:endParaRPr>
          </a:p>
        </p:txBody>
      </p:sp>
      <p:sp>
        <p:nvSpPr>
          <p:cNvPr id="4" name="Rectangle 3"/>
          <p:cNvSpPr/>
          <p:nvPr/>
        </p:nvSpPr>
        <p:spPr>
          <a:xfrm>
            <a:off x="90153" y="633886"/>
            <a:ext cx="11955888" cy="757130"/>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b="1" u="sng"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Condition 1</a:t>
            </a:r>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 package is eligible for pushing to </a:t>
            </a:r>
            <a:r>
              <a:rPr lang="en-US" dirty="0" err="1">
                <a:solidFill>
                  <a:srgbClr val="595959"/>
                </a:solidFill>
                <a:latin typeface="Segoe UI Historic" panose="020B0502040204020203" pitchFamily="34" charset="0"/>
                <a:ea typeface="Arial" panose="020B0604020202020204" pitchFamily="34" charset="0"/>
                <a:cs typeface="Times New Roman" panose="02020603050405020304" pitchFamily="18" charset="0"/>
              </a:rPr>
              <a:t>eMARG</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only when all the roads of a particular package are </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completed</a:t>
            </a:r>
            <a:endParaRPr lang="en-IN"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996265348"/>
              </p:ext>
            </p:extLst>
          </p:nvPr>
        </p:nvGraphicFramePr>
        <p:xfrm>
          <a:off x="705076" y="1535505"/>
          <a:ext cx="4028313" cy="1751166"/>
        </p:xfrm>
        <a:graphic>
          <a:graphicData uri="http://schemas.openxmlformats.org/drawingml/2006/table">
            <a:tbl>
              <a:tblPr firstRow="1" firstCol="1" bandRow="1"/>
              <a:tblGrid>
                <a:gridCol w="1028319"/>
                <a:gridCol w="897509"/>
                <a:gridCol w="2102485"/>
              </a:tblGrid>
              <a:tr h="483990">
                <a:tc>
                  <a:txBody>
                    <a:bodyPr/>
                    <a:lstStyle/>
                    <a:p>
                      <a:pPr>
                        <a:lnSpc>
                          <a:spcPct val="120000"/>
                        </a:lnSpc>
                        <a:spcBef>
                          <a:spcPts val="600"/>
                        </a:spcBef>
                        <a:spcAft>
                          <a:spcPts val="600"/>
                        </a:spcAft>
                      </a:pPr>
                      <a:r>
                        <a:rPr lang="en-US" sz="18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Package</a:t>
                      </a:r>
                      <a:endParaRPr lang="en-IN" sz="18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nSpc>
                          <a:spcPct val="120000"/>
                        </a:lnSpc>
                        <a:spcBef>
                          <a:spcPts val="600"/>
                        </a:spcBef>
                        <a:spcAft>
                          <a:spcPts val="600"/>
                        </a:spcAft>
                      </a:pPr>
                      <a:r>
                        <a:rPr lang="en-US" sz="18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Roads</a:t>
                      </a:r>
                      <a:endParaRPr lang="en-IN" sz="18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nSpc>
                          <a:spcPct val="120000"/>
                        </a:lnSpc>
                        <a:spcBef>
                          <a:spcPts val="600"/>
                        </a:spcBef>
                        <a:spcAft>
                          <a:spcPts val="600"/>
                        </a:spcAft>
                      </a:pPr>
                      <a:r>
                        <a:rPr lang="en-US" sz="18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Completion Dates</a:t>
                      </a:r>
                      <a:endParaRPr lang="en-IN" sz="18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r>
              <a:tr h="422392">
                <a:tc rowSpan="3">
                  <a:txBody>
                    <a:bodyPr/>
                    <a:lstStyle/>
                    <a:p>
                      <a:pPr algn="ctr">
                        <a:lnSpc>
                          <a:spcPct val="120000"/>
                        </a:lnSpc>
                        <a:spcBef>
                          <a:spcPts val="600"/>
                        </a:spcBef>
                        <a:spcAft>
                          <a:spcPts val="600"/>
                        </a:spcAft>
                      </a:pPr>
                      <a:r>
                        <a:rPr lang="en-US" sz="18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ABC</a:t>
                      </a:r>
                      <a:endParaRPr lang="en-IN" sz="18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8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1</a:t>
                      </a:r>
                      <a:endParaRPr lang="en-IN" sz="18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8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20 March 2018</a:t>
                      </a:r>
                      <a:endParaRPr lang="en-IN" sz="18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392">
                <a:tc vMerge="1">
                  <a:txBody>
                    <a:bodyPr/>
                    <a:lstStyle/>
                    <a:p>
                      <a:endParaRPr lang="en-IN"/>
                    </a:p>
                  </a:txBody>
                  <a:tcPr/>
                </a:tc>
                <a:tc>
                  <a:txBody>
                    <a:bodyPr/>
                    <a:lstStyle/>
                    <a:p>
                      <a:pPr>
                        <a:lnSpc>
                          <a:spcPct val="120000"/>
                        </a:lnSpc>
                        <a:spcBef>
                          <a:spcPts val="600"/>
                        </a:spcBef>
                        <a:spcAft>
                          <a:spcPts val="600"/>
                        </a:spcAft>
                      </a:pPr>
                      <a:r>
                        <a:rPr lang="en-US" sz="18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2</a:t>
                      </a:r>
                      <a:endParaRPr lang="en-IN" sz="18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8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10 December 2017</a:t>
                      </a:r>
                      <a:endParaRPr lang="en-IN" sz="18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392">
                <a:tc vMerge="1">
                  <a:txBody>
                    <a:bodyPr/>
                    <a:lstStyle/>
                    <a:p>
                      <a:endParaRPr lang="en-IN"/>
                    </a:p>
                  </a:txBody>
                  <a:tcPr/>
                </a:tc>
                <a:tc>
                  <a:txBody>
                    <a:bodyPr/>
                    <a:lstStyle/>
                    <a:p>
                      <a:pPr>
                        <a:lnSpc>
                          <a:spcPct val="120000"/>
                        </a:lnSpc>
                        <a:spcBef>
                          <a:spcPts val="600"/>
                        </a:spcBef>
                        <a:spcAft>
                          <a:spcPts val="600"/>
                        </a:spcAft>
                      </a:pPr>
                      <a:r>
                        <a:rPr lang="en-US" sz="18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3</a:t>
                      </a:r>
                      <a:endParaRPr lang="en-IN" sz="18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600"/>
                        </a:spcBef>
                        <a:spcAft>
                          <a:spcPts val="600"/>
                        </a:spcAft>
                      </a:pPr>
                      <a:r>
                        <a:rPr lang="en-US" sz="18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a:t>
                      </a:r>
                      <a:endParaRPr lang="en-IN" sz="18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6" name="Right Arrow 15">
            <a:extLst>
              <a:ext uri="{FF2B5EF4-FFF2-40B4-BE49-F238E27FC236}">
                <a16:creationId xmlns="" xmlns:a16="http://schemas.microsoft.com/office/drawing/2014/main" id="{F0F70B64-E851-435E-8DC1-1A4128717394}"/>
              </a:ext>
            </a:extLst>
          </p:cNvPr>
          <p:cNvSpPr/>
          <p:nvPr/>
        </p:nvSpPr>
        <p:spPr>
          <a:xfrm>
            <a:off x="4849299" y="2148146"/>
            <a:ext cx="1488165" cy="398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6439436" y="1562615"/>
            <a:ext cx="2795773" cy="14219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This package will not be pushed to </a:t>
            </a:r>
            <a:r>
              <a:rPr lang="en-US" dirty="0" err="1">
                <a:solidFill>
                  <a:srgbClr val="595959"/>
                </a:solidFill>
                <a:latin typeface="Segoe UI Historic" panose="020B0502040204020203" pitchFamily="34" charset="0"/>
                <a:ea typeface="Arial" panose="020B0604020202020204" pitchFamily="34" charset="0"/>
                <a:cs typeface="Times New Roman" panose="02020603050405020304" pitchFamily="18" charset="0"/>
              </a:rPr>
              <a:t>eMARG</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because Road 3 is still in </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progress</a:t>
            </a:r>
            <a:endParaRPr lang="en-IN"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
        <p:nvSpPr>
          <p:cNvPr id="17" name="Rectangle 16"/>
          <p:cNvSpPr/>
          <p:nvPr/>
        </p:nvSpPr>
        <p:spPr>
          <a:xfrm>
            <a:off x="141669" y="3572633"/>
            <a:ext cx="11745532" cy="757130"/>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b="1" u="sng"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Condition 2</a:t>
            </a:r>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 package is eligible for pushing to </a:t>
            </a:r>
            <a:r>
              <a:rPr lang="en-US" dirty="0" err="1">
                <a:solidFill>
                  <a:srgbClr val="595959"/>
                </a:solidFill>
                <a:latin typeface="Segoe UI Historic" panose="020B0502040204020203" pitchFamily="34" charset="0"/>
                <a:ea typeface="Arial" panose="020B0604020202020204" pitchFamily="34" charset="0"/>
                <a:cs typeface="Times New Roman" panose="02020603050405020304" pitchFamily="18" charset="0"/>
              </a:rPr>
              <a:t>eMARG</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only when the package completion date is after 31</a:t>
            </a:r>
            <a:r>
              <a:rPr lang="en-US" baseline="30000"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March </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2014</a:t>
            </a:r>
            <a:endParaRPr lang="en-IN"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
        <p:nvSpPr>
          <p:cNvPr id="18" name="Rectangle 17"/>
          <p:cNvSpPr/>
          <p:nvPr/>
        </p:nvSpPr>
        <p:spPr>
          <a:xfrm>
            <a:off x="0" y="4473402"/>
            <a:ext cx="12192000" cy="646331"/>
          </a:xfrm>
          <a:prstGeom prst="rect">
            <a:avLst/>
          </a:prstGeom>
        </p:spPr>
        <p:txBody>
          <a:bodyPr wrap="square">
            <a:spAutoFit/>
          </a:bodyPr>
          <a:lstStyle/>
          <a:p>
            <a:r>
              <a:rPr lang="en-US" b="1" dirty="0">
                <a:solidFill>
                  <a:srgbClr val="595959"/>
                </a:solidFill>
                <a:latin typeface="Segoe UI Historic" panose="020B0502040204020203" pitchFamily="34" charset="0"/>
                <a:ea typeface="Arial" panose="020B0604020202020204" pitchFamily="34" charset="0"/>
              </a:rPr>
              <a:t>Package Completion Date:</a:t>
            </a:r>
            <a:r>
              <a:rPr lang="en-US" dirty="0">
                <a:solidFill>
                  <a:srgbClr val="595959"/>
                </a:solidFill>
                <a:latin typeface="Segoe UI Historic" panose="020B0502040204020203" pitchFamily="34" charset="0"/>
                <a:ea typeface="Arial" panose="020B0604020202020204" pitchFamily="34" charset="0"/>
              </a:rPr>
              <a:t> The date of completion of the last completed road of a package is the package completion </a:t>
            </a:r>
            <a:r>
              <a:rPr lang="en-US" dirty="0" smtClean="0">
                <a:solidFill>
                  <a:srgbClr val="595959"/>
                </a:solidFill>
                <a:latin typeface="Segoe UI Historic" panose="020B0502040204020203" pitchFamily="34" charset="0"/>
                <a:ea typeface="Arial" panose="020B0604020202020204" pitchFamily="34" charset="0"/>
              </a:rPr>
              <a:t>date </a:t>
            </a:r>
            <a:endParaRPr lang="en-IN" dirty="0">
              <a:solidFill>
                <a:prstClr val="black"/>
              </a:solidFill>
            </a:endParaRPr>
          </a:p>
        </p:txBody>
      </p:sp>
      <p:graphicFrame>
        <p:nvGraphicFramePr>
          <p:cNvPr id="20" name="Table 19"/>
          <p:cNvGraphicFramePr>
            <a:graphicFrameLocks noGrp="1"/>
          </p:cNvGraphicFramePr>
          <p:nvPr>
            <p:extLst>
              <p:ext uri="{D42A27DB-BD31-4B8C-83A1-F6EECF244321}">
                <p14:modId xmlns:p14="http://schemas.microsoft.com/office/powerpoint/2010/main" val="2353559862"/>
              </p:ext>
            </p:extLst>
          </p:nvPr>
        </p:nvGraphicFramePr>
        <p:xfrm>
          <a:off x="820986" y="5307754"/>
          <a:ext cx="4028313" cy="1316736"/>
        </p:xfrm>
        <a:graphic>
          <a:graphicData uri="http://schemas.openxmlformats.org/drawingml/2006/table">
            <a:tbl>
              <a:tblPr firstRow="1" firstCol="1" bandRow="1"/>
              <a:tblGrid>
                <a:gridCol w="1028319"/>
                <a:gridCol w="897509"/>
                <a:gridCol w="2102485"/>
              </a:tblGrid>
              <a:tr h="251460">
                <a:tc>
                  <a:txBody>
                    <a:bodyPr/>
                    <a:lstStyle/>
                    <a:p>
                      <a:pPr>
                        <a:lnSpc>
                          <a:spcPct val="120000"/>
                        </a:lnSpc>
                        <a:spcBef>
                          <a:spcPts val="600"/>
                        </a:spcBef>
                        <a:spcAft>
                          <a:spcPts val="600"/>
                        </a:spcAft>
                      </a:pPr>
                      <a:r>
                        <a:rPr lang="en-US" sz="18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Package</a:t>
                      </a:r>
                      <a:endParaRPr lang="en-IN" sz="18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nSpc>
                          <a:spcPct val="120000"/>
                        </a:lnSpc>
                        <a:spcBef>
                          <a:spcPts val="600"/>
                        </a:spcBef>
                        <a:spcAft>
                          <a:spcPts val="600"/>
                        </a:spcAft>
                      </a:pPr>
                      <a:r>
                        <a:rPr lang="en-US" sz="18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Roads</a:t>
                      </a:r>
                      <a:endParaRPr lang="en-IN" sz="18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nSpc>
                          <a:spcPct val="120000"/>
                        </a:lnSpc>
                        <a:spcBef>
                          <a:spcPts val="600"/>
                        </a:spcBef>
                        <a:spcAft>
                          <a:spcPts val="600"/>
                        </a:spcAft>
                      </a:pPr>
                      <a:r>
                        <a:rPr lang="en-US" sz="18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Completion Dates</a:t>
                      </a:r>
                      <a:endParaRPr lang="en-IN" sz="18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r>
              <a:tr h="0">
                <a:tc rowSpan="3">
                  <a:txBody>
                    <a:bodyPr/>
                    <a:lstStyle/>
                    <a:p>
                      <a:pPr algn="ctr">
                        <a:lnSpc>
                          <a:spcPct val="120000"/>
                        </a:lnSpc>
                        <a:spcBef>
                          <a:spcPts val="600"/>
                        </a:spcBef>
                        <a:spcAft>
                          <a:spcPts val="600"/>
                        </a:spcAft>
                      </a:pPr>
                      <a:r>
                        <a:rPr lang="en-US" sz="18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XYZ</a:t>
                      </a:r>
                      <a:endParaRPr lang="en-IN" sz="18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8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1</a:t>
                      </a:r>
                      <a:endParaRPr lang="en-IN" sz="18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8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20 January 2016</a:t>
                      </a:r>
                      <a:endParaRPr lang="en-IN" sz="18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n-IN"/>
                    </a:p>
                  </a:txBody>
                  <a:tcPr/>
                </a:tc>
                <a:tc>
                  <a:txBody>
                    <a:bodyPr/>
                    <a:lstStyle/>
                    <a:p>
                      <a:pPr>
                        <a:lnSpc>
                          <a:spcPct val="120000"/>
                        </a:lnSpc>
                        <a:spcBef>
                          <a:spcPts val="600"/>
                        </a:spcBef>
                        <a:spcAft>
                          <a:spcPts val="600"/>
                        </a:spcAft>
                      </a:pPr>
                      <a:r>
                        <a:rPr lang="en-US" sz="18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2</a:t>
                      </a:r>
                      <a:endParaRPr lang="en-IN" sz="18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8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10 December 2013</a:t>
                      </a:r>
                      <a:endParaRPr lang="en-IN" sz="18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n-IN"/>
                    </a:p>
                  </a:txBody>
                  <a:tcPr/>
                </a:tc>
                <a:tc>
                  <a:txBody>
                    <a:bodyPr/>
                    <a:lstStyle/>
                    <a:p>
                      <a:pPr>
                        <a:lnSpc>
                          <a:spcPct val="120000"/>
                        </a:lnSpc>
                        <a:spcBef>
                          <a:spcPts val="600"/>
                        </a:spcBef>
                        <a:spcAft>
                          <a:spcPts val="600"/>
                        </a:spcAft>
                      </a:pPr>
                      <a:r>
                        <a:rPr lang="en-US" sz="18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3</a:t>
                      </a:r>
                      <a:endParaRPr lang="en-IN" sz="18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8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15 February 2016</a:t>
                      </a:r>
                      <a:endParaRPr lang="en-IN" sz="18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 name="Right Arrow 20">
            <a:extLst>
              <a:ext uri="{FF2B5EF4-FFF2-40B4-BE49-F238E27FC236}">
                <a16:creationId xmlns="" xmlns:a16="http://schemas.microsoft.com/office/drawing/2014/main" id="{F0F70B64-E851-435E-8DC1-1A4128717394}"/>
              </a:ext>
            </a:extLst>
          </p:cNvPr>
          <p:cNvSpPr/>
          <p:nvPr/>
        </p:nvSpPr>
        <p:spPr>
          <a:xfrm>
            <a:off x="4951271" y="5766767"/>
            <a:ext cx="1488165" cy="398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6541408" y="5088958"/>
            <a:ext cx="5204124"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The package completion date here is 15 February 2016 as Road 3 is getting completed last and since the package completion date is after 31</a:t>
            </a:r>
            <a:r>
              <a:rPr lang="en-US" baseline="30000"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March 2014, the package can be pushed to </a:t>
            </a:r>
            <a:r>
              <a:rPr lang="en-US" dirty="0" err="1"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eMARG</a:t>
            </a:r>
            <a:endParaRPr lang="en-IN"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626352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56904"/>
            <a:ext cx="12192000" cy="40478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2400" dirty="0" smtClean="0">
                <a:solidFill>
                  <a:prstClr val="white"/>
                </a:solidFill>
              </a:rPr>
              <a:t>Packages not Eligible for Pushing from OMMAS to </a:t>
            </a:r>
            <a:r>
              <a:rPr lang="en-US" sz="2400" dirty="0" err="1" smtClean="0">
                <a:solidFill>
                  <a:prstClr val="white"/>
                </a:solidFill>
              </a:rPr>
              <a:t>eMARG</a:t>
            </a:r>
            <a:r>
              <a:rPr lang="en-US" sz="2400" dirty="0" smtClean="0">
                <a:solidFill>
                  <a:prstClr val="white"/>
                </a:solidFill>
              </a:rPr>
              <a:t>:</a:t>
            </a:r>
            <a:endParaRPr lang="en-US" sz="2400" dirty="0">
              <a:solidFill>
                <a:prstClr val="white"/>
              </a:solidFill>
            </a:endParaRPr>
          </a:p>
        </p:txBody>
      </p:sp>
      <p:sp>
        <p:nvSpPr>
          <p:cNvPr id="4" name="Rectangle 3"/>
          <p:cNvSpPr/>
          <p:nvPr/>
        </p:nvSpPr>
        <p:spPr>
          <a:xfrm>
            <a:off x="90153" y="569491"/>
            <a:ext cx="11955888" cy="4247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b="1" u="sng"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Condition 1</a:t>
            </a:r>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t>
            </a:r>
            <a:r>
              <a:rPr lang="en-US" dirty="0">
                <a:solidFill>
                  <a:prstClr val="black"/>
                </a:solidFill>
              </a:rPr>
              <a:t>All the roads of the package are of stage-1/stage-A </a:t>
            </a:r>
            <a:r>
              <a:rPr lang="en-US" dirty="0" smtClean="0">
                <a:solidFill>
                  <a:prstClr val="black"/>
                </a:solidFill>
              </a:rPr>
              <a:t>type</a:t>
            </a:r>
            <a:endParaRPr lang="en-IN"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
        <p:nvSpPr>
          <p:cNvPr id="17" name="Rectangle 16"/>
          <p:cNvSpPr/>
          <p:nvPr/>
        </p:nvSpPr>
        <p:spPr>
          <a:xfrm>
            <a:off x="103032" y="2494777"/>
            <a:ext cx="11955888" cy="4247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b="1" u="sng"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Condition 2</a:t>
            </a:r>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t>
            </a:r>
            <a:r>
              <a:rPr lang="en-US" dirty="0">
                <a:solidFill>
                  <a:prstClr val="black"/>
                </a:solidFill>
              </a:rPr>
              <a:t>The package consists of only LSB </a:t>
            </a:r>
            <a:r>
              <a:rPr lang="en-US" dirty="0" smtClean="0">
                <a:solidFill>
                  <a:prstClr val="black"/>
                </a:solidFill>
              </a:rPr>
              <a:t>works </a:t>
            </a:r>
            <a:endParaRPr lang="en-IN"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686424550"/>
              </p:ext>
            </p:extLst>
          </p:nvPr>
        </p:nvGraphicFramePr>
        <p:xfrm>
          <a:off x="420397" y="1088203"/>
          <a:ext cx="5070983" cy="1170432"/>
        </p:xfrm>
        <a:graphic>
          <a:graphicData uri="http://schemas.openxmlformats.org/drawingml/2006/table">
            <a:tbl>
              <a:tblPr firstRow="1" firstCol="1" bandRow="1"/>
              <a:tblGrid>
                <a:gridCol w="929132"/>
                <a:gridCol w="814451"/>
                <a:gridCol w="1883410"/>
                <a:gridCol w="1443990"/>
              </a:tblGrid>
              <a:tr h="251460">
                <a:tc>
                  <a:txBody>
                    <a:bodyPr/>
                    <a:lstStyle/>
                    <a:p>
                      <a:pPr>
                        <a:lnSpc>
                          <a:spcPct val="120000"/>
                        </a:lnSpc>
                        <a:spcBef>
                          <a:spcPts val="600"/>
                        </a:spcBef>
                        <a:spcAft>
                          <a:spcPts val="600"/>
                        </a:spcAft>
                      </a:pPr>
                      <a:r>
                        <a:rPr lang="en-US" sz="16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Package</a:t>
                      </a:r>
                      <a:endParaRPr lang="en-IN" sz="16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nSpc>
                          <a:spcPct val="120000"/>
                        </a:lnSpc>
                        <a:spcBef>
                          <a:spcPts val="600"/>
                        </a:spcBef>
                        <a:spcAft>
                          <a:spcPts val="600"/>
                        </a:spcAft>
                      </a:pPr>
                      <a:r>
                        <a:rPr lang="en-US" sz="16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Roads</a:t>
                      </a:r>
                      <a:endParaRPr lang="en-IN" sz="16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nSpc>
                          <a:spcPct val="120000"/>
                        </a:lnSpc>
                        <a:spcBef>
                          <a:spcPts val="600"/>
                        </a:spcBef>
                        <a:spcAft>
                          <a:spcPts val="600"/>
                        </a:spcAft>
                      </a:pPr>
                      <a:r>
                        <a:rPr lang="en-US" sz="16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Completion Dates</a:t>
                      </a:r>
                      <a:endParaRPr lang="en-IN" sz="16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nSpc>
                          <a:spcPct val="120000"/>
                        </a:lnSpc>
                        <a:spcBef>
                          <a:spcPts val="600"/>
                        </a:spcBef>
                        <a:spcAft>
                          <a:spcPts val="600"/>
                        </a:spcAft>
                      </a:pPr>
                      <a:r>
                        <a:rPr lang="en-US" sz="16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Proposal Type</a:t>
                      </a:r>
                      <a:endParaRPr lang="en-IN" sz="16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r>
              <a:tr h="0">
                <a:tc rowSpan="3">
                  <a:txBody>
                    <a:bodyPr/>
                    <a:lstStyle/>
                    <a:p>
                      <a:pPr algn="ct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XYZ</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1</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20 March 2018</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S1</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n-IN"/>
                    </a:p>
                  </a:txBody>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2</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10 December 2017</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S1</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n-IN"/>
                    </a:p>
                  </a:txBody>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17 April 2018</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S1</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818450327"/>
              </p:ext>
            </p:extLst>
          </p:nvPr>
        </p:nvGraphicFramePr>
        <p:xfrm>
          <a:off x="420397" y="3072660"/>
          <a:ext cx="5223256" cy="1006983"/>
        </p:xfrm>
        <a:graphic>
          <a:graphicData uri="http://schemas.openxmlformats.org/drawingml/2006/table">
            <a:tbl>
              <a:tblPr firstRow="1" firstCol="1" bandRow="1"/>
              <a:tblGrid>
                <a:gridCol w="929132"/>
                <a:gridCol w="1264158"/>
                <a:gridCol w="1146556"/>
                <a:gridCol w="1883410"/>
              </a:tblGrid>
              <a:tr h="224155">
                <a:tc>
                  <a:txBody>
                    <a:bodyPr/>
                    <a:lstStyle/>
                    <a:p>
                      <a:pPr>
                        <a:lnSpc>
                          <a:spcPct val="120000"/>
                        </a:lnSpc>
                        <a:spcBef>
                          <a:spcPts val="600"/>
                        </a:spcBef>
                        <a:spcAft>
                          <a:spcPts val="600"/>
                        </a:spcAft>
                      </a:pPr>
                      <a:r>
                        <a:rPr lang="en-US" sz="16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Package</a:t>
                      </a:r>
                      <a:endParaRPr lang="en-IN" sz="16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nSpc>
                          <a:spcPct val="120000"/>
                        </a:lnSpc>
                        <a:spcBef>
                          <a:spcPts val="600"/>
                        </a:spcBef>
                        <a:spcAft>
                          <a:spcPts val="600"/>
                        </a:spcAft>
                      </a:pPr>
                      <a:r>
                        <a:rPr lang="en-US" sz="16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Work Name</a:t>
                      </a:r>
                      <a:endParaRPr lang="en-IN" sz="16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nSpc>
                          <a:spcPct val="120000"/>
                        </a:lnSpc>
                        <a:spcBef>
                          <a:spcPts val="600"/>
                        </a:spcBef>
                        <a:spcAft>
                          <a:spcPts val="600"/>
                        </a:spcAft>
                      </a:pPr>
                      <a:r>
                        <a:rPr lang="en-US" sz="16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Work Type</a:t>
                      </a:r>
                      <a:endParaRPr lang="en-IN" sz="16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nSpc>
                          <a:spcPct val="120000"/>
                        </a:lnSpc>
                        <a:spcBef>
                          <a:spcPts val="600"/>
                        </a:spcBef>
                        <a:spcAft>
                          <a:spcPts val="600"/>
                        </a:spcAft>
                      </a:pPr>
                      <a:r>
                        <a:rPr lang="en-US" sz="16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Completion Dates</a:t>
                      </a:r>
                      <a:endParaRPr lang="en-IN" sz="16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r>
              <a:tr h="348615">
                <a:tc rowSpan="2">
                  <a:txBody>
                    <a:bodyPr/>
                    <a:lstStyle/>
                    <a:p>
                      <a:pPr algn="ct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XYZ</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ABCD</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LSB</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20 March 2018</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5760">
                <a:tc vMerge="1">
                  <a:txBody>
                    <a:bodyPr/>
                    <a:lstStyle/>
                    <a:p>
                      <a:endParaRPr lang="en-IN"/>
                    </a:p>
                  </a:txBody>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EFGH</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LSB</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10 December 2017</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Rectangle 8"/>
          <p:cNvSpPr/>
          <p:nvPr/>
        </p:nvSpPr>
        <p:spPr>
          <a:xfrm>
            <a:off x="6458756" y="1212913"/>
            <a:ext cx="5145109"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595959"/>
                </a:solidFill>
                <a:latin typeface="Segoe UI Historic" panose="020B0502040204020203" pitchFamily="34" charset="0"/>
                <a:ea typeface="Arial" panose="020B0604020202020204" pitchFamily="34" charset="0"/>
              </a:rPr>
              <a:t>All the roads of the package </a:t>
            </a:r>
            <a:r>
              <a:rPr lang="en-US" dirty="0" smtClean="0">
                <a:solidFill>
                  <a:srgbClr val="595959"/>
                </a:solidFill>
                <a:latin typeface="Segoe UI Historic" panose="020B0502040204020203" pitchFamily="34" charset="0"/>
                <a:ea typeface="Arial" panose="020B0604020202020204" pitchFamily="34" charset="0"/>
              </a:rPr>
              <a:t>have </a:t>
            </a:r>
            <a:r>
              <a:rPr lang="en-US" dirty="0">
                <a:solidFill>
                  <a:srgbClr val="595959"/>
                </a:solidFill>
                <a:latin typeface="Segoe UI Historic" panose="020B0502040204020203" pitchFamily="34" charset="0"/>
                <a:ea typeface="Arial" panose="020B0604020202020204" pitchFamily="34" charset="0"/>
              </a:rPr>
              <a:t>been entered as a Stage-1 Road in ‘Proposal Type’, hence this package is not eligible to be pushed to </a:t>
            </a:r>
            <a:r>
              <a:rPr lang="en-US" dirty="0" err="1">
                <a:solidFill>
                  <a:srgbClr val="595959"/>
                </a:solidFill>
                <a:latin typeface="Segoe UI Historic" panose="020B0502040204020203" pitchFamily="34" charset="0"/>
                <a:ea typeface="Arial" panose="020B0604020202020204" pitchFamily="34" charset="0"/>
              </a:rPr>
              <a:t>eMARG</a:t>
            </a:r>
            <a:endParaRPr lang="en-IN" dirty="0">
              <a:solidFill>
                <a:prstClr val="black"/>
              </a:solidFill>
            </a:endParaRPr>
          </a:p>
        </p:txBody>
      </p:sp>
      <p:sp>
        <p:nvSpPr>
          <p:cNvPr id="19" name="Right Arrow 18">
            <a:extLst>
              <a:ext uri="{FF2B5EF4-FFF2-40B4-BE49-F238E27FC236}">
                <a16:creationId xmlns="" xmlns:a16="http://schemas.microsoft.com/office/drawing/2014/main" id="{F0F70B64-E851-435E-8DC1-1A4128717394}"/>
              </a:ext>
            </a:extLst>
          </p:cNvPr>
          <p:cNvSpPr/>
          <p:nvPr/>
        </p:nvSpPr>
        <p:spPr>
          <a:xfrm>
            <a:off x="5487474" y="1488102"/>
            <a:ext cx="971282" cy="398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6555347" y="3277447"/>
            <a:ext cx="5400541"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595959"/>
                </a:solidFill>
                <a:latin typeface="Segoe UI Historic" panose="020B0502040204020203" pitchFamily="34" charset="0"/>
                <a:ea typeface="Arial" panose="020B0604020202020204" pitchFamily="34" charset="0"/>
              </a:rPr>
              <a:t>All the works of the package are LSBs. Hence, this package is not eligible for pushing to </a:t>
            </a:r>
            <a:r>
              <a:rPr lang="en-US" dirty="0" err="1">
                <a:solidFill>
                  <a:srgbClr val="595959"/>
                </a:solidFill>
                <a:latin typeface="Segoe UI Historic" panose="020B0502040204020203" pitchFamily="34" charset="0"/>
                <a:ea typeface="Arial" panose="020B0604020202020204" pitchFamily="34" charset="0"/>
              </a:rPr>
              <a:t>eMARG</a:t>
            </a:r>
            <a:endParaRPr lang="en-IN" dirty="0">
              <a:solidFill>
                <a:prstClr val="black"/>
              </a:solidFill>
            </a:endParaRPr>
          </a:p>
        </p:txBody>
      </p:sp>
      <p:sp>
        <p:nvSpPr>
          <p:cNvPr id="23" name="Right Arrow 22">
            <a:extLst>
              <a:ext uri="{FF2B5EF4-FFF2-40B4-BE49-F238E27FC236}">
                <a16:creationId xmlns="" xmlns:a16="http://schemas.microsoft.com/office/drawing/2014/main" id="{F0F70B64-E851-435E-8DC1-1A4128717394}"/>
              </a:ext>
            </a:extLst>
          </p:cNvPr>
          <p:cNvSpPr/>
          <p:nvPr/>
        </p:nvSpPr>
        <p:spPr>
          <a:xfrm>
            <a:off x="5666729" y="3417287"/>
            <a:ext cx="888618" cy="398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835685"/>
              </p:ext>
            </p:extLst>
          </p:nvPr>
        </p:nvGraphicFramePr>
        <p:xfrm>
          <a:off x="420397" y="5071443"/>
          <a:ext cx="5181913" cy="922905"/>
        </p:xfrm>
        <a:graphic>
          <a:graphicData uri="http://schemas.openxmlformats.org/drawingml/2006/table">
            <a:tbl>
              <a:tblPr firstRow="1" firstCol="1" bandRow="1"/>
              <a:tblGrid>
                <a:gridCol w="919006"/>
                <a:gridCol w="785611"/>
                <a:gridCol w="1775362"/>
                <a:gridCol w="1701934"/>
              </a:tblGrid>
              <a:tr h="337689">
                <a:tc>
                  <a:txBody>
                    <a:bodyPr/>
                    <a:lstStyle/>
                    <a:p>
                      <a:pPr marL="0" algn="l" defTabSz="914400" rtl="0" eaLnBrk="1" latinLnBrk="0" hangingPunct="1">
                        <a:lnSpc>
                          <a:spcPct val="120000"/>
                        </a:lnSpc>
                        <a:spcBef>
                          <a:spcPts val="600"/>
                        </a:spcBef>
                        <a:spcAft>
                          <a:spcPts val="600"/>
                        </a:spcAft>
                      </a:pPr>
                      <a:r>
                        <a:rPr lang="en-IN" sz="1600" b="1" kern="12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Package</a:t>
                      </a:r>
                      <a:endParaRPr lang="en-IN" sz="1600" b="1" kern="12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nSpc>
                          <a:spcPct val="120000"/>
                        </a:lnSpc>
                        <a:spcBef>
                          <a:spcPts val="600"/>
                        </a:spcBef>
                        <a:spcAft>
                          <a:spcPts val="600"/>
                        </a:spcAft>
                      </a:pPr>
                      <a:r>
                        <a:rPr lang="en-US" sz="1600" b="1"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Road</a:t>
                      </a:r>
                      <a:endParaRPr lang="en-IN" sz="16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nSpc>
                          <a:spcPct val="120000"/>
                        </a:lnSpc>
                        <a:spcBef>
                          <a:spcPts val="600"/>
                        </a:spcBef>
                        <a:spcAft>
                          <a:spcPts val="600"/>
                        </a:spcAft>
                      </a:pPr>
                      <a:r>
                        <a:rPr lang="en-US" sz="1600" b="1"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Completion </a:t>
                      </a:r>
                      <a:r>
                        <a:rPr lang="en-US" sz="1600" b="1"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Date</a:t>
                      </a:r>
                      <a:endParaRPr lang="en-IN" sz="16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a:lnSpc>
                          <a:spcPct val="120000"/>
                        </a:lnSpc>
                        <a:spcBef>
                          <a:spcPts val="600"/>
                        </a:spcBef>
                        <a:spcAft>
                          <a:spcPts val="600"/>
                        </a:spcAft>
                      </a:pPr>
                      <a:r>
                        <a:rPr lang="en-US" sz="1600" b="1"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Contractor</a:t>
                      </a:r>
                      <a:r>
                        <a:rPr lang="en-US" sz="1600" b="1" baseline="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 Name</a:t>
                      </a:r>
                      <a:endParaRPr lang="en-IN" sz="16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r>
              <a:tr h="0">
                <a:tc rowSpan="2">
                  <a:txBody>
                    <a:bodyPr/>
                    <a:lstStyle/>
                    <a:p>
                      <a:pPr algn="ctr">
                        <a:lnSpc>
                          <a:spcPct val="120000"/>
                        </a:lnSpc>
                        <a:spcBef>
                          <a:spcPts val="600"/>
                        </a:spcBef>
                        <a:spcAft>
                          <a:spcPts val="600"/>
                        </a:spcAft>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1</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20 March 2018</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ABC</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n-IN"/>
                    </a:p>
                  </a:txBody>
                  <a:tcPr/>
                </a:tc>
                <a:tc vMerge="1">
                  <a:txBody>
                    <a:bodyPr/>
                    <a:lstStyle/>
                    <a:p>
                      <a:pPr>
                        <a:lnSpc>
                          <a:spcPct val="120000"/>
                        </a:lnSpc>
                        <a:spcBef>
                          <a:spcPts val="600"/>
                        </a:spcBef>
                        <a:spcAft>
                          <a:spcPts val="600"/>
                        </a:spcAft>
                      </a:pP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20000"/>
                        </a:lnSpc>
                        <a:spcBef>
                          <a:spcPts val="600"/>
                        </a:spcBef>
                        <a:spcAft>
                          <a:spcPts val="600"/>
                        </a:spcAft>
                      </a:pP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DEF</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 name="Rectangle 12"/>
          <p:cNvSpPr/>
          <p:nvPr/>
        </p:nvSpPr>
        <p:spPr>
          <a:xfrm>
            <a:off x="103032" y="4459770"/>
            <a:ext cx="11955888" cy="4247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b="1" u="sng"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Condition </a:t>
            </a:r>
            <a:r>
              <a:rPr lang="en-US" b="1" u="sng"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3</a:t>
            </a:r>
            <a:r>
              <a:rPr lang="en-US" b="1"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t>
            </a:r>
            <a:r>
              <a:rPr lang="en-US" dirty="0">
                <a:solidFill>
                  <a:prstClr val="black"/>
                </a:solidFill>
              </a:rPr>
              <a:t>The </a:t>
            </a:r>
            <a:r>
              <a:rPr lang="en-US" dirty="0" smtClean="0">
                <a:solidFill>
                  <a:prstClr val="black"/>
                </a:solidFill>
              </a:rPr>
              <a:t>single road has more than one contractor maintaining it </a:t>
            </a:r>
            <a:endParaRPr lang="en-IN"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
        <p:nvSpPr>
          <p:cNvPr id="14" name="Right Arrow 13">
            <a:extLst>
              <a:ext uri="{FF2B5EF4-FFF2-40B4-BE49-F238E27FC236}">
                <a16:creationId xmlns="" xmlns:a16="http://schemas.microsoft.com/office/drawing/2014/main" id="{F0F70B64-E851-435E-8DC1-1A4128717394}"/>
              </a:ext>
            </a:extLst>
          </p:cNvPr>
          <p:cNvSpPr/>
          <p:nvPr/>
        </p:nvSpPr>
        <p:spPr>
          <a:xfrm>
            <a:off x="5643653" y="5255038"/>
            <a:ext cx="888618" cy="398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6573614" y="5007049"/>
            <a:ext cx="5400541"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smtClean="0">
                <a:solidFill>
                  <a:srgbClr val="595959"/>
                </a:solidFill>
                <a:latin typeface="Segoe UI Historic" panose="020B0502040204020203" pitchFamily="34" charset="0"/>
                <a:ea typeface="Arial" panose="020B0604020202020204" pitchFamily="34" charset="0"/>
              </a:rPr>
              <a:t>The road is maintained by more than one contractor. </a:t>
            </a:r>
            <a:r>
              <a:rPr lang="en-US" dirty="0">
                <a:solidFill>
                  <a:srgbClr val="595959"/>
                </a:solidFill>
                <a:latin typeface="Segoe UI Historic" panose="020B0502040204020203" pitchFamily="34" charset="0"/>
                <a:ea typeface="Arial" panose="020B0604020202020204" pitchFamily="34" charset="0"/>
              </a:rPr>
              <a:t>Hence, this package is not eligible for pushing to </a:t>
            </a:r>
            <a:r>
              <a:rPr lang="en-US" dirty="0" err="1">
                <a:solidFill>
                  <a:srgbClr val="595959"/>
                </a:solidFill>
                <a:latin typeface="Segoe UI Historic" panose="020B0502040204020203" pitchFamily="34" charset="0"/>
                <a:ea typeface="Arial" panose="020B0604020202020204" pitchFamily="34" charset="0"/>
              </a:rPr>
              <a:t>eMARG</a:t>
            </a:r>
            <a:endParaRPr lang="en-IN" dirty="0">
              <a:solidFill>
                <a:prstClr val="black"/>
              </a:solidFill>
            </a:endParaRPr>
          </a:p>
        </p:txBody>
      </p:sp>
    </p:spTree>
    <p:extLst>
      <p:ext uri="{BB962C8B-B14F-4D97-AF65-F5344CB8AC3E}">
        <p14:creationId xmlns:p14="http://schemas.microsoft.com/office/powerpoint/2010/main" val="25757527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274" y="64391"/>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Issue-1: Checks to apply for packages not available in Data Pushing Screen of OMMAS</a:t>
            </a:r>
            <a:endParaRPr lang="en-IN" dirty="0">
              <a:solidFill>
                <a:prstClr val="black"/>
              </a:solidFill>
            </a:endParaRPr>
          </a:p>
        </p:txBody>
      </p:sp>
      <p:pic>
        <p:nvPicPr>
          <p:cNvPr id="16" name="Picture 15"/>
          <p:cNvPicPr/>
          <p:nvPr/>
        </p:nvPicPr>
        <p:blipFill>
          <a:blip r:embed="rId2"/>
          <a:stretch>
            <a:fillRect/>
          </a:stretch>
        </p:blipFill>
        <p:spPr>
          <a:xfrm>
            <a:off x="2834426" y="433723"/>
            <a:ext cx="6858000" cy="6301928"/>
          </a:xfrm>
          <a:prstGeom prst="rect">
            <a:avLst/>
          </a:prstGeom>
        </p:spPr>
      </p:pic>
    </p:spTree>
    <p:extLst>
      <p:ext uri="{BB962C8B-B14F-4D97-AF65-F5344CB8AC3E}">
        <p14:creationId xmlns:p14="http://schemas.microsoft.com/office/powerpoint/2010/main" val="14932022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274" y="103028"/>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Check-1: If all roads of the Package are completed after 31</a:t>
            </a:r>
            <a:r>
              <a:rPr lang="en-US" b="1" baseline="30000" dirty="0" smtClean="0">
                <a:solidFill>
                  <a:prstClr val="black"/>
                </a:solidFill>
              </a:rPr>
              <a:t>st</a:t>
            </a:r>
            <a:r>
              <a:rPr lang="en-US" b="1" dirty="0" smtClean="0">
                <a:solidFill>
                  <a:prstClr val="black"/>
                </a:solidFill>
              </a:rPr>
              <a:t> March 2014</a:t>
            </a:r>
            <a:endParaRPr lang="en-IN" dirty="0">
              <a:solidFill>
                <a:prstClr val="black"/>
              </a:solidFill>
            </a:endParaRPr>
          </a:p>
        </p:txBody>
      </p:sp>
      <p:sp>
        <p:nvSpPr>
          <p:cNvPr id="11" name="Rectangle 10"/>
          <p:cNvSpPr/>
          <p:nvPr/>
        </p:nvSpPr>
        <p:spPr>
          <a:xfrm>
            <a:off x="128790" y="767258"/>
            <a:ext cx="11372045" cy="369332"/>
          </a:xfrm>
          <a:prstGeom prst="rect">
            <a:avLst/>
          </a:prstGeom>
        </p:spPr>
        <p:txBody>
          <a:bodyPr wrap="square">
            <a:spAutoFit/>
          </a:bodyPr>
          <a:lstStyle/>
          <a:p>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1:</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t>
            </a:r>
            <a:r>
              <a:rPr lang="en-US" dirty="0">
                <a:solidFill>
                  <a:prstClr val="black"/>
                </a:solidFill>
              </a:rPr>
              <a:t>Go to </a:t>
            </a:r>
            <a:r>
              <a:rPr lang="en-US" u="sng" dirty="0">
                <a:solidFill>
                  <a:prstClr val="black"/>
                </a:solidFill>
                <a:hlinkClick r:id="rId2"/>
              </a:rPr>
              <a:t>http://omms.nic.in</a:t>
            </a:r>
            <a:r>
              <a:rPr lang="en-US" u="sng" dirty="0" smtClean="0">
                <a:solidFill>
                  <a:prstClr val="black"/>
                </a:solidFill>
                <a:hlinkClick r:id="rId2"/>
              </a:rPr>
              <a:t>/</a:t>
            </a:r>
            <a:r>
              <a:rPr lang="en-US" u="sng" dirty="0" smtClean="0">
                <a:solidFill>
                  <a:prstClr val="black"/>
                </a:solidFill>
              </a:rPr>
              <a:t> (OMMAS Home Page)</a:t>
            </a:r>
            <a:endParaRPr lang="en-IN" dirty="0">
              <a:solidFill>
                <a:prstClr val="black"/>
              </a:solidFill>
            </a:endParaRPr>
          </a:p>
        </p:txBody>
      </p:sp>
      <p:sp>
        <p:nvSpPr>
          <p:cNvPr id="12" name="Rectangle 11"/>
          <p:cNvSpPr/>
          <p:nvPr/>
        </p:nvSpPr>
        <p:spPr>
          <a:xfrm>
            <a:off x="141669" y="1342654"/>
            <a:ext cx="5256567" cy="369332"/>
          </a:xfrm>
          <a:prstGeom prst="rect">
            <a:avLst/>
          </a:prstGeom>
        </p:spPr>
        <p:txBody>
          <a:bodyPr wrap="none">
            <a:spAutoFit/>
          </a:bodyPr>
          <a:lstStyle/>
          <a:p>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2:</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t>
            </a:r>
            <a:r>
              <a:rPr lang="en-US" dirty="0">
                <a:solidFill>
                  <a:prstClr val="black"/>
                </a:solidFill>
              </a:rPr>
              <a:t>Click on </a:t>
            </a:r>
            <a:r>
              <a:rPr lang="en-US" dirty="0" smtClean="0">
                <a:solidFill>
                  <a:prstClr val="black"/>
                </a:solidFill>
              </a:rPr>
              <a:t>“Proposals </a:t>
            </a:r>
            <a:r>
              <a:rPr lang="en-US" dirty="0">
                <a:solidFill>
                  <a:prstClr val="black"/>
                </a:solidFill>
                <a:sym typeface="Wingdings" panose="05000000000000000000" pitchFamily="2" charset="2"/>
              </a:rPr>
              <a:t></a:t>
            </a:r>
            <a:r>
              <a:rPr lang="en-US" dirty="0">
                <a:solidFill>
                  <a:prstClr val="black"/>
                </a:solidFill>
              </a:rPr>
              <a:t> </a:t>
            </a:r>
            <a:r>
              <a:rPr lang="en-US" dirty="0" err="1">
                <a:solidFill>
                  <a:prstClr val="black"/>
                </a:solidFill>
              </a:rPr>
              <a:t>Statewise</a:t>
            </a:r>
            <a:r>
              <a:rPr lang="en-US" dirty="0">
                <a:solidFill>
                  <a:prstClr val="black"/>
                </a:solidFill>
              </a:rPr>
              <a:t> List of </a:t>
            </a:r>
            <a:r>
              <a:rPr lang="en-US" dirty="0" smtClean="0">
                <a:solidFill>
                  <a:prstClr val="black"/>
                </a:solidFill>
              </a:rPr>
              <a:t>Roads”</a:t>
            </a:r>
            <a:endParaRPr lang="en-IN" dirty="0">
              <a:solidFill>
                <a:prstClr val="black"/>
              </a:solidFill>
            </a:endParaRPr>
          </a:p>
        </p:txBody>
      </p:sp>
      <p:pic>
        <p:nvPicPr>
          <p:cNvPr id="13" name="Picture 12"/>
          <p:cNvPicPr/>
          <p:nvPr/>
        </p:nvPicPr>
        <p:blipFill>
          <a:blip r:embed="rId3"/>
          <a:stretch>
            <a:fillRect/>
          </a:stretch>
        </p:blipFill>
        <p:spPr>
          <a:xfrm>
            <a:off x="927279" y="1815017"/>
            <a:ext cx="9092483" cy="4379721"/>
          </a:xfrm>
          <a:prstGeom prst="rect">
            <a:avLst/>
          </a:prstGeom>
        </p:spPr>
      </p:pic>
    </p:spTree>
    <p:extLst>
      <p:ext uri="{BB962C8B-B14F-4D97-AF65-F5344CB8AC3E}">
        <p14:creationId xmlns:p14="http://schemas.microsoft.com/office/powerpoint/2010/main" val="17127541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8" y="-4705"/>
            <a:ext cx="6636497" cy="369332"/>
          </a:xfrm>
          <a:prstGeom prst="rect">
            <a:avLst/>
          </a:prstGeom>
        </p:spPr>
        <p:txBody>
          <a:bodyPr wrap="none">
            <a:spAutoFit/>
          </a:bodyPr>
          <a:lstStyle/>
          <a:p>
            <a:r>
              <a:rPr lang="en-US" b="1" dirty="0">
                <a:solidFill>
                  <a:prstClr val="black"/>
                </a:solidFill>
              </a:rPr>
              <a:t>Step 3:</a:t>
            </a:r>
            <a:r>
              <a:rPr lang="en-US" dirty="0">
                <a:solidFill>
                  <a:prstClr val="black"/>
                </a:solidFill>
              </a:rPr>
              <a:t> Select State, Year – ‘All Years’ and check ‘Road wise’ checkbox</a:t>
            </a:r>
            <a:endParaRPr lang="en-IN" dirty="0">
              <a:solidFill>
                <a:prstClr val="black"/>
              </a:solidFill>
            </a:endParaRPr>
          </a:p>
        </p:txBody>
      </p:sp>
      <p:pic>
        <p:nvPicPr>
          <p:cNvPr id="9" name="Picture 8"/>
          <p:cNvPicPr/>
          <p:nvPr/>
        </p:nvPicPr>
        <p:blipFill>
          <a:blip r:embed="rId2"/>
          <a:stretch>
            <a:fillRect/>
          </a:stretch>
        </p:blipFill>
        <p:spPr>
          <a:xfrm>
            <a:off x="1365161" y="365038"/>
            <a:ext cx="8937937" cy="2071149"/>
          </a:xfrm>
          <a:prstGeom prst="rect">
            <a:avLst/>
          </a:prstGeom>
        </p:spPr>
      </p:pic>
      <p:sp>
        <p:nvSpPr>
          <p:cNvPr id="6" name="Rectangle 5"/>
          <p:cNvSpPr/>
          <p:nvPr/>
        </p:nvSpPr>
        <p:spPr>
          <a:xfrm>
            <a:off x="51516" y="2525847"/>
            <a:ext cx="12080383" cy="360548"/>
          </a:xfrm>
          <a:prstGeom prst="rect">
            <a:avLst/>
          </a:prstGeom>
        </p:spPr>
        <p:txBody>
          <a:bodyPr wrap="square">
            <a:spAutoFit/>
          </a:bodyPr>
          <a:lstStyle/>
          <a:p>
            <a:pPr>
              <a:lnSpc>
                <a:spcPct val="120000"/>
              </a:lnSpc>
              <a:spcBef>
                <a:spcPts val="600"/>
              </a:spcBef>
              <a:spcAft>
                <a:spcPts val="600"/>
              </a:spcAft>
            </a:pPr>
            <a:r>
              <a:rPr lang="en-US" sz="1600"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4: </a:t>
            </a:r>
            <a:r>
              <a:rPr lang="en-US" sz="1600"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Check the Physical Completion Date of Each Road of the package</a:t>
            </a:r>
            <a:endParaRPr lang="en-IN"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03041" y="2971801"/>
            <a:ext cx="11296650" cy="3583152"/>
          </a:xfrm>
          <a:prstGeom prst="rect">
            <a:avLst/>
          </a:prstGeom>
        </p:spPr>
      </p:pic>
      <p:sp>
        <p:nvSpPr>
          <p:cNvPr id="7" name="Rectangle 6"/>
          <p:cNvSpPr/>
          <p:nvPr/>
        </p:nvSpPr>
        <p:spPr>
          <a:xfrm>
            <a:off x="10784541" y="2886395"/>
            <a:ext cx="915150" cy="3668558"/>
          </a:xfrm>
          <a:prstGeom prst="rect">
            <a:avLst/>
          </a:prstGeom>
          <a:noFill/>
          <a:ln w="38100">
            <a:solidFill>
              <a:srgbClr val="00B05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prstClr val="black"/>
              </a:solidFill>
            </a:endParaRPr>
          </a:p>
        </p:txBody>
      </p:sp>
    </p:spTree>
    <p:extLst>
      <p:ext uri="{BB962C8B-B14F-4D97-AF65-F5344CB8AC3E}">
        <p14:creationId xmlns:p14="http://schemas.microsoft.com/office/powerpoint/2010/main" val="94427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901521"/>
            <a:ext cx="12192000" cy="5460642"/>
            <a:chOff x="0" y="901521"/>
            <a:chExt cx="12192000" cy="546064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521"/>
              <a:ext cx="12192000" cy="5460642"/>
            </a:xfrm>
            <a:prstGeom prst="rect">
              <a:avLst/>
            </a:prstGeom>
          </p:spPr>
        </p:pic>
        <p:sp>
          <p:nvSpPr>
            <p:cNvPr id="3" name="Rectangle 2"/>
            <p:cNvSpPr/>
            <p:nvPr/>
          </p:nvSpPr>
          <p:spPr>
            <a:xfrm>
              <a:off x="2897747" y="5057079"/>
              <a:ext cx="695460" cy="506594"/>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grpSp>
      <p:sp>
        <p:nvSpPr>
          <p:cNvPr id="5" name="Rounded Rectangle 4"/>
          <p:cNvSpPr/>
          <p:nvPr/>
        </p:nvSpPr>
        <p:spPr>
          <a:xfrm>
            <a:off x="0" y="0"/>
            <a:ext cx="12192000" cy="40669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800" dirty="0" smtClean="0">
                <a:solidFill>
                  <a:prstClr val="white"/>
                </a:solidFill>
              </a:rPr>
              <a:t>Step-2: Select the suitable fields and click on view </a:t>
            </a:r>
            <a:endParaRPr lang="en-US" sz="2800" dirty="0">
              <a:solidFill>
                <a:prstClr val="white"/>
              </a:solidFill>
            </a:endParaRPr>
          </a:p>
        </p:txBody>
      </p:sp>
    </p:spTree>
    <p:extLst>
      <p:ext uri="{BB962C8B-B14F-4D97-AF65-F5344CB8AC3E}">
        <p14:creationId xmlns:p14="http://schemas.microsoft.com/office/powerpoint/2010/main" val="8684800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274" y="103028"/>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Check-2: Roads are of Stage-1 proposal</a:t>
            </a:r>
            <a:endParaRPr lang="en-IN" dirty="0">
              <a:solidFill>
                <a:prstClr val="black"/>
              </a:solidFill>
            </a:endParaRPr>
          </a:p>
        </p:txBody>
      </p:sp>
      <p:sp>
        <p:nvSpPr>
          <p:cNvPr id="3" name="Rectangle 2"/>
          <p:cNvSpPr/>
          <p:nvPr/>
        </p:nvSpPr>
        <p:spPr>
          <a:xfrm>
            <a:off x="90152" y="590572"/>
            <a:ext cx="11372045" cy="424732"/>
          </a:xfrm>
          <a:prstGeom prst="rect">
            <a:avLst/>
          </a:prstGeom>
        </p:spPr>
        <p:txBody>
          <a:bodyPr wrap="square">
            <a:spAutoFit/>
          </a:bodyPr>
          <a:lstStyle/>
          <a:p>
            <a:pPr>
              <a:lnSpc>
                <a:spcPct val="120000"/>
              </a:lnSpc>
              <a:spcBef>
                <a:spcPts val="600"/>
              </a:spcBef>
              <a:spcAft>
                <a:spcPts val="600"/>
              </a:spcAft>
            </a:pPr>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1:</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PIU should login at OMMAS with his credentials (</a:t>
            </a:r>
            <a:r>
              <a:rPr lang="en-US" u="sng" dirty="0">
                <a:solidFill>
                  <a:srgbClr val="0000FF"/>
                </a:solidFill>
                <a:latin typeface="Segoe UI Historic" panose="020B0502040204020203" pitchFamily="34" charset="0"/>
                <a:ea typeface="Arial" panose="020B0604020202020204" pitchFamily="34" charset="0"/>
                <a:cs typeface="Times New Roman" panose="02020603050405020304" pitchFamily="18" charset="0"/>
                <a:hlinkClick r:id="rId2"/>
              </a:rPr>
              <a:t>https://online.omms.nic.in/Login/Login/</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
        <p:nvSpPr>
          <p:cNvPr id="6" name="Rectangle 5"/>
          <p:cNvSpPr/>
          <p:nvPr/>
        </p:nvSpPr>
        <p:spPr>
          <a:xfrm>
            <a:off x="64394" y="4177869"/>
            <a:ext cx="10934163" cy="424732"/>
          </a:xfrm>
          <a:prstGeom prst="rect">
            <a:avLst/>
          </a:prstGeom>
        </p:spPr>
        <p:txBody>
          <a:bodyPr wrap="square">
            <a:spAutoFit/>
          </a:bodyPr>
          <a:lstStyle/>
          <a:p>
            <a:pPr>
              <a:lnSpc>
                <a:spcPct val="120000"/>
              </a:lnSpc>
              <a:spcBef>
                <a:spcPts val="600"/>
              </a:spcBef>
              <a:spcAft>
                <a:spcPts val="600"/>
              </a:spcAft>
            </a:pPr>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3:</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Fill in the Sanction Year of the package and click on ‘List Proposals’</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0" name="Picture 9"/>
          <p:cNvPicPr/>
          <p:nvPr/>
        </p:nvPicPr>
        <p:blipFill rotWithShape="1">
          <a:blip r:embed="rId3"/>
          <a:srcRect b="34667"/>
          <a:stretch/>
        </p:blipFill>
        <p:spPr>
          <a:xfrm>
            <a:off x="1519708" y="4616051"/>
            <a:ext cx="7972021" cy="1726036"/>
          </a:xfrm>
          <a:prstGeom prst="rect">
            <a:avLst/>
          </a:prstGeom>
        </p:spPr>
      </p:pic>
      <p:pic>
        <p:nvPicPr>
          <p:cNvPr id="2" name="Picture 1"/>
          <p:cNvPicPr>
            <a:picLocks noChangeAspect="1"/>
          </p:cNvPicPr>
          <p:nvPr/>
        </p:nvPicPr>
        <p:blipFill rotWithShape="1">
          <a:blip r:embed="rId4"/>
          <a:srcRect l="1874" t="13315" r="1949" b="50197"/>
          <a:stretch/>
        </p:blipFill>
        <p:spPr>
          <a:xfrm>
            <a:off x="215153" y="1519514"/>
            <a:ext cx="11725835" cy="2501153"/>
          </a:xfrm>
          <a:prstGeom prst="rect">
            <a:avLst/>
          </a:prstGeom>
        </p:spPr>
      </p:pic>
      <p:sp>
        <p:nvSpPr>
          <p:cNvPr id="11" name="Rectangle 10"/>
          <p:cNvSpPr/>
          <p:nvPr/>
        </p:nvSpPr>
        <p:spPr>
          <a:xfrm>
            <a:off x="2232212" y="2205317"/>
            <a:ext cx="2003612" cy="282389"/>
          </a:xfrm>
          <a:prstGeom prst="rect">
            <a:avLst/>
          </a:prstGeom>
          <a:noFill/>
          <a:ln w="38100">
            <a:solidFill>
              <a:srgbClr val="00B05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prstClr val="black"/>
              </a:solidFill>
            </a:endParaRPr>
          </a:p>
        </p:txBody>
      </p:sp>
    </p:spTree>
    <p:extLst>
      <p:ext uri="{BB962C8B-B14F-4D97-AF65-F5344CB8AC3E}">
        <p14:creationId xmlns:p14="http://schemas.microsoft.com/office/powerpoint/2010/main" val="40773011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7274" y="149466"/>
            <a:ext cx="5822235" cy="424732"/>
          </a:xfrm>
          <a:prstGeom prst="rect">
            <a:avLst/>
          </a:prstGeom>
        </p:spPr>
        <p:txBody>
          <a:bodyPr wrap="none">
            <a:spAutoFit/>
          </a:bodyPr>
          <a:lstStyle/>
          <a:p>
            <a:pPr>
              <a:lnSpc>
                <a:spcPct val="120000"/>
              </a:lnSpc>
              <a:spcBef>
                <a:spcPts val="600"/>
              </a:spcBef>
              <a:spcAft>
                <a:spcPts val="600"/>
              </a:spcAft>
            </a:pPr>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4:</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Search for your package number on this screen. </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
        <p:nvSpPr>
          <p:cNvPr id="11" name="Rectangle 10"/>
          <p:cNvSpPr/>
          <p:nvPr/>
        </p:nvSpPr>
        <p:spPr>
          <a:xfrm>
            <a:off x="115911" y="542044"/>
            <a:ext cx="10881665" cy="757130"/>
          </a:xfrm>
          <a:prstGeom prst="rect">
            <a:avLst/>
          </a:prstGeom>
        </p:spPr>
        <p:txBody>
          <a:bodyPr wrap="square">
            <a:spAutoFit/>
          </a:bodyPr>
          <a:lstStyle/>
          <a:p>
            <a:pPr marL="342900" indent="-342900">
              <a:lnSpc>
                <a:spcPct val="120000"/>
              </a:lnSpc>
              <a:spcBef>
                <a:spcPts val="600"/>
              </a:spcBef>
              <a:buFont typeface="+mj-lt"/>
              <a:buAutoNum type="alphaLcPeriod"/>
            </a:pP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If the package is not found here, this package data has not at all been entered on OMMAS. </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a:p>
            <a:pPr marL="342900" indent="-342900">
              <a:lnSpc>
                <a:spcPct val="120000"/>
              </a:lnSpc>
              <a:spcAft>
                <a:spcPts val="600"/>
              </a:spcAft>
              <a:buFont typeface="+mj-lt"/>
              <a:buAutoNum type="alphaLcPeriod"/>
            </a:pP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If the package is found on this screen, Click on View against the package.</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2" name="Picture 11"/>
          <p:cNvPicPr/>
          <p:nvPr/>
        </p:nvPicPr>
        <p:blipFill>
          <a:blip r:embed="rId2"/>
          <a:stretch>
            <a:fillRect/>
          </a:stretch>
        </p:blipFill>
        <p:spPr>
          <a:xfrm>
            <a:off x="1118386" y="1324932"/>
            <a:ext cx="9092484" cy="2156574"/>
          </a:xfrm>
          <a:prstGeom prst="rect">
            <a:avLst/>
          </a:prstGeom>
        </p:spPr>
      </p:pic>
      <p:sp>
        <p:nvSpPr>
          <p:cNvPr id="13" name="Rectangle 12"/>
          <p:cNvSpPr/>
          <p:nvPr/>
        </p:nvSpPr>
        <p:spPr>
          <a:xfrm>
            <a:off x="64395" y="3559326"/>
            <a:ext cx="5664628" cy="424732"/>
          </a:xfrm>
          <a:prstGeom prst="rect">
            <a:avLst/>
          </a:prstGeom>
        </p:spPr>
        <p:txBody>
          <a:bodyPr wrap="none">
            <a:spAutoFit/>
          </a:bodyPr>
          <a:lstStyle/>
          <a:p>
            <a:pPr>
              <a:lnSpc>
                <a:spcPct val="120000"/>
              </a:lnSpc>
              <a:spcBef>
                <a:spcPts val="600"/>
              </a:spcBef>
              <a:spcAft>
                <a:spcPts val="600"/>
              </a:spcAft>
            </a:pPr>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5:</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Check if the Proposal Type is ‘Stage-1/Stage-A’</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4" name="Picture 13" descr="A:\New Volume G\Richa personal\NRIDA\Work\Capture.PNG"/>
          <p:cNvPicPr/>
          <p:nvPr/>
        </p:nvPicPr>
        <p:blipFill>
          <a:blip r:embed="rId3">
            <a:extLst>
              <a:ext uri="{28A0092B-C50C-407E-A947-70E740481C1C}">
                <a14:useLocalDpi xmlns:a14="http://schemas.microsoft.com/office/drawing/2010/main" val="0"/>
              </a:ext>
            </a:extLst>
          </a:blip>
          <a:srcRect/>
          <a:stretch>
            <a:fillRect/>
          </a:stretch>
        </p:blipFill>
        <p:spPr bwMode="auto">
          <a:xfrm>
            <a:off x="1326524" y="4027441"/>
            <a:ext cx="8731875" cy="2766163"/>
          </a:xfrm>
          <a:prstGeom prst="rect">
            <a:avLst/>
          </a:prstGeom>
          <a:noFill/>
          <a:ln>
            <a:noFill/>
          </a:ln>
        </p:spPr>
      </p:pic>
    </p:spTree>
    <p:extLst>
      <p:ext uri="{BB962C8B-B14F-4D97-AF65-F5344CB8AC3E}">
        <p14:creationId xmlns:p14="http://schemas.microsoft.com/office/powerpoint/2010/main" val="30883145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7274" y="657955"/>
            <a:ext cx="10881665" cy="369332"/>
          </a:xfrm>
          <a:prstGeom prst="rect">
            <a:avLst/>
          </a:prstGeom>
        </p:spPr>
        <p:txBody>
          <a:bodyPr wrap="square">
            <a:spAutoFit/>
          </a:bodyPr>
          <a:lstStyle/>
          <a:p>
            <a:r>
              <a:rPr lang="en-US" dirty="0">
                <a:solidFill>
                  <a:prstClr val="black"/>
                </a:solidFill>
              </a:rPr>
              <a:t>Your package is not eligible for pushing to </a:t>
            </a:r>
            <a:r>
              <a:rPr lang="en-US" dirty="0" err="1">
                <a:solidFill>
                  <a:prstClr val="black"/>
                </a:solidFill>
              </a:rPr>
              <a:t>eMARG</a:t>
            </a:r>
            <a:r>
              <a:rPr lang="en-US" dirty="0">
                <a:solidFill>
                  <a:prstClr val="black"/>
                </a:solidFill>
              </a:rPr>
              <a:t> if all roads of your package is a stage-1 </a:t>
            </a:r>
            <a:r>
              <a:rPr lang="en-US" dirty="0" smtClean="0">
                <a:solidFill>
                  <a:prstClr val="black"/>
                </a:solidFill>
              </a:rPr>
              <a:t>construction</a:t>
            </a:r>
            <a:endParaRPr lang="en-IN" dirty="0">
              <a:solidFill>
                <a:prstClr val="black"/>
              </a:solidFill>
            </a:endParaRPr>
          </a:p>
        </p:txBody>
      </p:sp>
      <p:sp>
        <p:nvSpPr>
          <p:cNvPr id="2" name="Rectangle 1"/>
          <p:cNvSpPr/>
          <p:nvPr/>
        </p:nvSpPr>
        <p:spPr>
          <a:xfrm>
            <a:off x="115910" y="211076"/>
            <a:ext cx="6323527" cy="369332"/>
          </a:xfrm>
          <a:prstGeom prst="rect">
            <a:avLst/>
          </a:prstGeom>
        </p:spPr>
        <p:txBody>
          <a:bodyPr wrap="square">
            <a:spAutoFit/>
          </a:bodyPr>
          <a:lstStyle/>
          <a:p>
            <a:r>
              <a:rPr lang="en-US" b="1" dirty="0">
                <a:solidFill>
                  <a:srgbClr val="595959"/>
                </a:solidFill>
                <a:latin typeface="Segoe UI Historic" panose="020B0502040204020203" pitchFamily="34" charset="0"/>
                <a:ea typeface="Arial" panose="020B0604020202020204" pitchFamily="34" charset="0"/>
              </a:rPr>
              <a:t>Step 6: </a:t>
            </a:r>
            <a:r>
              <a:rPr lang="en-US" dirty="0">
                <a:solidFill>
                  <a:srgbClr val="595959"/>
                </a:solidFill>
                <a:latin typeface="Segoe UI Historic" panose="020B0502040204020203" pitchFamily="34" charset="0"/>
                <a:ea typeface="Arial" panose="020B0604020202020204" pitchFamily="34" charset="0"/>
              </a:rPr>
              <a:t>Similarly, check for all roads under a package.</a:t>
            </a:r>
            <a:endParaRPr lang="en-IN" dirty="0">
              <a:solidFill>
                <a:prstClr val="black"/>
              </a:solidFill>
            </a:endParaRPr>
          </a:p>
        </p:txBody>
      </p:sp>
      <p:sp>
        <p:nvSpPr>
          <p:cNvPr id="3" name="Rectangle 2"/>
          <p:cNvSpPr/>
          <p:nvPr/>
        </p:nvSpPr>
        <p:spPr>
          <a:xfrm>
            <a:off x="64395" y="1157212"/>
            <a:ext cx="11797049" cy="424732"/>
          </a:xfrm>
          <a:prstGeom prst="rect">
            <a:avLst/>
          </a:prstGeom>
        </p:spPr>
        <p:txBody>
          <a:bodyPr wrap="square">
            <a:spAutoFit/>
          </a:bodyPr>
          <a:lstStyle/>
          <a:p>
            <a:pPr>
              <a:lnSpc>
                <a:spcPct val="120000"/>
              </a:lnSpc>
              <a:spcBef>
                <a:spcPts val="600"/>
              </a:spcBef>
              <a:spcAft>
                <a:spcPts val="600"/>
              </a:spcAft>
            </a:pP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If all the roads in your package has ‘Proposal Type’ as ‘Complete’ (as shown below), follow the next set of checks.</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0" name="Picture 9"/>
          <p:cNvPicPr/>
          <p:nvPr/>
        </p:nvPicPr>
        <p:blipFill>
          <a:blip r:embed="rId2"/>
          <a:stretch>
            <a:fillRect/>
          </a:stretch>
        </p:blipFill>
        <p:spPr>
          <a:xfrm>
            <a:off x="1107583" y="1898355"/>
            <a:ext cx="9362941" cy="3330464"/>
          </a:xfrm>
          <a:prstGeom prst="rect">
            <a:avLst/>
          </a:prstGeom>
        </p:spPr>
      </p:pic>
    </p:spTree>
    <p:extLst>
      <p:ext uri="{BB962C8B-B14F-4D97-AF65-F5344CB8AC3E}">
        <p14:creationId xmlns:p14="http://schemas.microsoft.com/office/powerpoint/2010/main" val="20630171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4395" y="77270"/>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Check-3: Package consists of LSBs:</a:t>
            </a:r>
            <a:endParaRPr lang="en-IN" dirty="0">
              <a:solidFill>
                <a:prstClr val="black"/>
              </a:solidFill>
            </a:endParaRPr>
          </a:p>
        </p:txBody>
      </p:sp>
      <p:sp>
        <p:nvSpPr>
          <p:cNvPr id="3" name="Rectangle 2"/>
          <p:cNvSpPr/>
          <p:nvPr/>
        </p:nvSpPr>
        <p:spPr>
          <a:xfrm>
            <a:off x="128790" y="767258"/>
            <a:ext cx="11372045" cy="369332"/>
          </a:xfrm>
          <a:prstGeom prst="rect">
            <a:avLst/>
          </a:prstGeom>
        </p:spPr>
        <p:txBody>
          <a:bodyPr wrap="square">
            <a:spAutoFit/>
          </a:bodyPr>
          <a:lstStyle/>
          <a:p>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1:</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t>
            </a:r>
            <a:r>
              <a:rPr lang="en-US" dirty="0">
                <a:solidFill>
                  <a:prstClr val="black"/>
                </a:solidFill>
              </a:rPr>
              <a:t>Go to </a:t>
            </a:r>
            <a:r>
              <a:rPr lang="en-US" u="sng" dirty="0">
                <a:solidFill>
                  <a:prstClr val="black"/>
                </a:solidFill>
                <a:hlinkClick r:id="rId2"/>
              </a:rPr>
              <a:t>http://omms.nic.in</a:t>
            </a:r>
            <a:r>
              <a:rPr lang="en-US" u="sng" dirty="0" smtClean="0">
                <a:solidFill>
                  <a:prstClr val="black"/>
                </a:solidFill>
                <a:hlinkClick r:id="rId2"/>
              </a:rPr>
              <a:t>/</a:t>
            </a:r>
            <a:r>
              <a:rPr lang="en-US" u="sng" dirty="0" smtClean="0">
                <a:solidFill>
                  <a:prstClr val="black"/>
                </a:solidFill>
              </a:rPr>
              <a:t> (OMMAS Home Page)</a:t>
            </a:r>
            <a:endParaRPr lang="en-IN" dirty="0">
              <a:solidFill>
                <a:prstClr val="black"/>
              </a:solidFill>
            </a:endParaRPr>
          </a:p>
        </p:txBody>
      </p:sp>
      <p:sp>
        <p:nvSpPr>
          <p:cNvPr id="4" name="Rectangle 3"/>
          <p:cNvSpPr/>
          <p:nvPr/>
        </p:nvSpPr>
        <p:spPr>
          <a:xfrm>
            <a:off x="141669" y="1342654"/>
            <a:ext cx="5256567" cy="369332"/>
          </a:xfrm>
          <a:prstGeom prst="rect">
            <a:avLst/>
          </a:prstGeom>
        </p:spPr>
        <p:txBody>
          <a:bodyPr wrap="none">
            <a:spAutoFit/>
          </a:bodyPr>
          <a:lstStyle/>
          <a:p>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2:</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t>
            </a:r>
            <a:r>
              <a:rPr lang="en-US" dirty="0">
                <a:solidFill>
                  <a:prstClr val="black"/>
                </a:solidFill>
              </a:rPr>
              <a:t>Click on </a:t>
            </a:r>
            <a:r>
              <a:rPr lang="en-US" dirty="0" smtClean="0">
                <a:solidFill>
                  <a:prstClr val="black"/>
                </a:solidFill>
              </a:rPr>
              <a:t>“Proposals </a:t>
            </a:r>
            <a:r>
              <a:rPr lang="en-US" dirty="0">
                <a:solidFill>
                  <a:prstClr val="black"/>
                </a:solidFill>
                <a:sym typeface="Wingdings" panose="05000000000000000000" pitchFamily="2" charset="2"/>
              </a:rPr>
              <a:t></a:t>
            </a:r>
            <a:r>
              <a:rPr lang="en-US" dirty="0">
                <a:solidFill>
                  <a:prstClr val="black"/>
                </a:solidFill>
              </a:rPr>
              <a:t> </a:t>
            </a:r>
            <a:r>
              <a:rPr lang="en-US" dirty="0" err="1">
                <a:solidFill>
                  <a:prstClr val="black"/>
                </a:solidFill>
              </a:rPr>
              <a:t>Statewise</a:t>
            </a:r>
            <a:r>
              <a:rPr lang="en-US" dirty="0">
                <a:solidFill>
                  <a:prstClr val="black"/>
                </a:solidFill>
              </a:rPr>
              <a:t> List of </a:t>
            </a:r>
            <a:r>
              <a:rPr lang="en-US" dirty="0" smtClean="0">
                <a:solidFill>
                  <a:prstClr val="black"/>
                </a:solidFill>
              </a:rPr>
              <a:t>Roads”</a:t>
            </a:r>
            <a:endParaRPr lang="en-IN" dirty="0">
              <a:solidFill>
                <a:prstClr val="black"/>
              </a:solidFill>
            </a:endParaRPr>
          </a:p>
        </p:txBody>
      </p:sp>
      <p:pic>
        <p:nvPicPr>
          <p:cNvPr id="11" name="Picture 10"/>
          <p:cNvPicPr/>
          <p:nvPr/>
        </p:nvPicPr>
        <p:blipFill>
          <a:blip r:embed="rId3"/>
          <a:stretch>
            <a:fillRect/>
          </a:stretch>
        </p:blipFill>
        <p:spPr>
          <a:xfrm>
            <a:off x="927279" y="1815017"/>
            <a:ext cx="9092483" cy="4379721"/>
          </a:xfrm>
          <a:prstGeom prst="rect">
            <a:avLst/>
          </a:prstGeom>
        </p:spPr>
      </p:pic>
    </p:spTree>
    <p:extLst>
      <p:ext uri="{BB962C8B-B14F-4D97-AF65-F5344CB8AC3E}">
        <p14:creationId xmlns:p14="http://schemas.microsoft.com/office/powerpoint/2010/main" val="2349453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8" y="183553"/>
            <a:ext cx="6636497" cy="369332"/>
          </a:xfrm>
          <a:prstGeom prst="rect">
            <a:avLst/>
          </a:prstGeom>
        </p:spPr>
        <p:txBody>
          <a:bodyPr wrap="none">
            <a:spAutoFit/>
          </a:bodyPr>
          <a:lstStyle/>
          <a:p>
            <a:r>
              <a:rPr lang="en-US" b="1" dirty="0">
                <a:solidFill>
                  <a:prstClr val="black"/>
                </a:solidFill>
              </a:rPr>
              <a:t>Step 3:</a:t>
            </a:r>
            <a:r>
              <a:rPr lang="en-US" dirty="0">
                <a:solidFill>
                  <a:prstClr val="black"/>
                </a:solidFill>
              </a:rPr>
              <a:t> Select State, Year – ‘All Years’ and check ‘Road wise’ checkbox</a:t>
            </a:r>
            <a:endParaRPr lang="en-IN" dirty="0">
              <a:solidFill>
                <a:prstClr val="black"/>
              </a:solidFill>
            </a:endParaRPr>
          </a:p>
        </p:txBody>
      </p:sp>
      <p:pic>
        <p:nvPicPr>
          <p:cNvPr id="9" name="Picture 8"/>
          <p:cNvPicPr/>
          <p:nvPr/>
        </p:nvPicPr>
        <p:blipFill>
          <a:blip r:embed="rId2"/>
          <a:stretch>
            <a:fillRect/>
          </a:stretch>
        </p:blipFill>
        <p:spPr>
          <a:xfrm>
            <a:off x="1365161" y="620531"/>
            <a:ext cx="8937937" cy="2071149"/>
          </a:xfrm>
          <a:prstGeom prst="rect">
            <a:avLst/>
          </a:prstGeom>
        </p:spPr>
      </p:pic>
      <p:sp>
        <p:nvSpPr>
          <p:cNvPr id="6" name="Rectangle 5"/>
          <p:cNvSpPr/>
          <p:nvPr/>
        </p:nvSpPr>
        <p:spPr>
          <a:xfrm>
            <a:off x="51516" y="2848575"/>
            <a:ext cx="12080383" cy="683264"/>
          </a:xfrm>
          <a:prstGeom prst="rect">
            <a:avLst/>
          </a:prstGeom>
        </p:spPr>
        <p:txBody>
          <a:bodyPr wrap="square">
            <a:spAutoFit/>
          </a:bodyPr>
          <a:lstStyle/>
          <a:p>
            <a:pPr>
              <a:lnSpc>
                <a:spcPct val="120000"/>
              </a:lnSpc>
              <a:spcBef>
                <a:spcPts val="600"/>
              </a:spcBef>
              <a:spcAft>
                <a:spcPts val="600"/>
              </a:spcAft>
            </a:pPr>
            <a:r>
              <a:rPr lang="en-US" sz="1600"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4: </a:t>
            </a:r>
            <a:r>
              <a:rPr lang="en-US" sz="1600"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The list of works with package numbers will get populated. Search for your package number in this list and check if this package consists of LSBs in ‘Work Type’? See Picture below.</a:t>
            </a:r>
            <a:endParaRPr lang="en-IN"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0" name="Picture 9"/>
          <p:cNvPicPr/>
          <p:nvPr/>
        </p:nvPicPr>
        <p:blipFill rotWithShape="1">
          <a:blip r:embed="rId3"/>
          <a:srcRect b="18904"/>
          <a:stretch/>
        </p:blipFill>
        <p:spPr>
          <a:xfrm>
            <a:off x="1493949" y="3556104"/>
            <a:ext cx="8976575" cy="3179546"/>
          </a:xfrm>
          <a:prstGeom prst="rect">
            <a:avLst/>
          </a:prstGeom>
        </p:spPr>
      </p:pic>
    </p:spTree>
    <p:extLst>
      <p:ext uri="{BB962C8B-B14F-4D97-AF65-F5344CB8AC3E}">
        <p14:creationId xmlns:p14="http://schemas.microsoft.com/office/powerpoint/2010/main" val="24151911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0153" y="90152"/>
            <a:ext cx="11955888" cy="646331"/>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Issue-2: </a:t>
            </a:r>
            <a:r>
              <a:rPr lang="en-US" b="1" dirty="0">
                <a:solidFill>
                  <a:prstClr val="black"/>
                </a:solidFill>
              </a:rPr>
              <a:t>My package is visible in the Maintenance data correction screen but I get the below error while finalizing my </a:t>
            </a:r>
            <a:r>
              <a:rPr lang="en-US" b="1" dirty="0" smtClean="0">
                <a:solidFill>
                  <a:prstClr val="black"/>
                </a:solidFill>
              </a:rPr>
              <a:t>package:</a:t>
            </a:r>
            <a:endParaRPr lang="en-IN" dirty="0">
              <a:solidFill>
                <a:prstClr val="black"/>
              </a:solidFill>
            </a:endParaRPr>
          </a:p>
        </p:txBody>
      </p:sp>
      <p:grpSp>
        <p:nvGrpSpPr>
          <p:cNvPr id="4" name="Group 3"/>
          <p:cNvGrpSpPr/>
          <p:nvPr/>
        </p:nvGrpSpPr>
        <p:grpSpPr>
          <a:xfrm>
            <a:off x="520252" y="1094704"/>
            <a:ext cx="11096491" cy="5306095"/>
            <a:chOff x="520252" y="1094704"/>
            <a:chExt cx="11096491" cy="5306095"/>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52" y="1094704"/>
              <a:ext cx="10594215" cy="5306095"/>
            </a:xfrm>
            <a:prstGeom prst="rect">
              <a:avLst/>
            </a:prstGeom>
          </p:spPr>
        </p:pic>
        <p:pic>
          <p:nvPicPr>
            <p:cNvPr id="7" name="Picture 6"/>
            <p:cNvPicPr/>
            <p:nvPr/>
          </p:nvPicPr>
          <p:blipFill rotWithShape="1">
            <a:blip r:embed="rId3"/>
            <a:srcRect l="657" r="657" b="2631"/>
            <a:stretch/>
          </p:blipFill>
          <p:spPr bwMode="auto">
            <a:xfrm>
              <a:off x="5267458" y="1556264"/>
              <a:ext cx="6349285" cy="3067251"/>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8021728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45683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2400" dirty="0" smtClean="0">
                <a:solidFill>
                  <a:prstClr val="white"/>
                </a:solidFill>
              </a:rPr>
              <a:t>Understanding the reasons of the Issues:</a:t>
            </a:r>
            <a:endParaRPr lang="en-US" sz="2400" dirty="0">
              <a:solidFill>
                <a:prstClr val="white"/>
              </a:solidFill>
            </a:endParaRPr>
          </a:p>
        </p:txBody>
      </p:sp>
      <p:sp>
        <p:nvSpPr>
          <p:cNvPr id="8" name="Rectangle 7"/>
          <p:cNvSpPr/>
          <p:nvPr/>
        </p:nvSpPr>
        <p:spPr>
          <a:xfrm>
            <a:off x="0" y="494762"/>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err="1" smtClean="0">
                <a:solidFill>
                  <a:prstClr val="black"/>
                </a:solidFill>
              </a:rPr>
              <a:t>eMARG</a:t>
            </a:r>
            <a:r>
              <a:rPr lang="en-US" dirty="0" smtClean="0">
                <a:solidFill>
                  <a:prstClr val="black"/>
                </a:solidFill>
              </a:rPr>
              <a:t> System is designed to work for the ideal Case </a:t>
            </a:r>
            <a:endParaRPr lang="en-IN" dirty="0">
              <a:solidFill>
                <a:prstClr val="black"/>
              </a:solidFill>
            </a:endParaRPr>
          </a:p>
        </p:txBody>
      </p:sp>
      <p:grpSp>
        <p:nvGrpSpPr>
          <p:cNvPr id="3" name="Group 2"/>
          <p:cNvGrpSpPr/>
          <p:nvPr/>
        </p:nvGrpSpPr>
        <p:grpSpPr>
          <a:xfrm>
            <a:off x="176011" y="1008127"/>
            <a:ext cx="11878614" cy="1754326"/>
            <a:chOff x="214648" y="1504970"/>
            <a:chExt cx="11878614" cy="1754326"/>
          </a:xfrm>
        </p:grpSpPr>
        <p:sp>
          <p:nvSpPr>
            <p:cNvPr id="2" name="Rectangle 1"/>
            <p:cNvSpPr/>
            <p:nvPr/>
          </p:nvSpPr>
          <p:spPr>
            <a:xfrm>
              <a:off x="214648" y="1504970"/>
              <a:ext cx="2283853" cy="14219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Bidding for construction is done Package wise and not Road wise</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
          <p:nvSpPr>
            <p:cNvPr id="6" name="Right Arrow 5">
              <a:extLst>
                <a:ext uri="{FF2B5EF4-FFF2-40B4-BE49-F238E27FC236}">
                  <a16:creationId xmlns="" xmlns:a16="http://schemas.microsoft.com/office/drawing/2014/main" id="{F0F70B64-E851-435E-8DC1-1A4128717394}"/>
                </a:ext>
              </a:extLst>
            </p:cNvPr>
            <p:cNvSpPr/>
            <p:nvPr/>
          </p:nvSpPr>
          <p:spPr>
            <a:xfrm>
              <a:off x="2498501" y="2016579"/>
              <a:ext cx="862885" cy="398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3361386" y="1504970"/>
              <a:ext cx="2283853"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Every Road of the Package is awarded to a single contractor on the same day</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
          <p:nvSpPr>
            <p:cNvPr id="10" name="Right Arrow 9">
              <a:extLst>
                <a:ext uri="{FF2B5EF4-FFF2-40B4-BE49-F238E27FC236}">
                  <a16:creationId xmlns="" xmlns:a16="http://schemas.microsoft.com/office/drawing/2014/main" id="{F0F70B64-E851-435E-8DC1-1A4128717394}"/>
                </a:ext>
              </a:extLst>
            </p:cNvPr>
            <p:cNvSpPr/>
            <p:nvPr/>
          </p:nvSpPr>
          <p:spPr>
            <a:xfrm>
              <a:off x="5645239" y="2016578"/>
              <a:ext cx="862885" cy="398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508124" y="1504970"/>
              <a:ext cx="2283853"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Every Road of the Package to have same Agreement Number and same Agreement Date</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
          <p:nvSpPr>
            <p:cNvPr id="12" name="Right Arrow 11">
              <a:extLst>
                <a:ext uri="{FF2B5EF4-FFF2-40B4-BE49-F238E27FC236}">
                  <a16:creationId xmlns="" xmlns:a16="http://schemas.microsoft.com/office/drawing/2014/main" id="{F0F70B64-E851-435E-8DC1-1A4128717394}"/>
                </a:ext>
              </a:extLst>
            </p:cNvPr>
            <p:cNvSpPr/>
            <p:nvPr/>
          </p:nvSpPr>
          <p:spPr>
            <a:xfrm>
              <a:off x="8791977" y="2016578"/>
              <a:ext cx="862885" cy="398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9672035" y="1504970"/>
              <a:ext cx="2421227"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By clause of SBD, Now the package comes under DLP after every road of the package is completed</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grpSp>
      <p:sp>
        <p:nvSpPr>
          <p:cNvPr id="14" name="Rectangle 13"/>
          <p:cNvSpPr/>
          <p:nvPr/>
        </p:nvSpPr>
        <p:spPr>
          <a:xfrm>
            <a:off x="118056" y="2832364"/>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dirty="0" smtClean="0">
                <a:solidFill>
                  <a:prstClr val="black"/>
                </a:solidFill>
              </a:rPr>
              <a:t>Checks Applied by </a:t>
            </a:r>
            <a:r>
              <a:rPr lang="en-US" dirty="0" err="1" smtClean="0">
                <a:solidFill>
                  <a:prstClr val="black"/>
                </a:solidFill>
              </a:rPr>
              <a:t>eMARG</a:t>
            </a:r>
            <a:r>
              <a:rPr lang="en-US" dirty="0" smtClean="0">
                <a:solidFill>
                  <a:prstClr val="black"/>
                </a:solidFill>
              </a:rPr>
              <a:t> system to accept Data from OMMAS: </a:t>
            </a:r>
            <a:endParaRPr lang="en-IN" dirty="0">
              <a:solidFill>
                <a:prstClr val="black"/>
              </a:solidFill>
            </a:endParaRPr>
          </a:p>
        </p:txBody>
      </p:sp>
      <p:graphicFrame>
        <p:nvGraphicFramePr>
          <p:cNvPr id="16" name="Table 15"/>
          <p:cNvGraphicFramePr>
            <a:graphicFrameLocks noGrp="1"/>
          </p:cNvGraphicFramePr>
          <p:nvPr>
            <p:extLst/>
          </p:nvPr>
        </p:nvGraphicFramePr>
        <p:xfrm>
          <a:off x="176011" y="3782948"/>
          <a:ext cx="5070983" cy="1755648"/>
        </p:xfrm>
        <a:graphic>
          <a:graphicData uri="http://schemas.openxmlformats.org/drawingml/2006/table">
            <a:tbl>
              <a:tblPr firstRow="1" firstCol="1" bandRow="1"/>
              <a:tblGrid>
                <a:gridCol w="929132"/>
                <a:gridCol w="814451"/>
                <a:gridCol w="1883410"/>
                <a:gridCol w="1443990"/>
              </a:tblGrid>
              <a:tr h="251460">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Package</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Roads</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Maint</a:t>
                      </a:r>
                      <a:r>
                        <a:rPr lang="en-US" sz="1600" baseline="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enance Agreement No.</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Maintenance</a:t>
                      </a:r>
                      <a:r>
                        <a:rPr lang="en-US" sz="1600" baseline="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 Agreement Date</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r>
              <a:tr h="0">
                <a:tc rowSpan="3">
                  <a:txBody>
                    <a:bodyPr/>
                    <a:lstStyle/>
                    <a:p>
                      <a:pPr algn="ct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XYZ12</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1</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ABCDEF/123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1/7/2020</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n-IN"/>
                    </a:p>
                  </a:txBody>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2</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ABCDEF/123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1/7/2020</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n-IN"/>
                    </a:p>
                  </a:txBody>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3</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ABCDEF/123</a:t>
                      </a:r>
                      <a:endPar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1/7/2020</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Rectangle 3"/>
          <p:cNvSpPr/>
          <p:nvPr/>
        </p:nvSpPr>
        <p:spPr>
          <a:xfrm>
            <a:off x="1983346" y="4647278"/>
            <a:ext cx="3129567" cy="864331"/>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
        <p:nvSpPr>
          <p:cNvPr id="17" name="Right Arrow 16">
            <a:extLst>
              <a:ext uri="{FF2B5EF4-FFF2-40B4-BE49-F238E27FC236}">
                <a16:creationId xmlns="" xmlns:a16="http://schemas.microsoft.com/office/drawing/2014/main" id="{F0F70B64-E851-435E-8DC1-1A4128717394}"/>
              </a:ext>
            </a:extLst>
          </p:cNvPr>
          <p:cNvSpPr/>
          <p:nvPr/>
        </p:nvSpPr>
        <p:spPr>
          <a:xfrm>
            <a:off x="5115059" y="4788870"/>
            <a:ext cx="862885" cy="398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042335" y="4427768"/>
            <a:ext cx="2698125"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prstClr val="black"/>
                </a:solidFill>
              </a:rPr>
              <a:t>All the roads of a package should have a common Maintenance Agreement No</a:t>
            </a:r>
            <a:r>
              <a:rPr lang="en-US" dirty="0" smtClean="0">
                <a:solidFill>
                  <a:prstClr val="black"/>
                </a:solidFill>
              </a:rPr>
              <a:t>. and Date</a:t>
            </a:r>
            <a:endParaRPr lang="en-IN" dirty="0">
              <a:solidFill>
                <a:prstClr val="black"/>
              </a:solidFill>
            </a:endParaRPr>
          </a:p>
        </p:txBody>
      </p:sp>
      <p:sp>
        <p:nvSpPr>
          <p:cNvPr id="18" name="Rectangle 17"/>
          <p:cNvSpPr/>
          <p:nvPr/>
        </p:nvSpPr>
        <p:spPr>
          <a:xfrm>
            <a:off x="176011" y="3307656"/>
            <a:ext cx="1021725" cy="369332"/>
          </a:xfrm>
          <a:prstGeom prst="rect">
            <a:avLst/>
          </a:prstGeom>
          <a:solidFill>
            <a:schemeClr val="accent5">
              <a:lumMod val="7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Check-1: </a:t>
            </a:r>
            <a:endParaRPr lang="en-IN" b="1" dirty="0">
              <a:solidFill>
                <a:prstClr val="black"/>
              </a:solidFill>
            </a:endParaRPr>
          </a:p>
        </p:txBody>
      </p:sp>
      <p:sp>
        <p:nvSpPr>
          <p:cNvPr id="19" name="Rectangle 18"/>
          <p:cNvSpPr/>
          <p:nvPr/>
        </p:nvSpPr>
        <p:spPr>
          <a:xfrm>
            <a:off x="218940" y="5610437"/>
            <a:ext cx="1021725" cy="369332"/>
          </a:xfrm>
          <a:prstGeom prst="rect">
            <a:avLst/>
          </a:prstGeom>
          <a:solidFill>
            <a:schemeClr val="accent5">
              <a:lumMod val="7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Check-2: </a:t>
            </a:r>
            <a:endParaRPr lang="en-IN" b="1" dirty="0">
              <a:solidFill>
                <a:prstClr val="black"/>
              </a:solidFill>
            </a:endParaRPr>
          </a:p>
        </p:txBody>
      </p:sp>
      <p:sp>
        <p:nvSpPr>
          <p:cNvPr id="20" name="Rectangle 19"/>
          <p:cNvSpPr/>
          <p:nvPr/>
        </p:nvSpPr>
        <p:spPr>
          <a:xfrm>
            <a:off x="143814" y="6028431"/>
            <a:ext cx="11839979" cy="7571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spcBef>
                <a:spcPts val="600"/>
              </a:spcBef>
              <a:spcAft>
                <a:spcPts val="600"/>
              </a:spcAft>
            </a:pPr>
            <a:r>
              <a:rPr lang="en-IN" dirty="0" smtClean="0">
                <a:solidFill>
                  <a:prstClr val="black"/>
                </a:solidFill>
              </a:rPr>
              <a:t>All </a:t>
            </a:r>
            <a:r>
              <a:rPr lang="en-IN" dirty="0">
                <a:solidFill>
                  <a:prstClr val="black"/>
                </a:solidFill>
              </a:rPr>
              <a:t>the relevant fields of a Road data, i.e. </a:t>
            </a:r>
            <a:r>
              <a:rPr lang="en-US" dirty="0">
                <a:solidFill>
                  <a:prstClr val="black"/>
                </a:solidFill>
              </a:rPr>
              <a:t>Contractor Name</a:t>
            </a:r>
            <a:r>
              <a:rPr lang="en-IN" dirty="0">
                <a:solidFill>
                  <a:prstClr val="black"/>
                </a:solidFill>
              </a:rPr>
              <a:t>, </a:t>
            </a:r>
            <a:r>
              <a:rPr lang="en-US" dirty="0">
                <a:solidFill>
                  <a:prstClr val="black"/>
                </a:solidFill>
              </a:rPr>
              <a:t>PAN No. of Contractor, Agreement No., Construction Completion Date, Completed Length of Road, Carriage way width, Traffic </a:t>
            </a:r>
            <a:r>
              <a:rPr lang="en-US" dirty="0" smtClean="0">
                <a:solidFill>
                  <a:prstClr val="black"/>
                </a:solidFill>
              </a:rPr>
              <a:t>Type, </a:t>
            </a:r>
            <a:r>
              <a:rPr lang="en-US" dirty="0" err="1" smtClean="0">
                <a:solidFill>
                  <a:prstClr val="black"/>
                </a:solidFill>
              </a:rPr>
              <a:t>etc</a:t>
            </a:r>
            <a:r>
              <a:rPr lang="en-US" dirty="0" smtClean="0">
                <a:solidFill>
                  <a:prstClr val="black"/>
                </a:solidFill>
              </a:rPr>
              <a:t> </a:t>
            </a:r>
            <a:r>
              <a:rPr lang="en-US" dirty="0">
                <a:solidFill>
                  <a:prstClr val="black"/>
                </a:solidFill>
              </a:rPr>
              <a:t>should be present in correct format</a:t>
            </a:r>
          </a:p>
        </p:txBody>
      </p:sp>
    </p:spTree>
    <p:extLst>
      <p:ext uri="{BB962C8B-B14F-4D97-AF65-F5344CB8AC3E}">
        <p14:creationId xmlns:p14="http://schemas.microsoft.com/office/powerpoint/2010/main" val="17296089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007220" y="309281"/>
            <a:ext cx="6692155" cy="5737402"/>
            <a:chOff x="3792068" y="67235"/>
            <a:chExt cx="6692155" cy="5737402"/>
          </a:xfrm>
        </p:grpSpPr>
        <p:sp>
          <p:nvSpPr>
            <p:cNvPr id="3" name="Rectangle 2"/>
            <p:cNvSpPr/>
            <p:nvPr/>
          </p:nvSpPr>
          <p:spPr>
            <a:xfrm>
              <a:off x="3792071" y="67235"/>
              <a:ext cx="2675963" cy="4975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Check the status of Maintenance Agreement Details</a:t>
              </a:r>
              <a:endParaRPr lang="en-IN" sz="1400" dirty="0"/>
            </a:p>
          </p:txBody>
        </p:sp>
        <p:sp>
          <p:nvSpPr>
            <p:cNvPr id="4" name="Diamond 3"/>
            <p:cNvSpPr/>
            <p:nvPr/>
          </p:nvSpPr>
          <p:spPr>
            <a:xfrm>
              <a:off x="3993775" y="1089212"/>
              <a:ext cx="2272553" cy="1210235"/>
            </a:xfrm>
            <a:prstGeom prst="diamon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Check if maintenance agreement is present</a:t>
              </a:r>
              <a:endParaRPr lang="en-IN" sz="1400" dirty="0"/>
            </a:p>
          </p:txBody>
        </p:sp>
        <p:sp>
          <p:nvSpPr>
            <p:cNvPr id="5" name="Rectangle 4"/>
            <p:cNvSpPr/>
            <p:nvPr/>
          </p:nvSpPr>
          <p:spPr>
            <a:xfrm>
              <a:off x="3792068" y="2994207"/>
              <a:ext cx="2675963" cy="4975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Check if the status of agreement details is “In Progress”   </a:t>
              </a:r>
              <a:endParaRPr lang="en-IN" sz="1400" dirty="0"/>
            </a:p>
          </p:txBody>
        </p:sp>
        <p:sp>
          <p:nvSpPr>
            <p:cNvPr id="6" name="Rectangle 5"/>
            <p:cNvSpPr/>
            <p:nvPr/>
          </p:nvSpPr>
          <p:spPr>
            <a:xfrm>
              <a:off x="3792069" y="5307096"/>
              <a:ext cx="2675963" cy="4975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Check if agreement is “Finalized”</a:t>
              </a:r>
              <a:endParaRPr lang="en-IN" sz="1400" dirty="0"/>
            </a:p>
          </p:txBody>
        </p:sp>
        <p:sp>
          <p:nvSpPr>
            <p:cNvPr id="7" name="Rectangle 6"/>
            <p:cNvSpPr/>
            <p:nvPr/>
          </p:nvSpPr>
          <p:spPr>
            <a:xfrm>
              <a:off x="7808260" y="1499346"/>
              <a:ext cx="2675963" cy="4975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Add the Maintenance Agreement Details</a:t>
              </a:r>
              <a:endParaRPr lang="en-IN" sz="1400" dirty="0"/>
            </a:p>
          </p:txBody>
        </p:sp>
        <p:sp>
          <p:nvSpPr>
            <p:cNvPr id="8" name="Rectangle 7"/>
            <p:cNvSpPr/>
            <p:nvPr/>
          </p:nvSpPr>
          <p:spPr>
            <a:xfrm>
              <a:off x="7808259" y="2734228"/>
              <a:ext cx="2675963" cy="9099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If the status is showing “Complete” then terminate the existing agreement and add new agreement</a:t>
              </a:r>
              <a:endParaRPr lang="en-IN" sz="1400" dirty="0"/>
            </a:p>
          </p:txBody>
        </p:sp>
        <p:sp>
          <p:nvSpPr>
            <p:cNvPr id="9" name="Rectangle 8"/>
            <p:cNvSpPr/>
            <p:nvPr/>
          </p:nvSpPr>
          <p:spPr>
            <a:xfrm>
              <a:off x="7808259" y="4121509"/>
              <a:ext cx="2675963" cy="9099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If the status is showing “Terminate” then simply add new agreement</a:t>
              </a:r>
              <a:endParaRPr lang="en-IN" sz="1400" dirty="0"/>
            </a:p>
          </p:txBody>
        </p:sp>
        <p:cxnSp>
          <p:nvCxnSpPr>
            <p:cNvPr id="11" name="Straight Arrow Connector 10"/>
            <p:cNvCxnSpPr>
              <a:stCxn id="3" idx="2"/>
              <a:endCxn id="4" idx="0"/>
            </p:cNvCxnSpPr>
            <p:nvPr/>
          </p:nvCxnSpPr>
          <p:spPr>
            <a:xfrm flipH="1">
              <a:off x="5130052" y="564776"/>
              <a:ext cx="1" cy="5244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5130048" y="2308413"/>
              <a:ext cx="1" cy="684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H="1">
              <a:off x="5130047" y="3527609"/>
              <a:ext cx="1" cy="1764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ectangle 13"/>
            <p:cNvSpPr/>
            <p:nvPr/>
          </p:nvSpPr>
          <p:spPr>
            <a:xfrm>
              <a:off x="7808259" y="5291609"/>
              <a:ext cx="2675963" cy="4975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Click on Lock button to finalize the agreement</a:t>
              </a:r>
              <a:endParaRPr lang="en-IN" sz="1400" dirty="0"/>
            </a:p>
          </p:txBody>
        </p:sp>
        <p:cxnSp>
          <p:nvCxnSpPr>
            <p:cNvPr id="16" name="Straight Arrow Connector 15"/>
            <p:cNvCxnSpPr>
              <a:stCxn id="4" idx="3"/>
            </p:cNvCxnSpPr>
            <p:nvPr/>
          </p:nvCxnSpPr>
          <p:spPr>
            <a:xfrm flipV="1">
              <a:off x="6266328" y="1694329"/>
              <a:ext cx="154193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H="1">
              <a:off x="9146239" y="3644152"/>
              <a:ext cx="1" cy="46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H="1">
              <a:off x="9146239" y="5052206"/>
              <a:ext cx="1" cy="252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a:stCxn id="9" idx="1"/>
            </p:cNvCxnSpPr>
            <p:nvPr/>
          </p:nvCxnSpPr>
          <p:spPr>
            <a:xfrm flipH="1">
              <a:off x="5130047" y="4576471"/>
              <a:ext cx="26782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6468031" y="3242977"/>
              <a:ext cx="133200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6615953" y="1499346"/>
              <a:ext cx="421340" cy="1949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No</a:t>
              </a:r>
              <a:endParaRPr lang="en-IN" sz="1400" dirty="0"/>
            </a:p>
          </p:txBody>
        </p:sp>
        <p:sp>
          <p:nvSpPr>
            <p:cNvPr id="24" name="Rectangle 23"/>
            <p:cNvSpPr/>
            <p:nvPr/>
          </p:nvSpPr>
          <p:spPr>
            <a:xfrm>
              <a:off x="6847160" y="3047993"/>
              <a:ext cx="421340" cy="1949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No</a:t>
              </a:r>
              <a:endParaRPr lang="en-IN" sz="1400" dirty="0"/>
            </a:p>
          </p:txBody>
        </p:sp>
        <p:sp>
          <p:nvSpPr>
            <p:cNvPr id="25" name="Rectangle 24"/>
            <p:cNvSpPr/>
            <p:nvPr/>
          </p:nvSpPr>
          <p:spPr>
            <a:xfrm>
              <a:off x="5143494" y="2526246"/>
              <a:ext cx="421340" cy="1949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Yes</a:t>
              </a:r>
              <a:endParaRPr lang="en-IN" sz="1400" dirty="0"/>
            </a:p>
          </p:txBody>
        </p:sp>
        <p:sp>
          <p:nvSpPr>
            <p:cNvPr id="26" name="Rectangle 25"/>
            <p:cNvSpPr/>
            <p:nvPr/>
          </p:nvSpPr>
          <p:spPr>
            <a:xfrm>
              <a:off x="5124440" y="4052923"/>
              <a:ext cx="421340" cy="1949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Yes</a:t>
              </a:r>
              <a:endParaRPr lang="en-IN" sz="1400" dirty="0"/>
            </a:p>
          </p:txBody>
        </p:sp>
        <p:sp>
          <p:nvSpPr>
            <p:cNvPr id="27" name="Rectangle 26"/>
            <p:cNvSpPr/>
            <p:nvPr/>
          </p:nvSpPr>
          <p:spPr>
            <a:xfrm>
              <a:off x="6615953" y="4381486"/>
              <a:ext cx="421340" cy="1949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smtClean="0"/>
                <a:t>No</a:t>
              </a:r>
              <a:endParaRPr lang="en-IN" sz="1400" dirty="0"/>
            </a:p>
          </p:txBody>
        </p:sp>
      </p:grpSp>
      <p:sp>
        <p:nvSpPr>
          <p:cNvPr id="28" name="Rectangle 27"/>
          <p:cNvSpPr/>
          <p:nvPr/>
        </p:nvSpPr>
        <p:spPr>
          <a:xfrm>
            <a:off x="0" y="6187525"/>
            <a:ext cx="12192000" cy="646331"/>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IN" b="1" dirty="0" smtClean="0">
                <a:solidFill>
                  <a:prstClr val="black"/>
                </a:solidFill>
              </a:rPr>
              <a:t>NOTE: Check if there are more than one roads in a package then the maintenance agreement details like “Maintenance Agreement Number”, “Contractor Name” and “ Agreement Date” should be same for all roads </a:t>
            </a:r>
            <a:endParaRPr lang="en-IN" b="1" dirty="0">
              <a:solidFill>
                <a:prstClr val="black"/>
              </a:solidFill>
            </a:endParaRPr>
          </a:p>
        </p:txBody>
      </p:sp>
      <p:sp>
        <p:nvSpPr>
          <p:cNvPr id="30" name="Rectangle 29"/>
          <p:cNvSpPr/>
          <p:nvPr/>
        </p:nvSpPr>
        <p:spPr>
          <a:xfrm>
            <a:off x="0" y="0"/>
            <a:ext cx="3872753" cy="338554"/>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IN" sz="1600" b="1" dirty="0" smtClean="0">
                <a:solidFill>
                  <a:prstClr val="black"/>
                </a:solidFill>
              </a:rPr>
              <a:t>Checks on Maintenance Agreement Details:</a:t>
            </a:r>
            <a:endParaRPr lang="en-IN" sz="1600" b="1" dirty="0">
              <a:solidFill>
                <a:prstClr val="black"/>
              </a:solidFill>
            </a:endParaRPr>
          </a:p>
        </p:txBody>
      </p:sp>
    </p:spTree>
    <p:extLst>
      <p:ext uri="{BB962C8B-B14F-4D97-AF65-F5344CB8AC3E}">
        <p14:creationId xmlns:p14="http://schemas.microsoft.com/office/powerpoint/2010/main" val="20499453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33212"/>
            <a:ext cx="12192000" cy="40669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2800" dirty="0" smtClean="0">
                <a:solidFill>
                  <a:prstClr val="white"/>
                </a:solidFill>
              </a:rPr>
              <a:t>Some of the Known Issues:</a:t>
            </a:r>
            <a:endParaRPr lang="en-US" sz="2800" dirty="0">
              <a:solidFill>
                <a:prstClr val="white"/>
              </a:solidFill>
            </a:endParaRPr>
          </a:p>
        </p:txBody>
      </p:sp>
      <p:sp>
        <p:nvSpPr>
          <p:cNvPr id="8" name="Rectangle 7"/>
          <p:cNvSpPr/>
          <p:nvPr/>
        </p:nvSpPr>
        <p:spPr>
          <a:xfrm>
            <a:off x="0" y="418387"/>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Issue-2: </a:t>
            </a:r>
            <a:r>
              <a:rPr lang="en-US" b="1" dirty="0">
                <a:solidFill>
                  <a:prstClr val="black"/>
                </a:solidFill>
              </a:rPr>
              <a:t>My package is visible in the Maintenance data correction screen but I </a:t>
            </a:r>
            <a:r>
              <a:rPr lang="en-US" b="1" dirty="0" smtClean="0">
                <a:solidFill>
                  <a:prstClr val="black"/>
                </a:solidFill>
              </a:rPr>
              <a:t>get error message</a:t>
            </a:r>
            <a:endParaRPr lang="en-IN" dirty="0">
              <a:solidFill>
                <a:prstClr val="black"/>
              </a:solidFill>
            </a:endParaRPr>
          </a:p>
        </p:txBody>
      </p:sp>
      <p:sp>
        <p:nvSpPr>
          <p:cNvPr id="2" name="Rectangle 1"/>
          <p:cNvSpPr/>
          <p:nvPr/>
        </p:nvSpPr>
        <p:spPr>
          <a:xfrm>
            <a:off x="0" y="832619"/>
            <a:ext cx="12067504" cy="923330"/>
          </a:xfrm>
          <a:prstGeom prst="rect">
            <a:avLst/>
          </a:prstGeom>
        </p:spPr>
        <p:txBody>
          <a:bodyPr wrap="square">
            <a:spAutoFit/>
          </a:bodyPr>
          <a:lstStyle/>
          <a:p>
            <a:pPr marL="285750" indent="-285750">
              <a:buFont typeface="Wingdings" panose="05000000000000000000" pitchFamily="2" charset="2"/>
              <a:buChar char="Ø"/>
            </a:pPr>
            <a:r>
              <a:rPr lang="en-US" dirty="0" smtClean="0">
                <a:solidFill>
                  <a:srgbClr val="595959"/>
                </a:solidFill>
                <a:latin typeface="Segoe UI Historic" panose="020B0502040204020203" pitchFamily="34" charset="0"/>
              </a:rPr>
              <a:t>Even if after applying all the above mentioned checks if the error message still comes then please check if Package No. is repeated in same district or other district </a:t>
            </a:r>
          </a:p>
          <a:p>
            <a:pPr marL="285750" indent="-285750">
              <a:buFont typeface="Wingdings" panose="05000000000000000000" pitchFamily="2" charset="2"/>
              <a:buChar char="Ø"/>
            </a:pPr>
            <a:r>
              <a:rPr lang="en-US" dirty="0" smtClean="0">
                <a:solidFill>
                  <a:srgbClr val="595959"/>
                </a:solidFill>
                <a:latin typeface="Segoe UI Historic" panose="020B0502040204020203" pitchFamily="34" charset="0"/>
              </a:rPr>
              <a:t>If so, then contact your ITNO for repackaging of the package</a:t>
            </a:r>
            <a:endParaRPr lang="en-IN" dirty="0">
              <a:solidFill>
                <a:prstClr val="black"/>
              </a:solidFill>
            </a:endParaRPr>
          </a:p>
        </p:txBody>
      </p:sp>
      <p:sp>
        <p:nvSpPr>
          <p:cNvPr id="7" name="Rectangle 6"/>
          <p:cNvSpPr/>
          <p:nvPr/>
        </p:nvSpPr>
        <p:spPr>
          <a:xfrm>
            <a:off x="55808" y="2215081"/>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Issue-3: </a:t>
            </a:r>
            <a:r>
              <a:rPr lang="en-US" b="1" dirty="0">
                <a:solidFill>
                  <a:prstClr val="black"/>
                </a:solidFill>
              </a:rPr>
              <a:t>I have pushed my package from OMMAS, however it is not visible in </a:t>
            </a:r>
            <a:r>
              <a:rPr lang="en-US" b="1" dirty="0" err="1">
                <a:solidFill>
                  <a:prstClr val="black"/>
                </a:solidFill>
              </a:rPr>
              <a:t>eMARG</a:t>
            </a:r>
            <a:endParaRPr lang="en-IN" dirty="0">
              <a:solidFill>
                <a:prstClr val="black"/>
              </a:solidFill>
            </a:endParaRPr>
          </a:p>
        </p:txBody>
      </p:sp>
      <p:sp>
        <p:nvSpPr>
          <p:cNvPr id="9" name="Rectangle 8"/>
          <p:cNvSpPr/>
          <p:nvPr/>
        </p:nvSpPr>
        <p:spPr>
          <a:xfrm>
            <a:off x="238258" y="2664980"/>
            <a:ext cx="10702344" cy="757130"/>
          </a:xfrm>
          <a:prstGeom prst="rect">
            <a:avLst/>
          </a:prstGeom>
        </p:spPr>
        <p:txBody>
          <a:bodyPr wrap="square">
            <a:spAutoFit/>
          </a:bodyPr>
          <a:lstStyle/>
          <a:p>
            <a:pPr marL="285750" indent="-285750">
              <a:lnSpc>
                <a:spcPct val="120000"/>
              </a:lnSpc>
              <a:spcBef>
                <a:spcPts val="600"/>
              </a:spcBef>
              <a:spcAft>
                <a:spcPts val="600"/>
              </a:spcAft>
              <a:buFont typeface="Wingdings" panose="05000000000000000000" pitchFamily="2" charset="2"/>
              <a:buChar char="Ø"/>
            </a:pP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Packages pushed from OMMAS are available in </a:t>
            </a:r>
            <a:r>
              <a:rPr lang="en-US" dirty="0" err="1">
                <a:solidFill>
                  <a:srgbClr val="595959"/>
                </a:solidFill>
                <a:latin typeface="Segoe UI Historic" panose="020B0502040204020203" pitchFamily="34" charset="0"/>
                <a:ea typeface="Arial" panose="020B0604020202020204" pitchFamily="34" charset="0"/>
                <a:cs typeface="Times New Roman" panose="02020603050405020304" pitchFamily="18" charset="0"/>
              </a:rPr>
              <a:t>eMARG</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within a maximum of 24 hours. Please check in </a:t>
            </a:r>
            <a:r>
              <a:rPr lang="en-US" dirty="0" err="1">
                <a:solidFill>
                  <a:srgbClr val="595959"/>
                </a:solidFill>
                <a:latin typeface="Segoe UI Historic" panose="020B0502040204020203" pitchFamily="34" charset="0"/>
                <a:ea typeface="Arial" panose="020B0604020202020204" pitchFamily="34" charset="0"/>
                <a:cs typeface="Times New Roman" panose="02020603050405020304" pitchFamily="18" charset="0"/>
              </a:rPr>
              <a:t>eMARG</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after this duration. If the package is still not visible, contact support team.</a:t>
            </a:r>
            <a:endParaRPr lang="en-IN"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
        <p:nvSpPr>
          <p:cNvPr id="10" name="Rectangle 9"/>
          <p:cNvSpPr/>
          <p:nvPr/>
        </p:nvSpPr>
        <p:spPr>
          <a:xfrm>
            <a:off x="55808" y="3668247"/>
            <a:ext cx="11955888" cy="646331"/>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Issue-4: I have </a:t>
            </a:r>
            <a:r>
              <a:rPr lang="en-US" b="1" dirty="0">
                <a:solidFill>
                  <a:prstClr val="black"/>
                </a:solidFill>
              </a:rPr>
              <a:t>marked my package for correction in </a:t>
            </a:r>
            <a:r>
              <a:rPr lang="en-US" b="1" dirty="0" err="1">
                <a:solidFill>
                  <a:prstClr val="black"/>
                </a:solidFill>
              </a:rPr>
              <a:t>eMARG</a:t>
            </a:r>
            <a:r>
              <a:rPr lang="en-US" b="1" dirty="0">
                <a:solidFill>
                  <a:prstClr val="black"/>
                </a:solidFill>
              </a:rPr>
              <a:t>, however it is not visible in OMMAS ‘Maintenance Data Correction’ screen</a:t>
            </a:r>
            <a:endParaRPr lang="en-IN" dirty="0">
              <a:solidFill>
                <a:prstClr val="black"/>
              </a:solidFill>
            </a:endParaRPr>
          </a:p>
        </p:txBody>
      </p:sp>
      <p:sp>
        <p:nvSpPr>
          <p:cNvPr id="3" name="Rectangle 2"/>
          <p:cNvSpPr/>
          <p:nvPr/>
        </p:nvSpPr>
        <p:spPr>
          <a:xfrm>
            <a:off x="362755" y="4505944"/>
            <a:ext cx="11466490" cy="1089529"/>
          </a:xfrm>
          <a:prstGeom prst="rect">
            <a:avLst/>
          </a:prstGeom>
        </p:spPr>
        <p:txBody>
          <a:bodyPr wrap="square">
            <a:spAutoFit/>
          </a:bodyPr>
          <a:lstStyle/>
          <a:p>
            <a:pPr marL="285750" indent="-285750">
              <a:lnSpc>
                <a:spcPct val="120000"/>
              </a:lnSpc>
              <a:spcBef>
                <a:spcPts val="600"/>
              </a:spcBef>
              <a:spcAft>
                <a:spcPts val="600"/>
              </a:spcAft>
              <a:buFont typeface="Wingdings" panose="05000000000000000000" pitchFamily="2" charset="2"/>
              <a:buChar char="Ø"/>
            </a:pP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Packages marked for correction in </a:t>
            </a:r>
            <a:r>
              <a:rPr lang="en-US" dirty="0" err="1">
                <a:solidFill>
                  <a:srgbClr val="595959"/>
                </a:solidFill>
                <a:latin typeface="Segoe UI Historic" panose="020B0502040204020203" pitchFamily="34" charset="0"/>
                <a:ea typeface="Arial" panose="020B0604020202020204" pitchFamily="34" charset="0"/>
                <a:cs typeface="Times New Roman" panose="02020603050405020304" pitchFamily="18" charset="0"/>
              </a:rPr>
              <a:t>eMARG</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are available for correction at OMMAS within a duration of 24-48 hours. Please check after this duration. If it is still not visible, </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please check that </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The Package Completion Date is </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after </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31</a:t>
            </a:r>
            <a:r>
              <a:rPr lang="en-US" baseline="30000"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March </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2014</a:t>
            </a:r>
            <a:endParaRPr lang="en-IN"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845346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90843" y="105508"/>
            <a:ext cx="11141612" cy="6646984"/>
          </a:xfrm>
          <a:prstGeom prst="round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n-IN" sz="7200" dirty="0" smtClean="0">
                <a:solidFill>
                  <a:prstClr val="white"/>
                </a:solidFill>
              </a:rPr>
              <a:t/>
            </a:r>
            <a:br>
              <a:rPr lang="en-IN" sz="7200" dirty="0" smtClean="0">
                <a:solidFill>
                  <a:prstClr val="white"/>
                </a:solidFill>
              </a:rPr>
            </a:br>
            <a:r>
              <a:rPr lang="en-IN" sz="7200" b="1" spc="-1" dirty="0" err="1" smtClean="0">
                <a:solidFill>
                  <a:prstClr val="white"/>
                </a:solidFill>
                <a:uFill>
                  <a:solidFill>
                    <a:srgbClr val="FFFFFF"/>
                  </a:solidFill>
                </a:uFill>
                <a:latin typeface="Arial"/>
                <a:ea typeface="DejaVu Sans"/>
              </a:rPr>
              <a:t>eMARG</a:t>
            </a:r>
            <a:r>
              <a:rPr lang="en-IN" sz="7200" b="1" spc="-1" dirty="0" smtClean="0">
                <a:solidFill>
                  <a:prstClr val="white"/>
                </a:solidFill>
                <a:uFill>
                  <a:solidFill>
                    <a:srgbClr val="FFFFFF"/>
                  </a:solidFill>
                </a:uFill>
                <a:latin typeface="Arial"/>
                <a:ea typeface="DejaVu Sans"/>
              </a:rPr>
              <a:t> Package Repackaging</a:t>
            </a:r>
            <a:endParaRPr lang="en-US" sz="7200" dirty="0">
              <a:solidFill>
                <a:prstClr val="black"/>
              </a:solidFill>
            </a:endParaRPr>
          </a:p>
        </p:txBody>
      </p:sp>
    </p:spTree>
    <p:extLst>
      <p:ext uri="{BB962C8B-B14F-4D97-AF65-F5344CB8AC3E}">
        <p14:creationId xmlns:p14="http://schemas.microsoft.com/office/powerpoint/2010/main" val="23507597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146220"/>
            <a:ext cx="12192000" cy="5512157"/>
            <a:chOff x="0" y="1146220"/>
            <a:chExt cx="12192000" cy="551215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220"/>
              <a:ext cx="12192000" cy="5512157"/>
            </a:xfrm>
            <a:prstGeom prst="rect">
              <a:avLst/>
            </a:prstGeom>
          </p:spPr>
        </p:pic>
        <p:sp>
          <p:nvSpPr>
            <p:cNvPr id="3" name="Rectangle 2"/>
            <p:cNvSpPr/>
            <p:nvPr/>
          </p:nvSpPr>
          <p:spPr>
            <a:xfrm>
              <a:off x="1120462" y="2146453"/>
              <a:ext cx="914400" cy="4511923"/>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grpSp>
      <p:sp>
        <p:nvSpPr>
          <p:cNvPr id="5" name="Rounded Rectangle 4"/>
          <p:cNvSpPr/>
          <p:nvPr/>
        </p:nvSpPr>
        <p:spPr>
          <a:xfrm>
            <a:off x="0" y="0"/>
            <a:ext cx="12192000" cy="1339403"/>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800" dirty="0" smtClean="0">
                <a:solidFill>
                  <a:prstClr val="white"/>
                </a:solidFill>
              </a:rPr>
              <a:t>Step-3: Match the PIU Name against each road. If there is a mismatch in the name of PIU Displayed and actua</a:t>
            </a:r>
            <a:r>
              <a:rPr lang="en-IN" sz="2800" dirty="0">
                <a:solidFill>
                  <a:prstClr val="white"/>
                </a:solidFill>
              </a:rPr>
              <a:t>l</a:t>
            </a:r>
            <a:r>
              <a:rPr lang="en-IN" sz="2800" dirty="0" smtClean="0">
                <a:solidFill>
                  <a:prstClr val="white"/>
                </a:solidFill>
              </a:rPr>
              <a:t> PIU on ground then note the details and inform to NRIDA. </a:t>
            </a:r>
            <a:endParaRPr lang="en-US" sz="2800" dirty="0">
              <a:solidFill>
                <a:prstClr val="white"/>
              </a:solidFill>
            </a:endParaRPr>
          </a:p>
        </p:txBody>
      </p:sp>
      <p:sp>
        <p:nvSpPr>
          <p:cNvPr id="6" name="Rectangle 5"/>
          <p:cNvSpPr/>
          <p:nvPr/>
        </p:nvSpPr>
        <p:spPr>
          <a:xfrm>
            <a:off x="3493394" y="1339403"/>
            <a:ext cx="5205211" cy="611771"/>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r>
              <a:rPr lang="en-IN" sz="2000" dirty="0" smtClean="0">
                <a:solidFill>
                  <a:srgbClr val="FF0000"/>
                </a:solidFill>
              </a:rPr>
              <a:t>Don’t Proceed further in case the PIU is not correctly linked</a:t>
            </a:r>
            <a:endParaRPr lang="en-IN" sz="2000" dirty="0">
              <a:solidFill>
                <a:srgbClr val="FF0000"/>
              </a:solidFill>
            </a:endParaRPr>
          </a:p>
        </p:txBody>
      </p:sp>
      <p:cxnSp>
        <p:nvCxnSpPr>
          <p:cNvPr id="8" name="Straight Arrow Connector 7"/>
          <p:cNvCxnSpPr>
            <a:endCxn id="6" idx="1"/>
          </p:cNvCxnSpPr>
          <p:nvPr/>
        </p:nvCxnSpPr>
        <p:spPr>
          <a:xfrm flipV="1">
            <a:off x="1596980" y="1645289"/>
            <a:ext cx="1896414" cy="44108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793018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48755" y="1858160"/>
            <a:ext cx="7096259" cy="3046988"/>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sz="4800" b="1" dirty="0" smtClean="0">
                <a:solidFill>
                  <a:prstClr val="black"/>
                </a:solidFill>
              </a:rPr>
              <a:t>When to Change Package No. of a package using Package Repackaging module??</a:t>
            </a:r>
            <a:endParaRPr lang="en-IN" sz="4800" dirty="0">
              <a:solidFill>
                <a:prstClr val="black"/>
              </a:solidFill>
            </a:endParaRPr>
          </a:p>
        </p:txBody>
      </p:sp>
    </p:spTree>
    <p:extLst>
      <p:ext uri="{BB962C8B-B14F-4D97-AF65-F5344CB8AC3E}">
        <p14:creationId xmlns:p14="http://schemas.microsoft.com/office/powerpoint/2010/main" val="483135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0153" y="115907"/>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Check-1: If the package number is repeated across Block/District/State/Scheme in any year</a:t>
            </a:r>
            <a:endParaRPr lang="en-IN" dirty="0">
              <a:solidFill>
                <a:prstClr val="black"/>
              </a:solidFill>
            </a:endParaRPr>
          </a:p>
        </p:txBody>
      </p:sp>
      <p:sp>
        <p:nvSpPr>
          <p:cNvPr id="7" name="Rectangle 6"/>
          <p:cNvSpPr/>
          <p:nvPr/>
        </p:nvSpPr>
        <p:spPr>
          <a:xfrm>
            <a:off x="163132" y="581575"/>
            <a:ext cx="11818514" cy="923330"/>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Ø"/>
            </a:pPr>
            <a:r>
              <a:rPr lang="en-US" dirty="0">
                <a:solidFill>
                  <a:srgbClr val="595959"/>
                </a:solidFill>
                <a:latin typeface="Segoe UI Historic" panose="020B0502040204020203" pitchFamily="34" charset="0"/>
                <a:ea typeface="Arial" panose="020B0604020202020204" pitchFamily="34" charset="0"/>
              </a:rPr>
              <a:t>Ideally, a package number should only be used once. If the package number is repeated and at least one road in any of the package has still not completed construction, the complete package will not show up on ‘Maintenance Data Correction’ </a:t>
            </a:r>
            <a:r>
              <a:rPr lang="en-US" dirty="0" smtClean="0">
                <a:solidFill>
                  <a:srgbClr val="595959"/>
                </a:solidFill>
                <a:latin typeface="Segoe UI Historic" panose="020B0502040204020203" pitchFamily="34" charset="0"/>
                <a:ea typeface="Arial" panose="020B0604020202020204" pitchFamily="34" charset="0"/>
              </a:rPr>
              <a:t>screen</a:t>
            </a:r>
            <a:endParaRPr lang="en-IN" dirty="0">
              <a:solidFill>
                <a:prstClr val="black"/>
              </a:solidFill>
            </a:endParaRPr>
          </a:p>
        </p:txBody>
      </p:sp>
      <p:sp>
        <p:nvSpPr>
          <p:cNvPr id="11" name="Rectangle 10"/>
          <p:cNvSpPr/>
          <p:nvPr/>
        </p:nvSpPr>
        <p:spPr>
          <a:xfrm>
            <a:off x="137374" y="1749601"/>
            <a:ext cx="10899821" cy="424732"/>
          </a:xfrm>
          <a:prstGeom prst="rect">
            <a:avLst/>
          </a:prstGeom>
        </p:spPr>
        <p:txBody>
          <a:bodyPr wrap="square">
            <a:spAutoFit/>
          </a:bodyPr>
          <a:lstStyle/>
          <a:p>
            <a:pPr>
              <a:lnSpc>
                <a:spcPct val="120000"/>
              </a:lnSpc>
              <a:spcBef>
                <a:spcPts val="600"/>
              </a:spcBef>
              <a:spcAft>
                <a:spcPts val="600"/>
              </a:spcAft>
            </a:pPr>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1:</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PIU should login at OMMAS with his credentials (</a:t>
            </a:r>
            <a:r>
              <a:rPr lang="en-US" u="sng" dirty="0">
                <a:solidFill>
                  <a:srgbClr val="0000FF"/>
                </a:solidFill>
                <a:latin typeface="Segoe UI Historic" panose="020B0502040204020203" pitchFamily="34" charset="0"/>
                <a:ea typeface="Arial" panose="020B0604020202020204" pitchFamily="34" charset="0"/>
                <a:cs typeface="Times New Roman" panose="02020603050405020304" pitchFamily="18" charset="0"/>
                <a:hlinkClick r:id="rId2"/>
              </a:rPr>
              <a:t>https://online.omms.nic.in/Login/Login/</a:t>
            </a:r>
            <a:r>
              <a:rPr lang="en-US"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sp>
        <p:nvSpPr>
          <p:cNvPr id="12" name="Rectangle 11"/>
          <p:cNvSpPr/>
          <p:nvPr/>
        </p:nvSpPr>
        <p:spPr>
          <a:xfrm>
            <a:off x="137374" y="2354641"/>
            <a:ext cx="10899821" cy="424732"/>
          </a:xfrm>
          <a:prstGeom prst="rect">
            <a:avLst/>
          </a:prstGeom>
        </p:spPr>
        <p:txBody>
          <a:bodyPr wrap="square">
            <a:spAutoFit/>
          </a:bodyPr>
          <a:lstStyle/>
          <a:p>
            <a:pPr>
              <a:lnSpc>
                <a:spcPct val="120000"/>
              </a:lnSpc>
              <a:spcBef>
                <a:spcPts val="600"/>
              </a:spcBef>
              <a:spcAft>
                <a:spcPts val="600"/>
              </a:spcAft>
            </a:pPr>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a:t>
            </a:r>
            <a:r>
              <a:rPr lang="en-US" b="1"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2:</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Go to “Report----&gt;Progress Report-----&gt;Road Progress” </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16924"/>
          <a:stretch/>
        </p:blipFill>
        <p:spPr>
          <a:xfrm>
            <a:off x="399247" y="3032121"/>
            <a:ext cx="10818252" cy="3252767"/>
          </a:xfrm>
          <a:prstGeom prst="rect">
            <a:avLst/>
          </a:prstGeom>
        </p:spPr>
      </p:pic>
    </p:spTree>
    <p:extLst>
      <p:ext uri="{BB962C8B-B14F-4D97-AF65-F5344CB8AC3E}">
        <p14:creationId xmlns:p14="http://schemas.microsoft.com/office/powerpoint/2010/main" val="33868790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4395" y="126597"/>
            <a:ext cx="10899821" cy="424732"/>
          </a:xfrm>
          <a:prstGeom prst="rect">
            <a:avLst/>
          </a:prstGeom>
        </p:spPr>
        <p:txBody>
          <a:bodyPr wrap="square">
            <a:spAutoFit/>
          </a:bodyPr>
          <a:lstStyle/>
          <a:p>
            <a:pPr>
              <a:lnSpc>
                <a:spcPct val="120000"/>
              </a:lnSpc>
              <a:spcBef>
                <a:spcPts val="600"/>
              </a:spcBef>
              <a:spcAft>
                <a:spcPts val="600"/>
              </a:spcAft>
            </a:pPr>
            <a:r>
              <a:rPr lang="en-US" b="1" dirty="0">
                <a:solidFill>
                  <a:srgbClr val="595959"/>
                </a:solidFill>
                <a:latin typeface="Segoe UI Historic" panose="020B0502040204020203" pitchFamily="34" charset="0"/>
                <a:ea typeface="Arial" panose="020B0604020202020204" pitchFamily="34" charset="0"/>
                <a:cs typeface="Times New Roman" panose="02020603050405020304" pitchFamily="18" charset="0"/>
              </a:rPr>
              <a:t>Step 3</a:t>
            </a:r>
            <a:r>
              <a:rPr lang="en-US" b="1"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a:t>
            </a:r>
            <a:r>
              <a:rPr lang="en-US" dirty="0" smtClean="0">
                <a:solidFill>
                  <a:srgbClr val="595959"/>
                </a:solidFill>
                <a:latin typeface="Segoe UI Historic" panose="020B0502040204020203" pitchFamily="34" charset="0"/>
                <a:ea typeface="Arial" panose="020B0604020202020204" pitchFamily="34" charset="0"/>
                <a:cs typeface="Times New Roman" panose="02020603050405020304" pitchFamily="18" charset="0"/>
              </a:rPr>
              <a:t> Select “All Blocks”, “All Collaborations”, “All Agencies” and “All Schemes” </a:t>
            </a:r>
            <a:endParaRPr lang="en-IN" sz="2000" dirty="0">
              <a:solidFill>
                <a:srgbClr val="595959"/>
              </a:solidFill>
              <a:latin typeface="Arial" panose="020B0604020202020204" pitchFamily="34" charset="0"/>
              <a:ea typeface="Arial" panose="020B0604020202020204" pitchFamily="34" charset="0"/>
              <a:cs typeface="Times New Roman" panose="02020603050405020304" pitchFamily="18" charset="0"/>
            </a:endParaRPr>
          </a:p>
        </p:txBody>
      </p:sp>
      <p:grpSp>
        <p:nvGrpSpPr>
          <p:cNvPr id="4" name="Group 3"/>
          <p:cNvGrpSpPr/>
          <p:nvPr/>
        </p:nvGrpSpPr>
        <p:grpSpPr>
          <a:xfrm>
            <a:off x="151193" y="887228"/>
            <a:ext cx="11800402" cy="4182235"/>
            <a:chOff x="99677" y="1003140"/>
            <a:chExt cx="11800402" cy="4182235"/>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77" y="1003140"/>
              <a:ext cx="11800402" cy="4182235"/>
            </a:xfrm>
            <a:prstGeom prst="rect">
              <a:avLst/>
            </a:prstGeom>
          </p:spPr>
        </p:pic>
        <p:sp>
          <p:nvSpPr>
            <p:cNvPr id="10" name="Rectangle 9"/>
            <p:cNvSpPr/>
            <p:nvPr/>
          </p:nvSpPr>
          <p:spPr>
            <a:xfrm>
              <a:off x="9182636" y="1767734"/>
              <a:ext cx="1717185" cy="640615"/>
            </a:xfrm>
            <a:prstGeom prst="rect">
              <a:avLst/>
            </a:prstGeom>
            <a:noFill/>
            <a:ln w="28575">
              <a:solidFill>
                <a:srgbClr val="00B05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prstClr val="black"/>
                </a:solidFill>
              </a:endParaRPr>
            </a:p>
          </p:txBody>
        </p:sp>
        <p:sp>
          <p:nvSpPr>
            <p:cNvPr id="14" name="Rectangle 13"/>
            <p:cNvSpPr/>
            <p:nvPr/>
          </p:nvSpPr>
          <p:spPr>
            <a:xfrm>
              <a:off x="5679584" y="2305318"/>
              <a:ext cx="1442434" cy="287608"/>
            </a:xfrm>
            <a:prstGeom prst="rect">
              <a:avLst/>
            </a:prstGeom>
            <a:noFill/>
            <a:ln w="28575">
              <a:solidFill>
                <a:srgbClr val="00B05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prstClr val="black"/>
                </a:solidFill>
              </a:endParaRPr>
            </a:p>
          </p:txBody>
        </p:sp>
        <p:sp>
          <p:nvSpPr>
            <p:cNvPr id="15" name="Rectangle 14"/>
            <p:cNvSpPr/>
            <p:nvPr/>
          </p:nvSpPr>
          <p:spPr>
            <a:xfrm>
              <a:off x="1800896" y="2305318"/>
              <a:ext cx="1650642" cy="287608"/>
            </a:xfrm>
            <a:prstGeom prst="rect">
              <a:avLst/>
            </a:prstGeom>
            <a:noFill/>
            <a:ln w="28575">
              <a:solidFill>
                <a:srgbClr val="00B05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solidFill>
                  <a:prstClr val="black"/>
                </a:solidFill>
              </a:endParaRPr>
            </a:p>
          </p:txBody>
        </p:sp>
      </p:grpSp>
      <p:sp>
        <p:nvSpPr>
          <p:cNvPr id="6" name="Rectangle 5"/>
          <p:cNvSpPr/>
          <p:nvPr/>
        </p:nvSpPr>
        <p:spPr>
          <a:xfrm>
            <a:off x="394952" y="5491862"/>
            <a:ext cx="11402095"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Ø"/>
            </a:pPr>
            <a:r>
              <a:rPr lang="en-US" dirty="0">
                <a:solidFill>
                  <a:srgbClr val="595959"/>
                </a:solidFill>
                <a:latin typeface="Segoe UI Historic" panose="020B0502040204020203" pitchFamily="34" charset="0"/>
                <a:ea typeface="Arial" panose="020B0604020202020204" pitchFamily="34" charset="0"/>
              </a:rPr>
              <a:t>The list of works with package numbers will get populated. Search for your package number in this list and check if all the roads displayed under your package are actually a part of single package</a:t>
            </a:r>
            <a:r>
              <a:rPr lang="en-US" dirty="0" smtClean="0">
                <a:solidFill>
                  <a:srgbClr val="595959"/>
                </a:solidFill>
                <a:latin typeface="Segoe UI Historic" panose="020B0502040204020203" pitchFamily="34" charset="0"/>
                <a:ea typeface="Arial" panose="020B0604020202020204" pitchFamily="34" charset="0"/>
              </a:rPr>
              <a:t>. If not then the package will need to be </a:t>
            </a:r>
            <a:r>
              <a:rPr lang="en-US" dirty="0" err="1" smtClean="0">
                <a:solidFill>
                  <a:srgbClr val="595959"/>
                </a:solidFill>
                <a:latin typeface="Segoe UI Historic" panose="020B0502040204020203" pitchFamily="34" charset="0"/>
                <a:ea typeface="Arial" panose="020B0604020202020204" pitchFamily="34" charset="0"/>
              </a:rPr>
              <a:t>splitted</a:t>
            </a:r>
            <a:r>
              <a:rPr lang="en-US" dirty="0" smtClean="0">
                <a:solidFill>
                  <a:srgbClr val="595959"/>
                </a:solidFill>
                <a:latin typeface="Segoe UI Historic" panose="020B0502040204020203" pitchFamily="34" charset="0"/>
                <a:ea typeface="Arial" panose="020B0604020202020204" pitchFamily="34" charset="0"/>
              </a:rPr>
              <a:t>/Re Packaged. </a:t>
            </a:r>
            <a:endParaRPr lang="en-IN" dirty="0">
              <a:solidFill>
                <a:prstClr val="black"/>
              </a:solidFill>
            </a:endParaRPr>
          </a:p>
        </p:txBody>
      </p:sp>
    </p:spTree>
    <p:extLst>
      <p:ext uri="{BB962C8B-B14F-4D97-AF65-F5344CB8AC3E}">
        <p14:creationId xmlns:p14="http://schemas.microsoft.com/office/powerpoint/2010/main" val="20680015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0153" y="106629"/>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Issue-1: Package is not available for pushing on OMMAS Data correction Screen even after checking eligibility criteria</a:t>
            </a:r>
            <a:endParaRPr lang="en-IN" dirty="0">
              <a:solidFill>
                <a:prstClr val="black"/>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459907495"/>
              </p:ext>
            </p:extLst>
          </p:nvPr>
        </p:nvGraphicFramePr>
        <p:xfrm>
          <a:off x="90153" y="684593"/>
          <a:ext cx="11955890" cy="3398010"/>
        </p:xfrm>
        <a:graphic>
          <a:graphicData uri="http://schemas.openxmlformats.org/drawingml/2006/table">
            <a:tbl>
              <a:tblPr>
                <a:tableStyleId>{9D7B26C5-4107-4FEC-AEDC-1716B250A1EF}</a:tableStyleId>
              </a:tblPr>
              <a:tblGrid>
                <a:gridCol w="455784"/>
                <a:gridCol w="1080376"/>
                <a:gridCol w="1114139"/>
                <a:gridCol w="1147901"/>
                <a:gridCol w="1000193"/>
                <a:gridCol w="949550"/>
                <a:gridCol w="2873971"/>
                <a:gridCol w="949550"/>
                <a:gridCol w="949550"/>
                <a:gridCol w="1434876"/>
              </a:tblGrid>
              <a:tr h="642867">
                <a:tc>
                  <a:txBody>
                    <a:bodyPr/>
                    <a:lstStyle/>
                    <a:p>
                      <a:pPr algn="ctr" fontAlgn="ctr"/>
                      <a:r>
                        <a:rPr lang="en-IN" sz="1400" b="1" u="none" strike="noStrike" dirty="0" err="1">
                          <a:effectLst/>
                        </a:rPr>
                        <a:t>S.No</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fontAlgn="ctr"/>
                      <a:r>
                        <a:rPr lang="en-IN" sz="1400" b="1" u="none" strike="noStrike" dirty="0">
                          <a:effectLst/>
                        </a:rPr>
                        <a:t>State</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fontAlgn="ctr"/>
                      <a:r>
                        <a:rPr lang="en-IN" sz="1400" b="1" u="none" strike="noStrike" dirty="0">
                          <a:effectLst/>
                        </a:rPr>
                        <a:t>District</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fontAlgn="ctr"/>
                      <a:r>
                        <a:rPr lang="en-IN" sz="1400" b="1" u="none" strike="noStrike" dirty="0">
                          <a:effectLst/>
                        </a:rPr>
                        <a:t>Block</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fontAlgn="ctr"/>
                      <a:r>
                        <a:rPr lang="en-IN" sz="1400" b="1" u="none" strike="noStrike" dirty="0">
                          <a:effectLst/>
                        </a:rPr>
                        <a:t>Sanctioned Year</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fontAlgn="ctr"/>
                      <a:r>
                        <a:rPr lang="en-IN" sz="1400" b="1" u="none" strike="noStrike" dirty="0">
                          <a:effectLst/>
                        </a:rPr>
                        <a:t>Package ID</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fontAlgn="ctr"/>
                      <a:r>
                        <a:rPr lang="en-IN" sz="1400" b="1" u="none" strike="noStrike" dirty="0">
                          <a:effectLst/>
                        </a:rPr>
                        <a:t>Road Name</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fontAlgn="ctr"/>
                      <a:r>
                        <a:rPr lang="en-IN" sz="1400" b="1" u="none" strike="noStrike" dirty="0">
                          <a:effectLst/>
                        </a:rPr>
                        <a:t>Sanctioned Length</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fontAlgn="ctr"/>
                      <a:r>
                        <a:rPr lang="en-IN" sz="1400" b="1" u="none" strike="noStrike" dirty="0">
                          <a:effectLst/>
                        </a:rPr>
                        <a:t>Completed Length</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fontAlgn="ctr"/>
                      <a:r>
                        <a:rPr lang="en-IN" sz="1400" b="1" u="none" strike="noStrike" dirty="0">
                          <a:effectLst/>
                        </a:rPr>
                        <a:t>Completion Date</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r>
              <a:tr h="306127">
                <a:tc>
                  <a:txBody>
                    <a:bodyPr/>
                    <a:lstStyle/>
                    <a:p>
                      <a:pPr algn="ctr" fontAlgn="ctr"/>
                      <a:r>
                        <a:rPr lang="en-IN" sz="1400" u="none" strike="noStrike">
                          <a:effectLst/>
                        </a:rPr>
                        <a:t>1</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Bastar</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Tokapal</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2019-2020</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MATKOT TO KURUSHPAL</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3.825</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0</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           </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dirty="0">
                          <a:effectLst/>
                        </a:rPr>
                        <a:t>2</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Chhattisgarh</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Kondagaon</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Keshkal</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2001-2002</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N.H.43 </a:t>
                      </a:r>
                      <a:r>
                        <a:rPr lang="en-IN" sz="1400" u="none" strike="noStrike" dirty="0" err="1">
                          <a:effectLst/>
                        </a:rPr>
                        <a:t>Gudaba</a:t>
                      </a:r>
                      <a:r>
                        <a:rPr lang="en-IN" sz="1400" u="none" strike="noStrike" dirty="0">
                          <a:effectLst/>
                        </a:rPr>
                        <a:t> para to </a:t>
                      </a:r>
                      <a:r>
                        <a:rPr lang="en-IN" sz="1400" u="none" strike="noStrike" dirty="0" err="1">
                          <a:effectLst/>
                        </a:rPr>
                        <a:t>Awanari</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6.2</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6.2</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Jun 30 2013 </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a:effectLst/>
                        </a:rPr>
                        <a:t>3</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Kondagaon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Keshkal</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2001-2002</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N.H.43 to </a:t>
                      </a:r>
                      <a:r>
                        <a:rPr lang="en-IN" sz="1400" u="none" strike="noStrike" dirty="0" err="1">
                          <a:effectLst/>
                        </a:rPr>
                        <a:t>Toshakapal</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5.7</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5.7</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Feb 28 2013 </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a:effectLst/>
                        </a:rPr>
                        <a:t>4</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Kondagaon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Baderajpur</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2001-2002</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Korohobeda</a:t>
                      </a:r>
                      <a:r>
                        <a:rPr lang="en-IN" sz="1400" u="none" strike="noStrike" dirty="0">
                          <a:effectLst/>
                        </a:rPr>
                        <a:t> to </a:t>
                      </a:r>
                      <a:r>
                        <a:rPr lang="en-IN" sz="1400" u="none" strike="noStrike" dirty="0" err="1">
                          <a:effectLst/>
                        </a:rPr>
                        <a:t>Kongera</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3</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3</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Jul 15 2014 </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a:effectLst/>
                        </a:rPr>
                        <a:t>5</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Kondagaon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Keshkal</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2001-2002</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Bedma, Amabeda  road to Eragaon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4.1</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4.1</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Jun 10 2015 </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dirty="0">
                          <a:effectLst/>
                        </a:rPr>
                        <a:t>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Kondagaon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Keshkal</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2001-2002</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Bedma, Amabeda  road to Binjhe</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7.7</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7.7</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Mar 31 2017 </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a:effectLst/>
                        </a:rPr>
                        <a:t>7</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Kondagaon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Keshkal</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2001-2002</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Bedma, Amabeda  road to Khaterapal</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2.75</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2.75</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Mar 31 2017 </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dirty="0">
                          <a:effectLst/>
                        </a:rPr>
                        <a:t>8</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Chhattisgarh</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Kondagaon</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Keshkal</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2001-2002</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Bedma</a:t>
                      </a:r>
                      <a:r>
                        <a:rPr lang="en-IN" sz="1400" u="none" strike="noStrike" dirty="0">
                          <a:effectLst/>
                        </a:rPr>
                        <a:t>, </a:t>
                      </a:r>
                      <a:r>
                        <a:rPr lang="en-IN" sz="1400" u="none" strike="noStrike" dirty="0" err="1">
                          <a:effectLst/>
                        </a:rPr>
                        <a:t>Amabeda</a:t>
                      </a:r>
                      <a:r>
                        <a:rPr lang="en-IN" sz="1400" u="none" strike="noStrike" dirty="0">
                          <a:effectLst/>
                        </a:rPr>
                        <a:t>  to </a:t>
                      </a:r>
                      <a:r>
                        <a:rPr lang="en-IN" sz="1400" u="none" strike="noStrike" dirty="0" err="1">
                          <a:effectLst/>
                        </a:rPr>
                        <a:t>Karmari</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1.15</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1.114</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Jan 31 2017 </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a:effectLst/>
                        </a:rPr>
                        <a:t>9</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Kondagaon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Keshkal</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2001-2002</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Boregaon</a:t>
                      </a:r>
                      <a:r>
                        <a:rPr lang="en-IN" sz="1400" u="none" strike="noStrike" dirty="0">
                          <a:effectLst/>
                        </a:rPr>
                        <a:t>, </a:t>
                      </a:r>
                      <a:r>
                        <a:rPr lang="en-IN" sz="1400" u="none" strike="noStrike" dirty="0" err="1">
                          <a:effectLst/>
                        </a:rPr>
                        <a:t>Adenga</a:t>
                      </a:r>
                      <a:r>
                        <a:rPr lang="en-IN" sz="1400" u="none" strike="noStrike" dirty="0">
                          <a:effectLst/>
                        </a:rPr>
                        <a:t> road to </a:t>
                      </a:r>
                      <a:r>
                        <a:rPr lang="en-IN" sz="1400" u="none" strike="noStrike" dirty="0" err="1">
                          <a:effectLst/>
                        </a:rPr>
                        <a:t>Surdihi</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12.8</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12.8</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May 31 2017 </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14" name="Group 13"/>
          <p:cNvGrpSpPr/>
          <p:nvPr/>
        </p:nvGrpSpPr>
        <p:grpSpPr>
          <a:xfrm>
            <a:off x="296213" y="4355630"/>
            <a:ext cx="10818255" cy="646331"/>
            <a:chOff x="296213" y="4136687"/>
            <a:chExt cx="10818255" cy="646331"/>
          </a:xfrm>
        </p:grpSpPr>
        <p:sp>
          <p:nvSpPr>
            <p:cNvPr id="6" name="TextBox 5"/>
            <p:cNvSpPr txBox="1"/>
            <p:nvPr/>
          </p:nvSpPr>
          <p:spPr>
            <a:xfrm>
              <a:off x="296213" y="4136687"/>
              <a:ext cx="510003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dirty="0" smtClean="0">
                  <a:solidFill>
                    <a:prstClr val="black"/>
                  </a:solidFill>
                </a:rPr>
                <a:t>9 Roads in Package No- CG0106 out of which 1 road sanctioned in </a:t>
              </a:r>
              <a:r>
                <a:rPr lang="en-IN" dirty="0" err="1" smtClean="0">
                  <a:solidFill>
                    <a:prstClr val="black"/>
                  </a:solidFill>
                </a:rPr>
                <a:t>Bastar</a:t>
              </a:r>
              <a:r>
                <a:rPr lang="en-IN" dirty="0" smtClean="0">
                  <a:solidFill>
                    <a:prstClr val="black"/>
                  </a:solidFill>
                </a:rPr>
                <a:t> District in 2019-20 is in progress</a:t>
              </a:r>
              <a:endParaRPr lang="en-IN" dirty="0">
                <a:solidFill>
                  <a:prstClr val="black"/>
                </a:solidFill>
              </a:endParaRPr>
            </a:p>
          </p:txBody>
        </p:sp>
        <p:sp>
          <p:nvSpPr>
            <p:cNvPr id="8" name="TextBox 7"/>
            <p:cNvSpPr txBox="1"/>
            <p:nvPr/>
          </p:nvSpPr>
          <p:spPr>
            <a:xfrm>
              <a:off x="6785019" y="4260497"/>
              <a:ext cx="432944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dirty="0" smtClean="0">
                  <a:solidFill>
                    <a:prstClr val="black"/>
                  </a:solidFill>
                </a:rPr>
                <a:t>The complete Package CG0106 is in progress</a:t>
              </a:r>
              <a:endParaRPr lang="en-IN" dirty="0">
                <a:solidFill>
                  <a:prstClr val="black"/>
                </a:solidFill>
              </a:endParaRPr>
            </a:p>
          </p:txBody>
        </p:sp>
        <p:sp>
          <p:nvSpPr>
            <p:cNvPr id="9" name="Right Arrow 8">
              <a:extLst>
                <a:ext uri="{FF2B5EF4-FFF2-40B4-BE49-F238E27FC236}">
                  <a16:creationId xmlns="" xmlns:a16="http://schemas.microsoft.com/office/drawing/2014/main" id="{F0F70B64-E851-435E-8DC1-1A4128717394}"/>
                </a:ext>
              </a:extLst>
            </p:cNvPr>
            <p:cNvSpPr/>
            <p:nvPr/>
          </p:nvSpPr>
          <p:spPr>
            <a:xfrm>
              <a:off x="5430593" y="4260497"/>
              <a:ext cx="1275008" cy="39870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 name="Group 6"/>
          <p:cNvGrpSpPr/>
          <p:nvPr/>
        </p:nvGrpSpPr>
        <p:grpSpPr>
          <a:xfrm>
            <a:off x="296213" y="5499701"/>
            <a:ext cx="10773184" cy="749339"/>
            <a:chOff x="296212" y="5113335"/>
            <a:chExt cx="10773184" cy="749339"/>
          </a:xfrm>
        </p:grpSpPr>
        <p:sp>
          <p:nvSpPr>
            <p:cNvPr id="10" name="TextBox 9"/>
            <p:cNvSpPr txBox="1"/>
            <p:nvPr/>
          </p:nvSpPr>
          <p:spPr>
            <a:xfrm>
              <a:off x="296212" y="5113335"/>
              <a:ext cx="510003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dirty="0" smtClean="0">
                  <a:solidFill>
                    <a:prstClr val="black"/>
                  </a:solidFill>
                </a:rPr>
                <a:t>Package No of Road No-6,7,8 and 9 needs to be changed</a:t>
              </a:r>
              <a:endParaRPr lang="en-IN" dirty="0">
                <a:solidFill>
                  <a:prstClr val="black"/>
                </a:solidFill>
              </a:endParaRPr>
            </a:p>
          </p:txBody>
        </p:sp>
        <p:sp>
          <p:nvSpPr>
            <p:cNvPr id="12" name="Right Arrow 11">
              <a:extLst>
                <a:ext uri="{FF2B5EF4-FFF2-40B4-BE49-F238E27FC236}">
                  <a16:creationId xmlns="" xmlns:a16="http://schemas.microsoft.com/office/drawing/2014/main" id="{F0F70B64-E851-435E-8DC1-1A4128717394}"/>
                </a:ext>
              </a:extLst>
            </p:cNvPr>
            <p:cNvSpPr/>
            <p:nvPr/>
          </p:nvSpPr>
          <p:spPr>
            <a:xfrm>
              <a:off x="5430593" y="5237145"/>
              <a:ext cx="1275008" cy="39870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739947" y="5216343"/>
              <a:ext cx="432944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dirty="0" smtClean="0">
                  <a:solidFill>
                    <a:prstClr val="black"/>
                  </a:solidFill>
                </a:rPr>
                <a:t>Introduce a “-” or add a suffix A at the end of package No. (i.e. CG-0106 or CG0106A)</a:t>
              </a:r>
              <a:endParaRPr lang="en-IN" dirty="0">
                <a:solidFill>
                  <a:prstClr val="black"/>
                </a:solidFill>
              </a:endParaRPr>
            </a:p>
          </p:txBody>
        </p:sp>
      </p:grpSp>
    </p:spTree>
    <p:extLst>
      <p:ext uri="{BB962C8B-B14F-4D97-AF65-F5344CB8AC3E}">
        <p14:creationId xmlns:p14="http://schemas.microsoft.com/office/powerpoint/2010/main" val="1316742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0153" y="80871"/>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Issue-1: Package is not available for pushing on OMMAS Data correction Screen</a:t>
            </a:r>
            <a:endParaRPr lang="en-IN" dirty="0">
              <a:solidFill>
                <a:prstClr val="black"/>
              </a:solidFill>
            </a:endParaRPr>
          </a:p>
        </p:txBody>
      </p:sp>
      <p:graphicFrame>
        <p:nvGraphicFramePr>
          <p:cNvPr id="4" name="Table 3"/>
          <p:cNvGraphicFramePr>
            <a:graphicFrameLocks noGrp="1"/>
          </p:cNvGraphicFramePr>
          <p:nvPr>
            <p:extLst/>
          </p:nvPr>
        </p:nvGraphicFramePr>
        <p:xfrm>
          <a:off x="90153" y="594440"/>
          <a:ext cx="11955890" cy="3398010"/>
        </p:xfrm>
        <a:graphic>
          <a:graphicData uri="http://schemas.openxmlformats.org/drawingml/2006/table">
            <a:tbl>
              <a:tblPr>
                <a:tableStyleId>{9D7B26C5-4107-4FEC-AEDC-1716B250A1EF}</a:tableStyleId>
              </a:tblPr>
              <a:tblGrid>
                <a:gridCol w="455784"/>
                <a:gridCol w="1080376"/>
                <a:gridCol w="1114139"/>
                <a:gridCol w="1147901"/>
                <a:gridCol w="1000193"/>
                <a:gridCol w="949550"/>
                <a:gridCol w="2873971"/>
                <a:gridCol w="949550"/>
                <a:gridCol w="949550"/>
                <a:gridCol w="1434876"/>
              </a:tblGrid>
              <a:tr h="642867">
                <a:tc>
                  <a:txBody>
                    <a:bodyPr/>
                    <a:lstStyle/>
                    <a:p>
                      <a:pPr algn="ctr" fontAlgn="ctr"/>
                      <a:r>
                        <a:rPr lang="en-IN" sz="1400" b="1" u="none" strike="noStrike" dirty="0" err="1">
                          <a:effectLst/>
                        </a:rPr>
                        <a:t>S.No</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l" fontAlgn="ctr"/>
                      <a:r>
                        <a:rPr lang="en-IN" sz="1400" b="1" u="none" strike="noStrike" dirty="0">
                          <a:effectLst/>
                        </a:rPr>
                        <a:t>State</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l" fontAlgn="ctr"/>
                      <a:r>
                        <a:rPr lang="en-IN" sz="1400" b="1" u="none" strike="noStrike" dirty="0">
                          <a:effectLst/>
                        </a:rPr>
                        <a:t>District</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l" fontAlgn="ctr"/>
                      <a:r>
                        <a:rPr lang="en-IN" sz="1400" b="1" u="none" strike="noStrike" dirty="0">
                          <a:effectLst/>
                        </a:rPr>
                        <a:t>Block</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l" fontAlgn="ctr"/>
                      <a:r>
                        <a:rPr lang="en-IN" sz="1400" b="1" u="none" strike="noStrike" dirty="0">
                          <a:effectLst/>
                        </a:rPr>
                        <a:t>Sanctioned Year</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l" fontAlgn="ctr"/>
                      <a:r>
                        <a:rPr lang="en-IN" sz="1400" b="1" u="none" strike="noStrike" dirty="0" smtClean="0">
                          <a:effectLst/>
                        </a:rPr>
                        <a:t>New Package </a:t>
                      </a:r>
                      <a:r>
                        <a:rPr lang="en-IN" sz="1400" b="1" u="none" strike="noStrike" dirty="0">
                          <a:effectLst/>
                        </a:rPr>
                        <a:t>ID</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l" fontAlgn="ctr"/>
                      <a:r>
                        <a:rPr lang="en-IN" sz="1400" b="1" u="none" strike="noStrike">
                          <a:effectLst/>
                        </a:rPr>
                        <a:t>Road Name</a:t>
                      </a:r>
                      <a:endParaRPr lang="en-IN"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l" fontAlgn="ctr"/>
                      <a:r>
                        <a:rPr lang="en-IN" sz="1400" b="1" u="none" strike="noStrike">
                          <a:effectLst/>
                        </a:rPr>
                        <a:t>Sanctioned Length</a:t>
                      </a:r>
                      <a:endParaRPr lang="en-IN"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l" fontAlgn="ctr"/>
                      <a:r>
                        <a:rPr lang="en-IN" sz="1400" b="1" u="none" strike="noStrike">
                          <a:effectLst/>
                        </a:rPr>
                        <a:t>Completed Length</a:t>
                      </a:r>
                      <a:endParaRPr lang="en-IN"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l" fontAlgn="ctr"/>
                      <a:r>
                        <a:rPr lang="en-IN" sz="1400" b="1" u="none" strike="noStrike" dirty="0">
                          <a:effectLst/>
                        </a:rPr>
                        <a:t>Completion Date</a:t>
                      </a:r>
                      <a:endParaRPr lang="en-IN"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306127">
                <a:tc>
                  <a:txBody>
                    <a:bodyPr/>
                    <a:lstStyle/>
                    <a:p>
                      <a:pPr algn="ctr" fontAlgn="ctr"/>
                      <a:r>
                        <a:rPr lang="en-IN" sz="1400" u="none" strike="noStrike">
                          <a:effectLst/>
                        </a:rPr>
                        <a:t>1</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Bastar</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Tokapal</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2019-2020</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MATKOT TO KURUSHPAL</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3.825</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0</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           </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dirty="0">
                          <a:effectLst/>
                        </a:rPr>
                        <a:t>2</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Chhattisgarh</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Kondagaon</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Keshkal</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2001-2002</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N.H.43 </a:t>
                      </a:r>
                      <a:r>
                        <a:rPr lang="en-IN" sz="1400" u="none" strike="noStrike" dirty="0" err="1">
                          <a:effectLst/>
                        </a:rPr>
                        <a:t>Gudaba</a:t>
                      </a:r>
                      <a:r>
                        <a:rPr lang="en-IN" sz="1400" u="none" strike="noStrike" dirty="0">
                          <a:effectLst/>
                        </a:rPr>
                        <a:t> para to </a:t>
                      </a:r>
                      <a:r>
                        <a:rPr lang="en-IN" sz="1400" u="none" strike="noStrike" dirty="0" err="1">
                          <a:effectLst/>
                        </a:rPr>
                        <a:t>Awanari</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6.2</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6.2</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Jun 30 2013 </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a:effectLst/>
                        </a:rPr>
                        <a:t>3</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Kondagaon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Keshkal</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2001-2002</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N.H.43 to </a:t>
                      </a:r>
                      <a:r>
                        <a:rPr lang="en-IN" sz="1400" u="none" strike="noStrike" dirty="0" err="1">
                          <a:effectLst/>
                        </a:rPr>
                        <a:t>Toshakapal</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5.7</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5.7</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Feb 28 2013 </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a:effectLst/>
                        </a:rPr>
                        <a:t>4</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Kondagaon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Baderajpur</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2001-2002</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Korohobeda</a:t>
                      </a:r>
                      <a:r>
                        <a:rPr lang="en-IN" sz="1400" u="none" strike="noStrike" dirty="0">
                          <a:effectLst/>
                        </a:rPr>
                        <a:t> to </a:t>
                      </a:r>
                      <a:r>
                        <a:rPr lang="en-IN" sz="1400" u="none" strike="noStrike" dirty="0" err="1">
                          <a:effectLst/>
                        </a:rPr>
                        <a:t>Kongera</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3</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3</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Jul 15 2014 </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a:effectLst/>
                        </a:rPr>
                        <a:t>5</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Kondagaon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Keshkal</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2001-2002</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Bedma, Amabeda  road to Eragaon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4.1</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4.1</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Jun 10 2015 </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dirty="0">
                          <a:effectLst/>
                        </a:rPr>
                        <a:t>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Kondagaon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Keshkal</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2001-2002</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smtClean="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l" fontAlgn="ctr"/>
                      <a:r>
                        <a:rPr lang="en-IN" sz="1400" u="none" strike="noStrike">
                          <a:effectLst/>
                        </a:rPr>
                        <a:t>Bedma, Amabeda  road to Binjhe</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7.7</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7.7</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Mar 31 2017 </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a:effectLst/>
                        </a:rPr>
                        <a:t>7</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Kondagaon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Keshkal</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2001-2002</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smtClean="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l" fontAlgn="ctr"/>
                      <a:r>
                        <a:rPr lang="en-IN" sz="1400" u="none" strike="noStrike">
                          <a:effectLst/>
                        </a:rPr>
                        <a:t>Bedma, Amabeda  road to Khaterapal</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2.75</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2.75</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Mar 31 2017 </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dirty="0">
                          <a:effectLst/>
                        </a:rPr>
                        <a:t>8</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Chhattisgarh</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Kondagaon</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Keshkal</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2001-2002</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smtClean="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l" fontAlgn="ctr"/>
                      <a:r>
                        <a:rPr lang="en-IN" sz="1400" u="none" strike="noStrike" dirty="0" err="1">
                          <a:effectLst/>
                        </a:rPr>
                        <a:t>Bedma</a:t>
                      </a:r>
                      <a:r>
                        <a:rPr lang="en-IN" sz="1400" u="none" strike="noStrike" dirty="0">
                          <a:effectLst/>
                        </a:rPr>
                        <a:t>, </a:t>
                      </a:r>
                      <a:r>
                        <a:rPr lang="en-IN" sz="1400" u="none" strike="noStrike" dirty="0" err="1">
                          <a:effectLst/>
                        </a:rPr>
                        <a:t>Amabeda</a:t>
                      </a:r>
                      <a:r>
                        <a:rPr lang="en-IN" sz="1400" u="none" strike="noStrike" dirty="0">
                          <a:effectLst/>
                        </a:rPr>
                        <a:t>  to </a:t>
                      </a:r>
                      <a:r>
                        <a:rPr lang="en-IN" sz="1400" u="none" strike="noStrike" dirty="0" err="1">
                          <a:effectLst/>
                        </a:rPr>
                        <a:t>Karmari</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1.15</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1.114</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Jan 31 2017 </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127">
                <a:tc>
                  <a:txBody>
                    <a:bodyPr/>
                    <a:lstStyle/>
                    <a:p>
                      <a:pPr algn="ctr" fontAlgn="ctr"/>
                      <a:r>
                        <a:rPr lang="en-IN" sz="1400" u="none" strike="noStrike">
                          <a:effectLst/>
                        </a:rPr>
                        <a:t>9</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Chhattisgarh</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a:effectLst/>
                        </a:rPr>
                        <a:t>Kondagaon</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err="1">
                          <a:effectLst/>
                        </a:rPr>
                        <a:t>Keshkal</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400" u="none" strike="noStrike" dirty="0">
                          <a:effectLst/>
                        </a:rPr>
                        <a:t>2001-2002</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smtClean="0">
                          <a:effectLst/>
                        </a:rPr>
                        <a:t>CG-0106</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l" fontAlgn="ctr"/>
                      <a:r>
                        <a:rPr lang="en-IN" sz="1400" u="none" strike="noStrike" dirty="0" err="1">
                          <a:effectLst/>
                        </a:rPr>
                        <a:t>Boregaon</a:t>
                      </a:r>
                      <a:r>
                        <a:rPr lang="en-IN" sz="1400" u="none" strike="noStrike" dirty="0">
                          <a:effectLst/>
                        </a:rPr>
                        <a:t>, </a:t>
                      </a:r>
                      <a:r>
                        <a:rPr lang="en-IN" sz="1400" u="none" strike="noStrike" dirty="0" err="1">
                          <a:effectLst/>
                        </a:rPr>
                        <a:t>Adenga</a:t>
                      </a:r>
                      <a:r>
                        <a:rPr lang="en-IN" sz="1400" u="none" strike="noStrike" dirty="0">
                          <a:effectLst/>
                        </a:rPr>
                        <a:t> road to </a:t>
                      </a:r>
                      <a:r>
                        <a:rPr lang="en-IN" sz="1400" u="none" strike="noStrike" dirty="0" err="1">
                          <a:effectLst/>
                        </a:rPr>
                        <a:t>Surdihi</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a:effectLst/>
                        </a:rPr>
                        <a:t>12.8</a:t>
                      </a:r>
                      <a:endParaRPr lang="en-IN"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12.8</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u="none" strike="noStrike" dirty="0">
                          <a:effectLst/>
                        </a:rPr>
                        <a:t>May 31 2017 </a:t>
                      </a:r>
                      <a:endParaRPr lang="en-IN"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296213" y="4136687"/>
            <a:ext cx="510003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dirty="0" smtClean="0">
                <a:solidFill>
                  <a:prstClr val="black"/>
                </a:solidFill>
              </a:rPr>
              <a:t>The package No. of Roads of S.No-6,7,8 and 9 is now different with others </a:t>
            </a:r>
            <a:endParaRPr lang="en-IN" dirty="0">
              <a:solidFill>
                <a:prstClr val="black"/>
              </a:solidFill>
            </a:endParaRPr>
          </a:p>
        </p:txBody>
      </p:sp>
      <p:sp>
        <p:nvSpPr>
          <p:cNvPr id="8" name="TextBox 7"/>
          <p:cNvSpPr txBox="1"/>
          <p:nvPr/>
        </p:nvSpPr>
        <p:spPr>
          <a:xfrm>
            <a:off x="6785019" y="4170344"/>
            <a:ext cx="432944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dirty="0" smtClean="0">
                <a:solidFill>
                  <a:prstClr val="black"/>
                </a:solidFill>
              </a:rPr>
              <a:t>Package No. CG-0106 will now be available for data pushing in OMMAS</a:t>
            </a:r>
            <a:endParaRPr lang="en-IN" dirty="0">
              <a:solidFill>
                <a:prstClr val="black"/>
              </a:solidFill>
            </a:endParaRPr>
          </a:p>
        </p:txBody>
      </p:sp>
      <p:sp>
        <p:nvSpPr>
          <p:cNvPr id="9" name="Right Arrow 8">
            <a:extLst>
              <a:ext uri="{FF2B5EF4-FFF2-40B4-BE49-F238E27FC236}">
                <a16:creationId xmlns="" xmlns:a16="http://schemas.microsoft.com/office/drawing/2014/main" id="{F0F70B64-E851-435E-8DC1-1A4128717394}"/>
              </a:ext>
            </a:extLst>
          </p:cNvPr>
          <p:cNvSpPr/>
          <p:nvPr/>
        </p:nvSpPr>
        <p:spPr>
          <a:xfrm>
            <a:off x="5430593" y="4260497"/>
            <a:ext cx="1275008" cy="39870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375603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0153" y="106629"/>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Issue-2: Getting Error message on pushing data from OMMAS data correction screen</a:t>
            </a:r>
            <a:endParaRPr lang="en-IN" dirty="0">
              <a:solidFill>
                <a:prstClr val="black"/>
              </a:solidFill>
            </a:endParaRPr>
          </a:p>
        </p:txBody>
      </p:sp>
      <p:sp>
        <p:nvSpPr>
          <p:cNvPr id="6" name="TextBox 5"/>
          <p:cNvSpPr txBox="1"/>
          <p:nvPr/>
        </p:nvSpPr>
        <p:spPr>
          <a:xfrm>
            <a:off x="1101147" y="2605183"/>
            <a:ext cx="102773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b="1" dirty="0" smtClean="0">
                <a:solidFill>
                  <a:prstClr val="black"/>
                </a:solidFill>
              </a:rPr>
              <a:t>Change Package No for Road 2 and Road 3 by introducing </a:t>
            </a:r>
            <a:r>
              <a:rPr lang="en-IN" b="1" dirty="0">
                <a:solidFill>
                  <a:prstClr val="black"/>
                </a:solidFill>
              </a:rPr>
              <a:t>a “-” or add a suffix A at the end of package No. XYZ123 </a:t>
            </a:r>
            <a:r>
              <a:rPr lang="en-IN" b="1" dirty="0" smtClean="0">
                <a:solidFill>
                  <a:prstClr val="black"/>
                </a:solidFill>
              </a:rPr>
              <a:t>so that all roads have different package No.</a:t>
            </a:r>
            <a:endParaRPr lang="en-IN" b="1" dirty="0">
              <a:solidFill>
                <a:prstClr val="black"/>
              </a:solidFill>
            </a:endParaRPr>
          </a:p>
        </p:txBody>
      </p:sp>
      <p:graphicFrame>
        <p:nvGraphicFramePr>
          <p:cNvPr id="15" name="Table 14"/>
          <p:cNvGraphicFramePr>
            <a:graphicFrameLocks noGrp="1"/>
          </p:cNvGraphicFramePr>
          <p:nvPr>
            <p:extLst/>
          </p:nvPr>
        </p:nvGraphicFramePr>
        <p:xfrm>
          <a:off x="1365161" y="660147"/>
          <a:ext cx="5425235" cy="1755648"/>
        </p:xfrm>
        <a:graphic>
          <a:graphicData uri="http://schemas.openxmlformats.org/drawingml/2006/table">
            <a:tbl>
              <a:tblPr firstRow="1" firstCol="1" bandRow="1"/>
              <a:tblGrid>
                <a:gridCol w="891509"/>
                <a:gridCol w="891509"/>
                <a:gridCol w="2061606"/>
                <a:gridCol w="1580611"/>
              </a:tblGrid>
              <a:tr h="251460">
                <a:tc>
                  <a:txBody>
                    <a:bodyPr/>
                    <a:lstStyle/>
                    <a:p>
                      <a:pPr marL="0" algn="l" defTabSz="914400" rtl="0" eaLnBrk="1" latinLnBrk="0" hangingPunct="1">
                        <a:lnSpc>
                          <a:spcPct val="120000"/>
                        </a:lnSpc>
                        <a:spcBef>
                          <a:spcPts val="600"/>
                        </a:spcBef>
                        <a:spcAft>
                          <a:spcPts val="600"/>
                        </a:spcAft>
                      </a:pPr>
                      <a:r>
                        <a:rPr lang="en-IN" sz="1600" kern="12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Package No</a:t>
                      </a:r>
                      <a:endParaRPr lang="en-IN" sz="1600" kern="12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Roads</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Maint</a:t>
                      </a:r>
                      <a:r>
                        <a:rPr lang="en-US" sz="1600" baseline="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enance Agreement No.</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Maintenance</a:t>
                      </a:r>
                      <a:r>
                        <a:rPr lang="en-US" sz="1600" baseline="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 Agreement Date</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r>
              <a:tr h="0">
                <a:tc>
                  <a:txBody>
                    <a:bodyPr/>
                    <a:lstStyle/>
                    <a:p>
                      <a:pPr>
                        <a:lnSpc>
                          <a:spcPct val="120000"/>
                        </a:lnSpc>
                        <a:spcBef>
                          <a:spcPts val="600"/>
                        </a:spcBef>
                        <a:spcAft>
                          <a:spcPts val="600"/>
                        </a:spcAft>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1</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ABCDEF/123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1/7/2018</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20000"/>
                        </a:lnSpc>
                        <a:spcBef>
                          <a:spcPts val="600"/>
                        </a:spcBef>
                        <a:spcAft>
                          <a:spcPts val="600"/>
                        </a:spcAft>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2</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GHIJKL/456</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31/1/2019</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20000"/>
                        </a:lnSpc>
                        <a:spcBef>
                          <a:spcPts val="600"/>
                        </a:spcBef>
                        <a:spcAft>
                          <a:spcPts val="600"/>
                        </a:spcAft>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MNOPQ/789</a:t>
                      </a:r>
                      <a:endPar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15/9/2020</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Rectangle 1"/>
          <p:cNvSpPr/>
          <p:nvPr/>
        </p:nvSpPr>
        <p:spPr>
          <a:xfrm>
            <a:off x="3129566" y="1493949"/>
            <a:ext cx="3271234" cy="88864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
        <p:nvSpPr>
          <p:cNvPr id="16" name="Right Arrow 15">
            <a:extLst>
              <a:ext uri="{FF2B5EF4-FFF2-40B4-BE49-F238E27FC236}">
                <a16:creationId xmlns="" xmlns:a16="http://schemas.microsoft.com/office/drawing/2014/main" id="{F0F70B64-E851-435E-8DC1-1A4128717394}"/>
              </a:ext>
            </a:extLst>
          </p:cNvPr>
          <p:cNvSpPr/>
          <p:nvPr/>
        </p:nvSpPr>
        <p:spPr>
          <a:xfrm>
            <a:off x="6400800" y="1694571"/>
            <a:ext cx="1275008" cy="39870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7716592" y="1570759"/>
            <a:ext cx="432944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dirty="0" smtClean="0">
                <a:solidFill>
                  <a:prstClr val="black"/>
                </a:solidFill>
              </a:rPr>
              <a:t>Different but correct Agreement Details for all roads of same package</a:t>
            </a:r>
            <a:endParaRPr lang="en-IN" dirty="0">
              <a:solidFill>
                <a:prstClr val="black"/>
              </a:solidFill>
            </a:endParaRPr>
          </a:p>
        </p:txBody>
      </p:sp>
      <p:graphicFrame>
        <p:nvGraphicFramePr>
          <p:cNvPr id="18" name="Table 17"/>
          <p:cNvGraphicFramePr>
            <a:graphicFrameLocks noGrp="1"/>
          </p:cNvGraphicFramePr>
          <p:nvPr>
            <p:extLst/>
          </p:nvPr>
        </p:nvGraphicFramePr>
        <p:xfrm>
          <a:off x="1365161" y="3753947"/>
          <a:ext cx="5798724" cy="1755648"/>
        </p:xfrm>
        <a:graphic>
          <a:graphicData uri="http://schemas.openxmlformats.org/drawingml/2006/table">
            <a:tbl>
              <a:tblPr firstRow="1" firstCol="1" bandRow="1"/>
              <a:tblGrid>
                <a:gridCol w="952883"/>
                <a:gridCol w="952883"/>
                <a:gridCol w="2203533"/>
                <a:gridCol w="1689425"/>
              </a:tblGrid>
              <a:tr h="251460">
                <a:tc>
                  <a:txBody>
                    <a:bodyPr/>
                    <a:lstStyle/>
                    <a:p>
                      <a:pPr marL="0" algn="l" defTabSz="914400" rtl="0" eaLnBrk="1" latinLnBrk="0" hangingPunct="1">
                        <a:lnSpc>
                          <a:spcPct val="120000"/>
                        </a:lnSpc>
                        <a:spcBef>
                          <a:spcPts val="600"/>
                        </a:spcBef>
                        <a:spcAft>
                          <a:spcPts val="600"/>
                        </a:spcAft>
                      </a:pPr>
                      <a:r>
                        <a:rPr lang="en-IN" sz="1600" kern="12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New Package No</a:t>
                      </a:r>
                      <a:endParaRPr lang="en-IN" sz="1600" kern="12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Roads</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Maint</a:t>
                      </a:r>
                      <a:r>
                        <a:rPr lang="en-US" sz="1600" baseline="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enance Agreement No.</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Maintenance</a:t>
                      </a:r>
                      <a:r>
                        <a:rPr lang="en-US" sz="1600" baseline="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 Agreement Date</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r>
              <a:tr h="0">
                <a:tc>
                  <a:txBody>
                    <a:bodyPr/>
                    <a:lstStyle/>
                    <a:p>
                      <a:pPr marL="0" algn="l" defTabSz="914400" rtl="0" eaLnBrk="1" latinLnBrk="0" hangingPunct="1">
                        <a:lnSpc>
                          <a:spcPct val="120000"/>
                        </a:lnSpc>
                        <a:spcBef>
                          <a:spcPts val="600"/>
                        </a:spcBef>
                        <a:spcAft>
                          <a:spcPts val="600"/>
                        </a:spcAft>
                      </a:pPr>
                      <a:r>
                        <a:rPr lang="en-IN" sz="1600" kern="12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XYZ123</a:t>
                      </a:r>
                      <a:endParaRPr lang="en-IN" sz="1600" kern="12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1</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ABCDEF/123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1/7/2018</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algn="l" defTabSz="914400" rtl="0" eaLnBrk="1" latinLnBrk="0" hangingPunct="1">
                        <a:lnSpc>
                          <a:spcPct val="120000"/>
                        </a:lnSpc>
                        <a:spcBef>
                          <a:spcPts val="600"/>
                        </a:spcBef>
                        <a:spcAft>
                          <a:spcPts val="600"/>
                        </a:spcAft>
                      </a:pPr>
                      <a:r>
                        <a:rPr lang="en-IN" sz="1600" kern="12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XYZ-123</a:t>
                      </a:r>
                      <a:endParaRPr lang="en-IN" sz="1600" kern="12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2</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GHIJKL/456</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31/1/2019</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algn="l" defTabSz="914400" rtl="0" eaLnBrk="1" latinLnBrk="0" hangingPunct="1">
                        <a:lnSpc>
                          <a:spcPct val="120000"/>
                        </a:lnSpc>
                        <a:spcBef>
                          <a:spcPts val="600"/>
                        </a:spcBef>
                        <a:spcAft>
                          <a:spcPts val="600"/>
                        </a:spcAft>
                      </a:pPr>
                      <a:r>
                        <a:rPr lang="en-IN" sz="1600" kern="12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XYZ123A</a:t>
                      </a:r>
                      <a:endParaRPr lang="en-IN" sz="1600" kern="12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MNOPQ/789</a:t>
                      </a:r>
                      <a:endPar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15/9/2020</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 name="Right Arrow 19">
            <a:extLst>
              <a:ext uri="{FF2B5EF4-FFF2-40B4-BE49-F238E27FC236}">
                <a16:creationId xmlns="" xmlns:a16="http://schemas.microsoft.com/office/drawing/2014/main" id="{F0F70B64-E851-435E-8DC1-1A4128717394}"/>
              </a:ext>
            </a:extLst>
          </p:cNvPr>
          <p:cNvSpPr/>
          <p:nvPr/>
        </p:nvSpPr>
        <p:spPr>
          <a:xfrm>
            <a:off x="7163885" y="4348236"/>
            <a:ext cx="885411" cy="39870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8052516" y="4085925"/>
            <a:ext cx="36576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dirty="0" smtClean="0">
                <a:solidFill>
                  <a:prstClr val="black"/>
                </a:solidFill>
              </a:rPr>
              <a:t>Package XYZ123, XYZ-123 and XYZ123A can be pushed from OMMAS data correction screen</a:t>
            </a:r>
          </a:p>
        </p:txBody>
      </p:sp>
    </p:spTree>
    <p:extLst>
      <p:ext uri="{BB962C8B-B14F-4D97-AF65-F5344CB8AC3E}">
        <p14:creationId xmlns:p14="http://schemas.microsoft.com/office/powerpoint/2010/main" val="39668358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0153" y="106629"/>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Issue-3: Package has “Stage-1” and “Stage-2/complete” Roads both</a:t>
            </a:r>
            <a:endParaRPr lang="en-IN" dirty="0">
              <a:solidFill>
                <a:prstClr val="black"/>
              </a:solidFill>
            </a:endParaRPr>
          </a:p>
        </p:txBody>
      </p:sp>
      <p:sp>
        <p:nvSpPr>
          <p:cNvPr id="6" name="TextBox 5"/>
          <p:cNvSpPr txBox="1"/>
          <p:nvPr/>
        </p:nvSpPr>
        <p:spPr>
          <a:xfrm>
            <a:off x="1101147" y="2605183"/>
            <a:ext cx="102773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b="1" dirty="0" smtClean="0">
                <a:solidFill>
                  <a:prstClr val="black"/>
                </a:solidFill>
              </a:rPr>
              <a:t>Change Package No for Road 2 and Road 3 by introducing </a:t>
            </a:r>
            <a:r>
              <a:rPr lang="en-IN" b="1" dirty="0">
                <a:solidFill>
                  <a:prstClr val="black"/>
                </a:solidFill>
              </a:rPr>
              <a:t>a “-” or add a suffix A at the end of package No. XYZ123 </a:t>
            </a:r>
            <a:r>
              <a:rPr lang="en-IN" b="1" dirty="0" smtClean="0">
                <a:solidFill>
                  <a:prstClr val="black"/>
                </a:solidFill>
              </a:rPr>
              <a:t>so that road with S1 proposal can be split</a:t>
            </a:r>
            <a:endParaRPr lang="en-IN" b="1" dirty="0">
              <a:solidFill>
                <a:prstClr val="black"/>
              </a:solidFill>
            </a:endParaRPr>
          </a:p>
        </p:txBody>
      </p:sp>
      <p:sp>
        <p:nvSpPr>
          <p:cNvPr id="20" name="Right Arrow 19">
            <a:extLst>
              <a:ext uri="{FF2B5EF4-FFF2-40B4-BE49-F238E27FC236}">
                <a16:creationId xmlns="" xmlns:a16="http://schemas.microsoft.com/office/drawing/2014/main" id="{F0F70B64-E851-435E-8DC1-1A4128717394}"/>
              </a:ext>
            </a:extLst>
          </p:cNvPr>
          <p:cNvSpPr/>
          <p:nvPr/>
        </p:nvSpPr>
        <p:spPr>
          <a:xfrm>
            <a:off x="6437199" y="4228166"/>
            <a:ext cx="885411" cy="39870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7322610" y="3959157"/>
            <a:ext cx="36576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dirty="0" smtClean="0">
                <a:solidFill>
                  <a:prstClr val="black"/>
                </a:solidFill>
              </a:rPr>
              <a:t>Package XYZ-123 with Road 2 and Road 3 will be available for pushing from OMMAS data correction screen</a:t>
            </a:r>
          </a:p>
        </p:txBody>
      </p:sp>
      <p:graphicFrame>
        <p:nvGraphicFramePr>
          <p:cNvPr id="22" name="Table 21"/>
          <p:cNvGraphicFramePr>
            <a:graphicFrameLocks noGrp="1"/>
          </p:cNvGraphicFramePr>
          <p:nvPr>
            <p:extLst/>
          </p:nvPr>
        </p:nvGraphicFramePr>
        <p:xfrm>
          <a:off x="1101147" y="727108"/>
          <a:ext cx="5336052" cy="1170432"/>
        </p:xfrm>
        <a:graphic>
          <a:graphicData uri="http://schemas.openxmlformats.org/drawingml/2006/table">
            <a:tbl>
              <a:tblPr firstRow="1" firstCol="1" bandRow="1"/>
              <a:tblGrid>
                <a:gridCol w="876854"/>
                <a:gridCol w="876854"/>
                <a:gridCol w="2027716"/>
                <a:gridCol w="1554628"/>
              </a:tblGrid>
              <a:tr h="251460">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US" sz="16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Package</a:t>
                      </a:r>
                      <a:endPar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Roads</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Completion Dates</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Proposal Type</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r>
              <a:tr h="0">
                <a:tc>
                  <a:txBody>
                    <a:bodyPr/>
                    <a:lstStyle/>
                    <a:p>
                      <a:pPr>
                        <a:lnSpc>
                          <a:spcPct val="120000"/>
                        </a:lnSpc>
                        <a:spcBef>
                          <a:spcPts val="600"/>
                        </a:spcBef>
                        <a:spcAft>
                          <a:spcPts val="600"/>
                        </a:spcAft>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1</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20 March 2018</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S1</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2</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10 December 2017</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Complete</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10 December 2017</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Complete</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Right Arrow 11">
            <a:extLst>
              <a:ext uri="{FF2B5EF4-FFF2-40B4-BE49-F238E27FC236}">
                <a16:creationId xmlns="" xmlns:a16="http://schemas.microsoft.com/office/drawing/2014/main" id="{F0F70B64-E851-435E-8DC1-1A4128717394}"/>
              </a:ext>
            </a:extLst>
          </p:cNvPr>
          <p:cNvSpPr/>
          <p:nvPr/>
        </p:nvSpPr>
        <p:spPr>
          <a:xfrm>
            <a:off x="6437199" y="1112969"/>
            <a:ext cx="885411" cy="39870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7322610" y="999929"/>
            <a:ext cx="384337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dirty="0" smtClean="0">
                <a:solidFill>
                  <a:prstClr val="black"/>
                </a:solidFill>
              </a:rPr>
              <a:t>Package has a combination of Stage-1 and Complete roads both</a:t>
            </a:r>
          </a:p>
        </p:txBody>
      </p:sp>
      <p:graphicFrame>
        <p:nvGraphicFramePr>
          <p:cNvPr id="14" name="Table 13"/>
          <p:cNvGraphicFramePr>
            <a:graphicFrameLocks noGrp="1"/>
          </p:cNvGraphicFramePr>
          <p:nvPr>
            <p:extLst/>
          </p:nvPr>
        </p:nvGraphicFramePr>
        <p:xfrm>
          <a:off x="708338" y="3842305"/>
          <a:ext cx="5728861" cy="1170432"/>
        </p:xfrm>
        <a:graphic>
          <a:graphicData uri="http://schemas.openxmlformats.org/drawingml/2006/table">
            <a:tbl>
              <a:tblPr firstRow="1" firstCol="1" bandRow="1"/>
              <a:tblGrid>
                <a:gridCol w="941402"/>
                <a:gridCol w="941402"/>
                <a:gridCol w="2176985"/>
                <a:gridCol w="1669072"/>
              </a:tblGrid>
              <a:tr h="251460">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US" sz="16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Package</a:t>
                      </a:r>
                      <a:endPar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Roads</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Completion Dates</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Proposal Type</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r>
              <a:tr h="0">
                <a:tc>
                  <a:txBody>
                    <a:bodyPr/>
                    <a:lstStyle/>
                    <a:p>
                      <a:pPr>
                        <a:lnSpc>
                          <a:spcPct val="120000"/>
                        </a:lnSpc>
                        <a:spcBef>
                          <a:spcPts val="600"/>
                        </a:spcBef>
                        <a:spcAft>
                          <a:spcPts val="600"/>
                        </a:spcAft>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1</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20 March 2018</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S1</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2</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10 December 2017</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Complete</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10 December 2017</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Complete</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683715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0153" y="106629"/>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Issue-4: Package has LSB and Roads both</a:t>
            </a:r>
            <a:endParaRPr lang="en-IN" dirty="0">
              <a:solidFill>
                <a:prstClr val="black"/>
              </a:solidFill>
            </a:endParaRPr>
          </a:p>
        </p:txBody>
      </p:sp>
      <p:sp>
        <p:nvSpPr>
          <p:cNvPr id="6" name="TextBox 5"/>
          <p:cNvSpPr txBox="1"/>
          <p:nvPr/>
        </p:nvSpPr>
        <p:spPr>
          <a:xfrm>
            <a:off x="1101147" y="2605183"/>
            <a:ext cx="102773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b="1" dirty="0" smtClean="0">
                <a:solidFill>
                  <a:prstClr val="black"/>
                </a:solidFill>
              </a:rPr>
              <a:t>Change Package No for Road 2 and Road 3 by introducing </a:t>
            </a:r>
            <a:r>
              <a:rPr lang="en-IN" b="1" dirty="0">
                <a:solidFill>
                  <a:prstClr val="black"/>
                </a:solidFill>
              </a:rPr>
              <a:t>a “-” or add a suffix A at the end of package No. XYZ123 </a:t>
            </a:r>
            <a:r>
              <a:rPr lang="en-IN" b="1" dirty="0" smtClean="0">
                <a:solidFill>
                  <a:prstClr val="black"/>
                </a:solidFill>
              </a:rPr>
              <a:t>so that LSB and Roads can be split from package</a:t>
            </a:r>
            <a:endParaRPr lang="en-IN" b="1" dirty="0">
              <a:solidFill>
                <a:prstClr val="black"/>
              </a:solidFill>
            </a:endParaRPr>
          </a:p>
        </p:txBody>
      </p:sp>
      <p:sp>
        <p:nvSpPr>
          <p:cNvPr id="20" name="Right Arrow 19">
            <a:extLst>
              <a:ext uri="{FF2B5EF4-FFF2-40B4-BE49-F238E27FC236}">
                <a16:creationId xmlns="" xmlns:a16="http://schemas.microsoft.com/office/drawing/2014/main" id="{F0F70B64-E851-435E-8DC1-1A4128717394}"/>
              </a:ext>
            </a:extLst>
          </p:cNvPr>
          <p:cNvSpPr/>
          <p:nvPr/>
        </p:nvSpPr>
        <p:spPr>
          <a:xfrm>
            <a:off x="6437199" y="4228166"/>
            <a:ext cx="885411" cy="39870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7322610" y="3959157"/>
            <a:ext cx="36576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dirty="0" smtClean="0">
                <a:solidFill>
                  <a:prstClr val="black"/>
                </a:solidFill>
              </a:rPr>
              <a:t>Package XYZ-123 with Road 2 and Road 3 will be available for pushing from OMMAS data correction screen</a:t>
            </a:r>
          </a:p>
        </p:txBody>
      </p:sp>
      <p:graphicFrame>
        <p:nvGraphicFramePr>
          <p:cNvPr id="22" name="Table 21"/>
          <p:cNvGraphicFramePr>
            <a:graphicFrameLocks noGrp="1"/>
          </p:cNvGraphicFramePr>
          <p:nvPr>
            <p:extLst/>
          </p:nvPr>
        </p:nvGraphicFramePr>
        <p:xfrm>
          <a:off x="1101147" y="727108"/>
          <a:ext cx="5336052" cy="1170432"/>
        </p:xfrm>
        <a:graphic>
          <a:graphicData uri="http://schemas.openxmlformats.org/drawingml/2006/table">
            <a:tbl>
              <a:tblPr firstRow="1" firstCol="1" bandRow="1"/>
              <a:tblGrid>
                <a:gridCol w="876854"/>
                <a:gridCol w="876854"/>
                <a:gridCol w="2027716"/>
                <a:gridCol w="1554628"/>
              </a:tblGrid>
              <a:tr h="251460">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US" sz="16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Package</a:t>
                      </a:r>
                      <a:endPar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Roads</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Completion Dates</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Work </a:t>
                      </a: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Type</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r>
              <a:tr h="0">
                <a:tc>
                  <a:txBody>
                    <a:bodyPr/>
                    <a:lstStyle/>
                    <a:p>
                      <a:pPr>
                        <a:lnSpc>
                          <a:spcPct val="120000"/>
                        </a:lnSpc>
                        <a:spcBef>
                          <a:spcPts val="600"/>
                        </a:spcBef>
                        <a:spcAft>
                          <a:spcPts val="600"/>
                        </a:spcAft>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ABC</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20 March 2018</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LSB</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2</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10 December 2017</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10 December 2017</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Right Arrow 11">
            <a:extLst>
              <a:ext uri="{FF2B5EF4-FFF2-40B4-BE49-F238E27FC236}">
                <a16:creationId xmlns="" xmlns:a16="http://schemas.microsoft.com/office/drawing/2014/main" id="{F0F70B64-E851-435E-8DC1-1A4128717394}"/>
              </a:ext>
            </a:extLst>
          </p:cNvPr>
          <p:cNvSpPr/>
          <p:nvPr/>
        </p:nvSpPr>
        <p:spPr>
          <a:xfrm>
            <a:off x="6437199" y="1112969"/>
            <a:ext cx="885411" cy="39870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7322610" y="999929"/>
            <a:ext cx="384337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IN" dirty="0" smtClean="0">
                <a:solidFill>
                  <a:prstClr val="black"/>
                </a:solidFill>
              </a:rPr>
              <a:t>Package has a combination of LSB and roads both</a:t>
            </a:r>
          </a:p>
        </p:txBody>
      </p:sp>
      <p:graphicFrame>
        <p:nvGraphicFramePr>
          <p:cNvPr id="14" name="Table 13"/>
          <p:cNvGraphicFramePr>
            <a:graphicFrameLocks noGrp="1"/>
          </p:cNvGraphicFramePr>
          <p:nvPr>
            <p:extLst/>
          </p:nvPr>
        </p:nvGraphicFramePr>
        <p:xfrm>
          <a:off x="708338" y="3842305"/>
          <a:ext cx="5728861" cy="1170432"/>
        </p:xfrm>
        <a:graphic>
          <a:graphicData uri="http://schemas.openxmlformats.org/drawingml/2006/table">
            <a:tbl>
              <a:tblPr firstRow="1" firstCol="1" bandRow="1"/>
              <a:tblGrid>
                <a:gridCol w="941402"/>
                <a:gridCol w="941402"/>
                <a:gridCol w="2176985"/>
                <a:gridCol w="1669072"/>
              </a:tblGrid>
              <a:tr h="251460">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US" sz="1600" dirty="0" smtClean="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Package</a:t>
                      </a:r>
                      <a:endPar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Roads</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Completion Dates</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c>
                  <a:txBody>
                    <a:bodyPr/>
                    <a:lstStyle/>
                    <a:p>
                      <a:pPr>
                        <a:lnSpc>
                          <a:spcPct val="120000"/>
                        </a:lnSpc>
                        <a:spcBef>
                          <a:spcPts val="600"/>
                        </a:spcBef>
                        <a:spcAft>
                          <a:spcPts val="600"/>
                        </a:spcAft>
                      </a:pPr>
                      <a:r>
                        <a:rPr lang="en-US" sz="1600" dirty="0">
                          <a:solidFill>
                            <a:srgbClr val="FFFFFF"/>
                          </a:solidFill>
                          <a:effectLst/>
                          <a:latin typeface="Segoe UI Historic" panose="020B0502040204020203" pitchFamily="34" charset="0"/>
                          <a:ea typeface="Arial" panose="020B0604020202020204" pitchFamily="34" charset="0"/>
                          <a:cs typeface="Times New Roman" panose="02020603050405020304" pitchFamily="18" charset="0"/>
                        </a:rPr>
                        <a:t>Proposal Type</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1B3"/>
                    </a:solidFill>
                  </a:tcPr>
                </a:tc>
              </a:tr>
              <a:tr h="0">
                <a:tc>
                  <a:txBody>
                    <a:bodyPr/>
                    <a:lstStyle/>
                    <a:p>
                      <a:pPr>
                        <a:lnSpc>
                          <a:spcPct val="120000"/>
                        </a:lnSpc>
                        <a:spcBef>
                          <a:spcPts val="600"/>
                        </a:spcBef>
                        <a:spcAft>
                          <a:spcPts val="600"/>
                        </a:spcAft>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ABC</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20 March 2018</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LSB</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20000"/>
                        </a:lnSpc>
                        <a:spcBef>
                          <a:spcPts val="600"/>
                        </a:spcBef>
                        <a:spcAft>
                          <a:spcPts val="600"/>
                        </a:spcAft>
                      </a:pPr>
                      <a:r>
                        <a:rPr lang="en-US" sz="160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2</a:t>
                      </a:r>
                      <a:endParaRPr lang="en-IN" sz="16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10 December 2017</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en-IN" sz="1600" dirty="0" smtClean="0">
                          <a:solidFill>
                            <a:srgbClr val="595959"/>
                          </a:solidFill>
                          <a:effectLst/>
                          <a:latin typeface="Arial" panose="020B0604020202020204" pitchFamily="34" charset="0"/>
                          <a:ea typeface="Arial" panose="020B0604020202020204" pitchFamily="34" charset="0"/>
                          <a:cs typeface="Times New Roman" panose="02020603050405020304" pitchFamily="18" charset="0"/>
                        </a:rPr>
                        <a:t>XYZ-123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20000"/>
                        </a:lnSpc>
                        <a:spcBef>
                          <a:spcPts val="600"/>
                        </a:spcBef>
                        <a:spcAft>
                          <a:spcPts val="600"/>
                        </a:spcAft>
                      </a:pPr>
                      <a:r>
                        <a:rPr lang="en-US" sz="1600" dirty="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 3</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10 December 2017</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Bef>
                          <a:spcPts val="600"/>
                        </a:spcBef>
                        <a:spcAft>
                          <a:spcPts val="600"/>
                        </a:spcAft>
                      </a:pPr>
                      <a:r>
                        <a:rPr lang="en-US" sz="1600" dirty="0" smtClean="0">
                          <a:solidFill>
                            <a:srgbClr val="595959"/>
                          </a:solidFill>
                          <a:effectLst/>
                          <a:latin typeface="Segoe UI Historic" panose="020B0502040204020203" pitchFamily="34" charset="0"/>
                          <a:ea typeface="Arial" panose="020B0604020202020204" pitchFamily="34" charset="0"/>
                          <a:cs typeface="Times New Roman" panose="02020603050405020304" pitchFamily="18" charset="0"/>
                        </a:rPr>
                        <a:t>Road</a:t>
                      </a:r>
                      <a:endParaRPr lang="en-IN" sz="16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412957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48755" y="1858160"/>
            <a:ext cx="7096259" cy="3046988"/>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sz="4800" b="1" dirty="0" smtClean="0">
                <a:solidFill>
                  <a:prstClr val="black"/>
                </a:solidFill>
              </a:rPr>
              <a:t>How to Change Package No. of a package using Package Repackaging module??</a:t>
            </a:r>
            <a:endParaRPr lang="en-IN" sz="4800" dirty="0">
              <a:solidFill>
                <a:prstClr val="black"/>
              </a:solidFill>
            </a:endParaRPr>
          </a:p>
        </p:txBody>
      </p:sp>
    </p:spTree>
    <p:extLst>
      <p:ext uri="{BB962C8B-B14F-4D97-AF65-F5344CB8AC3E}">
        <p14:creationId xmlns:p14="http://schemas.microsoft.com/office/powerpoint/2010/main" val="14442402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283" y="450762"/>
            <a:ext cx="9163318" cy="388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229" y="4340180"/>
            <a:ext cx="6349284" cy="250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0" y="0"/>
            <a:ext cx="12192000" cy="40669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800" dirty="0">
                <a:solidFill>
                  <a:prstClr val="white"/>
                </a:solidFill>
              </a:rPr>
              <a:t>Step-1: ITNO Login To OMMAS:</a:t>
            </a:r>
            <a:endParaRPr lang="en-US" sz="2800" dirty="0">
              <a:solidFill>
                <a:prstClr val="white"/>
              </a:solidFill>
            </a:endParaRPr>
          </a:p>
        </p:txBody>
      </p:sp>
    </p:spTree>
    <p:extLst>
      <p:ext uri="{BB962C8B-B14F-4D97-AF65-F5344CB8AC3E}">
        <p14:creationId xmlns:p14="http://schemas.microsoft.com/office/powerpoint/2010/main" val="3945595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051" y="2438625"/>
            <a:ext cx="10515600" cy="1888676"/>
          </a:xfrm>
          <a:ln w="38100"/>
        </p:spPr>
        <p:style>
          <a:lnRef idx="2">
            <a:schemeClr val="dk1"/>
          </a:lnRef>
          <a:fillRef idx="1">
            <a:schemeClr val="lt1"/>
          </a:fillRef>
          <a:effectRef idx="0">
            <a:schemeClr val="dk1"/>
          </a:effectRef>
          <a:fontRef idx="minor">
            <a:schemeClr val="dk1"/>
          </a:fontRef>
        </p:style>
        <p:txBody>
          <a:bodyPr>
            <a:normAutofit/>
          </a:bodyPr>
          <a:lstStyle/>
          <a:p>
            <a:pPr marL="571500" indent="-571500">
              <a:buFont typeface="Wingdings" panose="05000000000000000000" pitchFamily="2" charset="2"/>
              <a:buChar char="Ø"/>
            </a:pPr>
            <a:r>
              <a:rPr lang="en-IN" dirty="0" smtClean="0"/>
              <a:t>Correcting the PIU Name against a particular road</a:t>
            </a:r>
            <a:endParaRPr lang="en-IN" dirty="0"/>
          </a:p>
        </p:txBody>
      </p:sp>
    </p:spTree>
    <p:extLst>
      <p:ext uri="{BB962C8B-B14F-4D97-AF65-F5344CB8AC3E}">
        <p14:creationId xmlns:p14="http://schemas.microsoft.com/office/powerpoint/2010/main" val="698221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12192000" cy="40669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800" dirty="0" smtClean="0">
                <a:solidFill>
                  <a:prstClr val="white"/>
                </a:solidFill>
              </a:rPr>
              <a:t>Step-2: Go to “Maintenance-----&gt;</a:t>
            </a:r>
            <a:r>
              <a:rPr lang="en-IN" sz="2800" dirty="0" err="1" smtClean="0">
                <a:solidFill>
                  <a:prstClr val="white"/>
                </a:solidFill>
              </a:rPr>
              <a:t>Emarg</a:t>
            </a:r>
            <a:r>
              <a:rPr lang="en-IN" sz="2800" dirty="0" smtClean="0">
                <a:solidFill>
                  <a:prstClr val="white"/>
                </a:solidFill>
              </a:rPr>
              <a:t> Repackage at ITNO”</a:t>
            </a:r>
            <a:endParaRPr lang="en-US" sz="2800" dirty="0">
              <a:solidFill>
                <a:prstClr val="white"/>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428"/>
            <a:ext cx="12192000" cy="5563673"/>
          </a:xfrm>
          <a:prstGeom prst="rect">
            <a:avLst/>
          </a:prstGeom>
        </p:spPr>
      </p:pic>
      <p:sp>
        <p:nvSpPr>
          <p:cNvPr id="3" name="Rectangle 2"/>
          <p:cNvSpPr/>
          <p:nvPr/>
        </p:nvSpPr>
        <p:spPr>
          <a:xfrm>
            <a:off x="8718999" y="1532587"/>
            <a:ext cx="1957587" cy="39924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27961735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12192000" cy="40669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800" dirty="0" smtClean="0">
                <a:solidFill>
                  <a:prstClr val="white"/>
                </a:solidFill>
              </a:rPr>
              <a:t>Step-3: Select District then click on view</a:t>
            </a:r>
            <a:endParaRPr lang="en-US" sz="2800" dirty="0">
              <a:solidFill>
                <a:prstClr val="white"/>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8643"/>
            <a:ext cx="12192000" cy="5969358"/>
          </a:xfrm>
          <a:prstGeom prst="rect">
            <a:avLst/>
          </a:prstGeom>
        </p:spPr>
      </p:pic>
      <p:sp>
        <p:nvSpPr>
          <p:cNvPr id="6" name="Rectangle 5"/>
          <p:cNvSpPr/>
          <p:nvPr/>
        </p:nvSpPr>
        <p:spPr>
          <a:xfrm>
            <a:off x="3116690" y="2691686"/>
            <a:ext cx="3477293" cy="39924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
        <p:nvSpPr>
          <p:cNvPr id="7" name="Rectangle 6"/>
          <p:cNvSpPr/>
          <p:nvPr/>
        </p:nvSpPr>
        <p:spPr>
          <a:xfrm>
            <a:off x="10159288" y="2743200"/>
            <a:ext cx="568813" cy="296215"/>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25872532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12192000" cy="40669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400" dirty="0" smtClean="0">
                <a:solidFill>
                  <a:prstClr val="white"/>
                </a:solidFill>
              </a:rPr>
              <a:t>Step-4: Search Package No. and click on “+” sign for roads whose Package No. is to be changed </a:t>
            </a:r>
            <a:endParaRPr lang="en-US" sz="2400" dirty="0">
              <a:solidFill>
                <a:prstClr val="white"/>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 y="800100"/>
            <a:ext cx="12182475" cy="6057900"/>
          </a:xfrm>
          <a:prstGeom prst="rect">
            <a:avLst/>
          </a:prstGeom>
        </p:spPr>
      </p:pic>
      <p:sp>
        <p:nvSpPr>
          <p:cNvPr id="8" name="Rectangle 7"/>
          <p:cNvSpPr/>
          <p:nvPr/>
        </p:nvSpPr>
        <p:spPr>
          <a:xfrm>
            <a:off x="9863074" y="4778062"/>
            <a:ext cx="568813" cy="231821"/>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
        <p:nvSpPr>
          <p:cNvPr id="9" name="Rectangle 8"/>
          <p:cNvSpPr/>
          <p:nvPr/>
        </p:nvSpPr>
        <p:spPr>
          <a:xfrm>
            <a:off x="1285744" y="3979572"/>
            <a:ext cx="1946853" cy="34772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13666341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12192000" cy="40669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400" dirty="0" smtClean="0">
                <a:solidFill>
                  <a:prstClr val="white"/>
                </a:solidFill>
              </a:rPr>
              <a:t>Step-5: Enter the new Package No.  And click on Save </a:t>
            </a:r>
            <a:endParaRPr lang="en-US" sz="2400"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307"/>
            <a:ext cx="12192000" cy="6149661"/>
          </a:xfrm>
          <a:prstGeom prst="rect">
            <a:avLst/>
          </a:prstGeom>
        </p:spPr>
      </p:pic>
      <p:sp>
        <p:nvSpPr>
          <p:cNvPr id="7" name="Rectangle 6"/>
          <p:cNvSpPr/>
          <p:nvPr/>
        </p:nvSpPr>
        <p:spPr>
          <a:xfrm>
            <a:off x="5383369" y="3863662"/>
            <a:ext cx="1545465" cy="34773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
        <p:nvSpPr>
          <p:cNvPr id="10" name="Rectangle 9"/>
          <p:cNvSpPr/>
          <p:nvPr/>
        </p:nvSpPr>
        <p:spPr>
          <a:xfrm>
            <a:off x="3863663" y="4211392"/>
            <a:ext cx="450760" cy="25537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18862166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12192000" cy="40669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400" dirty="0" smtClean="0">
                <a:solidFill>
                  <a:prstClr val="white"/>
                </a:solidFill>
              </a:rPr>
              <a:t>Step-6: Click on Lock sign to finalize Road Details </a:t>
            </a:r>
            <a:endParaRPr lang="en-US" sz="2400" dirty="0">
              <a:solidFill>
                <a:prstClr val="white"/>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6" y="504824"/>
            <a:ext cx="12158663" cy="5689913"/>
          </a:xfrm>
          <a:prstGeom prst="rect">
            <a:avLst/>
          </a:prstGeom>
        </p:spPr>
      </p:pic>
      <p:sp>
        <p:nvSpPr>
          <p:cNvPr id="8" name="Rectangle 7"/>
          <p:cNvSpPr/>
          <p:nvPr/>
        </p:nvSpPr>
        <p:spPr>
          <a:xfrm>
            <a:off x="11114468" y="4675032"/>
            <a:ext cx="618186" cy="24469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
        <p:nvSpPr>
          <p:cNvPr id="9" name="Rectangle 8"/>
          <p:cNvSpPr/>
          <p:nvPr/>
        </p:nvSpPr>
        <p:spPr>
          <a:xfrm>
            <a:off x="33336" y="6278242"/>
            <a:ext cx="11955888" cy="369332"/>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solidFill>
                  <a:prstClr val="black"/>
                </a:solidFill>
              </a:rPr>
              <a:t>NOTE: If Package No. for more than one road is to be changed then finalize New Package No of every road first.</a:t>
            </a:r>
            <a:endParaRPr lang="en-IN" dirty="0">
              <a:solidFill>
                <a:prstClr val="black"/>
              </a:solidFill>
            </a:endParaRPr>
          </a:p>
        </p:txBody>
      </p:sp>
    </p:spTree>
    <p:extLst>
      <p:ext uri="{BB962C8B-B14F-4D97-AF65-F5344CB8AC3E}">
        <p14:creationId xmlns:p14="http://schemas.microsoft.com/office/powerpoint/2010/main" val="5289465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12192000" cy="40669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400" dirty="0" smtClean="0">
                <a:solidFill>
                  <a:prstClr val="white"/>
                </a:solidFill>
              </a:rPr>
              <a:t>Step-6: Click on “Finalize” to finalize Package Details </a:t>
            </a:r>
            <a:endParaRPr lang="en-US" sz="2400"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04837"/>
            <a:ext cx="12115800" cy="6253163"/>
          </a:xfrm>
          <a:prstGeom prst="rect">
            <a:avLst/>
          </a:prstGeom>
        </p:spPr>
      </p:pic>
      <p:sp>
        <p:nvSpPr>
          <p:cNvPr id="7" name="Rectangle 6"/>
          <p:cNvSpPr/>
          <p:nvPr/>
        </p:nvSpPr>
        <p:spPr>
          <a:xfrm>
            <a:off x="2601532" y="5125793"/>
            <a:ext cx="618186" cy="24469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29676166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12192000" cy="40669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400" dirty="0" smtClean="0">
                <a:solidFill>
                  <a:prstClr val="white"/>
                </a:solidFill>
              </a:rPr>
              <a:t>Step-7: Package is Repackaged successfully </a:t>
            </a:r>
            <a:endParaRPr lang="en-US" sz="2400" dirty="0">
              <a:solidFill>
                <a:prstClr val="white"/>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4688"/>
            <a:ext cx="12192000" cy="5971644"/>
          </a:xfrm>
          <a:prstGeom prst="rect">
            <a:avLst/>
          </a:prstGeom>
        </p:spPr>
      </p:pic>
    </p:spTree>
    <p:extLst>
      <p:ext uri="{BB962C8B-B14F-4D97-AF65-F5344CB8AC3E}">
        <p14:creationId xmlns:p14="http://schemas.microsoft.com/office/powerpoint/2010/main" val="16382225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12192000" cy="40669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400" dirty="0" smtClean="0">
                <a:solidFill>
                  <a:prstClr val="white"/>
                </a:solidFill>
              </a:rPr>
              <a:t>Step-8: PIU to enter Agreement Details again for the new package No. </a:t>
            </a:r>
            <a:endParaRPr lang="en-US" sz="2400" dirty="0">
              <a:solidFill>
                <a:prstClr val="white"/>
              </a:solidFill>
            </a:endParaRPr>
          </a:p>
        </p:txBody>
      </p:sp>
      <p:sp>
        <p:nvSpPr>
          <p:cNvPr id="4" name="Rectangle 3"/>
          <p:cNvSpPr/>
          <p:nvPr/>
        </p:nvSpPr>
        <p:spPr>
          <a:xfrm>
            <a:off x="0" y="508507"/>
            <a:ext cx="11955888" cy="923330"/>
          </a:xfrm>
          <a:prstGeom prst="rect">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Ø"/>
            </a:pPr>
            <a:r>
              <a:rPr lang="en-US" b="1" dirty="0" smtClean="0">
                <a:solidFill>
                  <a:prstClr val="black"/>
                </a:solidFill>
              </a:rPr>
              <a:t>Once a Package is Repackaged, the PIU has to enter the Maintenance Agreement Details again as the older agreement details will be automatically terminated</a:t>
            </a:r>
          </a:p>
          <a:p>
            <a:pPr marL="285750" indent="-285750">
              <a:buFont typeface="Wingdings" panose="05000000000000000000" pitchFamily="2" charset="2"/>
              <a:buChar char="Ø"/>
            </a:pPr>
            <a:r>
              <a:rPr lang="en-US" b="1" dirty="0" smtClean="0">
                <a:solidFill>
                  <a:prstClr val="black"/>
                </a:solidFill>
              </a:rPr>
              <a:t>The old Agreement No. can not be re entered now</a:t>
            </a:r>
            <a:endParaRPr lang="en-IN"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4" y="1724444"/>
            <a:ext cx="12008920" cy="5133556"/>
          </a:xfrm>
          <a:prstGeom prst="rect">
            <a:avLst/>
          </a:prstGeom>
        </p:spPr>
      </p:pic>
      <p:sp>
        <p:nvSpPr>
          <p:cNvPr id="6" name="Rectangle 5"/>
          <p:cNvSpPr/>
          <p:nvPr/>
        </p:nvSpPr>
        <p:spPr>
          <a:xfrm>
            <a:off x="6259131" y="4468969"/>
            <a:ext cx="798491" cy="94015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
        <p:nvSpPr>
          <p:cNvPr id="7" name="Rectangle 6"/>
          <p:cNvSpPr/>
          <p:nvPr/>
        </p:nvSpPr>
        <p:spPr>
          <a:xfrm>
            <a:off x="4533362" y="5808372"/>
            <a:ext cx="2073500" cy="257578"/>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2555538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12192000" cy="57954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800" dirty="0" smtClean="0">
                <a:solidFill>
                  <a:prstClr val="white"/>
                </a:solidFill>
              </a:rPr>
              <a:t>Step-1: Login to OMMAS with SRRDA Login</a:t>
            </a:r>
            <a:endParaRPr lang="en-US" sz="2800" dirty="0">
              <a:solidFill>
                <a:prstClr val="white"/>
              </a:solidFill>
            </a:endParaRPr>
          </a:p>
        </p:txBody>
      </p:sp>
      <p:pic>
        <p:nvPicPr>
          <p:cNvPr id="6" name="Picture 5"/>
          <p:cNvPicPr>
            <a:picLocks noChangeAspect="1"/>
          </p:cNvPicPr>
          <p:nvPr/>
        </p:nvPicPr>
        <p:blipFill>
          <a:blip r:embed="rId2"/>
          <a:stretch>
            <a:fillRect/>
          </a:stretch>
        </p:blipFill>
        <p:spPr>
          <a:xfrm>
            <a:off x="215153" y="793376"/>
            <a:ext cx="11846859" cy="5836023"/>
          </a:xfrm>
          <a:prstGeom prst="rect">
            <a:avLst/>
          </a:prstGeom>
        </p:spPr>
      </p:pic>
      <p:sp>
        <p:nvSpPr>
          <p:cNvPr id="7" name="Rectangle 6"/>
          <p:cNvSpPr/>
          <p:nvPr/>
        </p:nvSpPr>
        <p:spPr>
          <a:xfrm>
            <a:off x="4424650" y="3228619"/>
            <a:ext cx="3482221" cy="1289593"/>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832839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0" y="1"/>
            <a:ext cx="12192000" cy="52803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IN" sz="2800" dirty="0" smtClean="0">
                <a:solidFill>
                  <a:prstClr val="white"/>
                </a:solidFill>
              </a:rPr>
              <a:t>Step-2: Go to “Proposal------&gt;Update Proposals PMGSY”</a:t>
            </a:r>
            <a:endParaRPr lang="en-US" sz="2800" dirty="0">
              <a:solidFill>
                <a:prstClr val="white"/>
              </a:solidFill>
            </a:endParaRPr>
          </a:p>
        </p:txBody>
      </p:sp>
      <p:pic>
        <p:nvPicPr>
          <p:cNvPr id="2" name="Picture 1"/>
          <p:cNvPicPr>
            <a:picLocks noChangeAspect="1"/>
          </p:cNvPicPr>
          <p:nvPr/>
        </p:nvPicPr>
        <p:blipFill rotWithShape="1">
          <a:blip r:embed="rId2"/>
          <a:srcRect t="12924" b="9392"/>
          <a:stretch/>
        </p:blipFill>
        <p:spPr>
          <a:xfrm>
            <a:off x="0" y="528036"/>
            <a:ext cx="12192000" cy="6329964"/>
          </a:xfrm>
          <a:prstGeom prst="rect">
            <a:avLst/>
          </a:prstGeom>
        </p:spPr>
      </p:pic>
      <p:sp>
        <p:nvSpPr>
          <p:cNvPr id="8" name="Rectangle 7"/>
          <p:cNvSpPr/>
          <p:nvPr/>
        </p:nvSpPr>
        <p:spPr>
          <a:xfrm>
            <a:off x="2687138" y="2702859"/>
            <a:ext cx="2234485" cy="470647"/>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prstClr val="black"/>
              </a:solidFill>
            </a:endParaRPr>
          </a:p>
        </p:txBody>
      </p:sp>
    </p:spTree>
    <p:extLst>
      <p:ext uri="{BB962C8B-B14F-4D97-AF65-F5344CB8AC3E}">
        <p14:creationId xmlns:p14="http://schemas.microsoft.com/office/powerpoint/2010/main" val="2306319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31945</TotalTime>
  <Words>3713</Words>
  <Application>Microsoft Office PowerPoint</Application>
  <PresentationFormat>Widescreen</PresentationFormat>
  <Paragraphs>584</Paragraphs>
  <Slides>77</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77</vt:i4>
      </vt:variant>
    </vt:vector>
  </HeadingPairs>
  <TitlesOfParts>
    <vt:vector size="90" baseType="lpstr">
      <vt:lpstr>Arial</vt:lpstr>
      <vt:lpstr>Calibri</vt:lpstr>
      <vt:lpstr>Calibri Light</vt:lpstr>
      <vt:lpstr>DejaVu Sans</vt:lpstr>
      <vt:lpstr>Open Sans</vt:lpstr>
      <vt:lpstr>Poppins Medium</vt:lpstr>
      <vt:lpstr>Segoe UI</vt:lpstr>
      <vt:lpstr>Segoe UI Historic</vt:lpstr>
      <vt:lpstr>Segoe UI Semibold</vt:lpstr>
      <vt:lpstr>Times New Roman</vt:lpstr>
      <vt:lpstr>Wingdings</vt:lpstr>
      <vt:lpstr>Office Theme</vt:lpstr>
      <vt:lpstr>1_Office Theme</vt:lpstr>
      <vt:lpstr>PowerPoint Presentation</vt:lpstr>
      <vt:lpstr>PowerPoint Presentation</vt:lpstr>
      <vt:lpstr>FIRST STEP (MOST IMPORTANT): Check that each road is mapped to correct PIU on OMMAS</vt:lpstr>
      <vt:lpstr>PowerPoint Presentation</vt:lpstr>
      <vt:lpstr>PowerPoint Presentation</vt:lpstr>
      <vt:lpstr>PowerPoint Presentation</vt:lpstr>
      <vt:lpstr>Correcting the PIU Name against a particular road</vt:lpstr>
      <vt:lpstr>PowerPoint Presentation</vt:lpstr>
      <vt:lpstr>PowerPoint Presentation</vt:lpstr>
      <vt:lpstr>PowerPoint Presentation</vt:lpstr>
      <vt:lpstr>PowerPoint Presentation</vt:lpstr>
      <vt:lpstr>PowerPoint Presentation</vt:lpstr>
      <vt:lpstr>PowerPoint Presentation</vt:lpstr>
      <vt:lpstr>SECOND STEP: Check the status of Maintenance Agreement Details of the 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Known Issues and Resolutions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Lenovo</cp:lastModifiedBy>
  <cp:revision>818</cp:revision>
  <dcterms:created xsi:type="dcterms:W3CDTF">2020-02-01T10:09:58Z</dcterms:created>
  <dcterms:modified xsi:type="dcterms:W3CDTF">2021-12-20T06:44:59Z</dcterms:modified>
</cp:coreProperties>
</file>