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4"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22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3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75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7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25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5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09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40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57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69114-0CC6-43A3-A1C7-A4DA00D170EA}" type="datetimeFigureOut">
              <a:rPr lang="en-US" smtClean="0">
                <a:solidFill>
                  <a:prstClr val="black">
                    <a:tint val="75000"/>
                  </a:prstClr>
                </a:solidFill>
              </a:rPr>
              <a:pPr/>
              <a:t>12/20/2021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48C42-62B2-4EC7-9603-0D14482C8E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50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1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Photos for website\16.jpg"/>
          <p:cNvPicPr>
            <a:picLocks noChangeAspect="1" noChangeArrowheads="1"/>
          </p:cNvPicPr>
          <p:nvPr/>
        </p:nvPicPr>
        <p:blipFill>
          <a:blip r:embed="rId2"/>
          <a:srcRect l="3349" b="7150"/>
          <a:stretch>
            <a:fillRect/>
          </a:stretch>
        </p:blipFill>
        <p:spPr bwMode="auto">
          <a:xfrm>
            <a:off x="13855" y="-13855"/>
            <a:ext cx="12192000" cy="6858000"/>
          </a:xfrm>
          <a:prstGeom prst="rect">
            <a:avLst/>
          </a:prstGeom>
          <a:noFill/>
        </p:spPr>
      </p:pic>
      <p:sp>
        <p:nvSpPr>
          <p:cNvPr id="3" name="Rectangle 2"/>
          <p:cNvSpPr/>
          <p:nvPr/>
        </p:nvSpPr>
        <p:spPr>
          <a:xfrm>
            <a:off x="0" y="-13855"/>
            <a:ext cx="12192000" cy="6858000"/>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a:extLst>
              <a:ext uri="{FF2B5EF4-FFF2-40B4-BE49-F238E27FC236}">
                <a16:creationId xmlns="" xmlns:a16="http://schemas.microsoft.com/office/drawing/2014/main" id="{9F270D61-2BC3-8E44-8313-2EBAB2B99A65}"/>
              </a:ext>
            </a:extLst>
          </p:cNvPr>
          <p:cNvSpPr/>
          <p:nvPr/>
        </p:nvSpPr>
        <p:spPr bwMode="auto">
          <a:xfrm>
            <a:off x="0" y="3298875"/>
            <a:ext cx="12192000" cy="1177636"/>
          </a:xfrm>
          <a:prstGeom prst="rect">
            <a:avLst/>
          </a:prstGeom>
          <a:gradFill flip="none" rotWithShape="1">
            <a:gsLst>
              <a:gs pos="30000">
                <a:srgbClr val="FFC000">
                  <a:alpha val="78000"/>
                </a:srgbClr>
              </a:gs>
              <a:gs pos="100000">
                <a:schemeClr val="accent4">
                  <a:lumMod val="60000"/>
                  <a:lumOff val="40000"/>
                  <a:alpha val="58000"/>
                </a:schemeClr>
              </a:gs>
            </a:gsLst>
            <a:lin ang="0" scaled="1"/>
            <a:tileRect/>
          </a:gradFill>
          <a:ln w="12700">
            <a:noFill/>
            <a:round/>
            <a:headEnd/>
            <a:tailEnd/>
          </a:ln>
        </p:spPr>
        <p:txBody>
          <a:bodyPr wrap="square" lIns="0" tIns="0" rIns="0" bIns="0" rtlCol="0" anchor="ctr">
            <a:noAutofit/>
          </a:bodyPr>
          <a:lstStyle/>
          <a:p>
            <a:pPr algn="ctr"/>
            <a:r>
              <a:rPr lang="de-DE" sz="4000" dirty="0" smtClean="0">
                <a:solidFill>
                  <a:prstClr val="white"/>
                </a:solidFill>
                <a:latin typeface="Segoe UI Semibold" pitchFamily="34" charset="0"/>
                <a:cs typeface="Segoe UI Semibold" pitchFamily="34" charset="0"/>
              </a:rPr>
              <a:t>Performance Based Maintenance Contract (PBMC) &amp; eMARG</a:t>
            </a:r>
            <a:endParaRPr lang="de-DE" sz="4000" dirty="0">
              <a:solidFill>
                <a:prstClr val="white"/>
              </a:solidFill>
              <a:latin typeface="Segoe UI Semibold" pitchFamily="34" charset="0"/>
              <a:cs typeface="Segoe UI Semibold" pitchFamily="34" charset="0"/>
            </a:endParaRPr>
          </a:p>
        </p:txBody>
      </p:sp>
      <p:sp>
        <p:nvSpPr>
          <p:cNvPr id="5" name="TextBox 4"/>
          <p:cNvSpPr txBox="1"/>
          <p:nvPr/>
        </p:nvSpPr>
        <p:spPr>
          <a:xfrm>
            <a:off x="0" y="1898074"/>
            <a:ext cx="11028213" cy="1323439"/>
          </a:xfrm>
          <a:prstGeom prst="rect">
            <a:avLst/>
          </a:prstGeom>
          <a:noFill/>
        </p:spPr>
        <p:txBody>
          <a:bodyPr wrap="square" rtlCol="0">
            <a:spAutoFit/>
          </a:bodyPr>
          <a:lstStyle/>
          <a:p>
            <a:r>
              <a:rPr lang="en-US" sz="4800" dirty="0">
                <a:solidFill>
                  <a:prstClr val="white"/>
                </a:solidFill>
                <a:latin typeface="Segoe UI Semibold" pitchFamily="34" charset="0"/>
                <a:cs typeface="Segoe UI Semibold" pitchFamily="34" charset="0"/>
              </a:rPr>
              <a:t>eMARG</a:t>
            </a:r>
          </a:p>
          <a:p>
            <a:r>
              <a:rPr lang="en-US" sz="1600" dirty="0">
                <a:solidFill>
                  <a:prstClr val="white"/>
                </a:solidFill>
                <a:latin typeface="Segoe UI Semibold" pitchFamily="34" charset="0"/>
                <a:cs typeface="Segoe UI Semibold" pitchFamily="34" charset="0"/>
              </a:rPr>
              <a:t> </a:t>
            </a:r>
            <a:r>
              <a:rPr lang="en-IN" sz="3200" dirty="0">
                <a:solidFill>
                  <a:prstClr val="white"/>
                </a:solidFill>
                <a:latin typeface="Segoe UI Semibold" pitchFamily="34" charset="0"/>
                <a:cs typeface="Segoe UI Semibold" pitchFamily="34" charset="0"/>
              </a:rPr>
              <a:t>(</a:t>
            </a:r>
            <a:r>
              <a:rPr lang="en-IN" sz="3200" dirty="0">
                <a:solidFill>
                  <a:srgbClr val="FFC000"/>
                </a:solidFill>
                <a:latin typeface="Segoe UI Semibold" pitchFamily="34" charset="0"/>
                <a:cs typeface="Segoe UI Semibold" pitchFamily="34" charset="0"/>
              </a:rPr>
              <a:t>e</a:t>
            </a:r>
            <a:r>
              <a:rPr lang="en-IN" sz="3200" dirty="0">
                <a:solidFill>
                  <a:prstClr val="white"/>
                </a:solidFill>
                <a:latin typeface="Segoe UI Semibold" pitchFamily="34" charset="0"/>
                <a:cs typeface="Segoe UI Semibold" pitchFamily="34" charset="0"/>
              </a:rPr>
              <a:t>lectronic </a:t>
            </a:r>
            <a:r>
              <a:rPr lang="en-IN" sz="3200" dirty="0">
                <a:solidFill>
                  <a:srgbClr val="FFC000"/>
                </a:solidFill>
                <a:latin typeface="Segoe UI Semibold" pitchFamily="34" charset="0"/>
                <a:cs typeface="Segoe UI Semibold" pitchFamily="34" charset="0"/>
              </a:rPr>
              <a:t>Ma</a:t>
            </a:r>
            <a:r>
              <a:rPr lang="en-IN" sz="3200" dirty="0">
                <a:solidFill>
                  <a:prstClr val="white"/>
                </a:solidFill>
                <a:latin typeface="Segoe UI Semibold" pitchFamily="34" charset="0"/>
                <a:cs typeface="Segoe UI Semibold" pitchFamily="34" charset="0"/>
              </a:rPr>
              <a:t>intenance of Rural </a:t>
            </a:r>
            <a:r>
              <a:rPr lang="en-IN" sz="3200" dirty="0">
                <a:solidFill>
                  <a:srgbClr val="FFC000"/>
                </a:solidFill>
                <a:latin typeface="Segoe UI Semibold" pitchFamily="34" charset="0"/>
                <a:cs typeface="Segoe UI Semibold" pitchFamily="34" charset="0"/>
              </a:rPr>
              <a:t>Road</a:t>
            </a:r>
            <a:r>
              <a:rPr lang="en-IN" sz="3200" dirty="0">
                <a:solidFill>
                  <a:prstClr val="white"/>
                </a:solidFill>
                <a:latin typeface="Segoe UI Semibold" pitchFamily="34" charset="0"/>
                <a:cs typeface="Segoe UI Semibold" pitchFamily="34" charset="0"/>
              </a:rPr>
              <a:t>s under PM</a:t>
            </a:r>
            <a:r>
              <a:rPr lang="en-IN" sz="3200" dirty="0">
                <a:solidFill>
                  <a:srgbClr val="FFC000"/>
                </a:solidFill>
                <a:latin typeface="Segoe UI Semibold" pitchFamily="34" charset="0"/>
                <a:cs typeface="Segoe UI Semibold" pitchFamily="34" charset="0"/>
              </a:rPr>
              <a:t>G</a:t>
            </a:r>
            <a:r>
              <a:rPr lang="en-IN" sz="3200" dirty="0">
                <a:solidFill>
                  <a:prstClr val="white"/>
                </a:solidFill>
                <a:latin typeface="Segoe UI Semibold" pitchFamily="34" charset="0"/>
                <a:cs typeface="Segoe UI Semibold" pitchFamily="34" charset="0"/>
              </a:rPr>
              <a:t>SY)</a:t>
            </a:r>
            <a:endParaRPr lang="en-IN" sz="3200" b="1" dirty="0">
              <a:solidFill>
                <a:prstClr val="white"/>
              </a:solidFill>
              <a:latin typeface="Segoe UI Semibold" pitchFamily="34" charset="0"/>
              <a:cs typeface="Segoe UI Semibold" pitchFamily="34" charset="0"/>
            </a:endParaRPr>
          </a:p>
        </p:txBody>
      </p:sp>
      <p:pic>
        <p:nvPicPr>
          <p:cNvPr id="6" name="Picture 5" descr="logo.jfif"/>
          <p:cNvPicPr>
            <a:picLocks noChangeAspect="1"/>
          </p:cNvPicPr>
          <p:nvPr/>
        </p:nvPicPr>
        <p:blipFill>
          <a:blip r:embed="rId3"/>
          <a:srcRect t="14608"/>
          <a:stretch>
            <a:fillRect/>
          </a:stretch>
        </p:blipFill>
        <p:spPr>
          <a:xfrm>
            <a:off x="10480095" y="27710"/>
            <a:ext cx="1268557" cy="1133792"/>
          </a:xfrm>
          <a:prstGeom prst="rect">
            <a:avLst/>
          </a:prstGeom>
        </p:spPr>
      </p:pic>
      <p:sp>
        <p:nvSpPr>
          <p:cNvPr id="7" name="Rectangle 6"/>
          <p:cNvSpPr/>
          <p:nvPr/>
        </p:nvSpPr>
        <p:spPr>
          <a:xfrm>
            <a:off x="9930399" y="1138438"/>
            <a:ext cx="2261601" cy="646331"/>
          </a:xfrm>
          <a:prstGeom prst="rect">
            <a:avLst/>
          </a:prstGeom>
        </p:spPr>
        <p:txBody>
          <a:bodyPr wrap="square">
            <a:spAutoFit/>
          </a:bodyPr>
          <a:lstStyle/>
          <a:p>
            <a:pPr algn="ctr"/>
            <a:r>
              <a:rPr lang="en-IN" dirty="0">
                <a:solidFill>
                  <a:prstClr val="white"/>
                </a:solidFill>
                <a:latin typeface="Segoe UI" pitchFamily="34" charset="0"/>
                <a:cs typeface="Segoe UI" pitchFamily="34" charset="0"/>
              </a:rPr>
              <a:t>Pradhan </a:t>
            </a:r>
            <a:r>
              <a:rPr lang="en-IN" dirty="0" err="1">
                <a:solidFill>
                  <a:prstClr val="white"/>
                </a:solidFill>
                <a:latin typeface="Segoe UI" pitchFamily="34" charset="0"/>
                <a:cs typeface="Segoe UI" pitchFamily="34" charset="0"/>
              </a:rPr>
              <a:t>Mantri</a:t>
            </a:r>
            <a:r>
              <a:rPr lang="en-IN" dirty="0">
                <a:solidFill>
                  <a:prstClr val="white"/>
                </a:solidFill>
                <a:latin typeface="Segoe UI" pitchFamily="34" charset="0"/>
                <a:cs typeface="Segoe UI" pitchFamily="34" charset="0"/>
              </a:rPr>
              <a:t> Gram </a:t>
            </a:r>
            <a:r>
              <a:rPr lang="en-IN" dirty="0" err="1">
                <a:solidFill>
                  <a:prstClr val="white"/>
                </a:solidFill>
                <a:latin typeface="Segoe UI" pitchFamily="34" charset="0"/>
                <a:cs typeface="Segoe UI" pitchFamily="34" charset="0"/>
              </a:rPr>
              <a:t>Sadak</a:t>
            </a:r>
            <a:r>
              <a:rPr lang="en-IN" dirty="0">
                <a:solidFill>
                  <a:prstClr val="white"/>
                </a:solidFill>
                <a:latin typeface="Segoe UI" pitchFamily="34" charset="0"/>
                <a:cs typeface="Segoe UI" pitchFamily="34" charset="0"/>
              </a:rPr>
              <a:t> </a:t>
            </a:r>
            <a:r>
              <a:rPr lang="en-IN" dirty="0" err="1">
                <a:solidFill>
                  <a:prstClr val="white"/>
                </a:solidFill>
                <a:latin typeface="Segoe UI" pitchFamily="34" charset="0"/>
                <a:cs typeface="Segoe UI" pitchFamily="34" charset="0"/>
              </a:rPr>
              <a:t>Yojana</a:t>
            </a:r>
            <a:endParaRPr lang="en-US" dirty="0">
              <a:solidFill>
                <a:prstClr val="white"/>
              </a:solidFill>
              <a:latin typeface="Segoe UI" pitchFamily="34" charset="0"/>
              <a:cs typeface="Segoe UI" pitchFamily="34" charset="0"/>
            </a:endParaRPr>
          </a:p>
        </p:txBody>
      </p:sp>
      <p:sp>
        <p:nvSpPr>
          <p:cNvPr id="8" name="Rectangle 7"/>
          <p:cNvSpPr/>
          <p:nvPr/>
        </p:nvSpPr>
        <p:spPr>
          <a:xfrm>
            <a:off x="1288468" y="5142453"/>
            <a:ext cx="9739745" cy="369332"/>
          </a:xfrm>
          <a:prstGeom prst="rect">
            <a:avLst/>
          </a:prstGeom>
        </p:spPr>
        <p:txBody>
          <a:bodyPr wrap="square">
            <a:spAutoFit/>
          </a:bodyPr>
          <a:lstStyle/>
          <a:p>
            <a:pPr algn="ctr"/>
            <a:r>
              <a:rPr lang="de-DE" dirty="0">
                <a:solidFill>
                  <a:prstClr val="white"/>
                </a:solidFill>
                <a:latin typeface="Segoe UI Semibold" pitchFamily="34" charset="0"/>
                <a:cs typeface="Segoe UI Semibold" pitchFamily="34" charset="0"/>
              </a:rPr>
              <a:t>THE </a:t>
            </a:r>
            <a:r>
              <a:rPr lang="de-DE" dirty="0">
                <a:solidFill>
                  <a:prstClr val="white"/>
                </a:solidFill>
                <a:latin typeface="Segoe UI Semibold" pitchFamily="34" charset="0"/>
                <a:cs typeface="Segoe UI Semibold" pitchFamily="34" charset="0"/>
              </a:rPr>
              <a:t>ROAD </a:t>
            </a:r>
            <a:r>
              <a:rPr lang="de-DE" dirty="0">
                <a:solidFill>
                  <a:prstClr val="white"/>
                </a:solidFill>
                <a:latin typeface="Segoe UI Semibold" pitchFamily="34" charset="0"/>
                <a:cs typeface="Segoe UI Semibold" pitchFamily="34" charset="0"/>
              </a:rPr>
              <a:t>TO DIGITAL TRANSFORMATION</a:t>
            </a:r>
          </a:p>
        </p:txBody>
      </p:sp>
    </p:spTree>
    <p:extLst>
      <p:ext uri="{BB962C8B-B14F-4D97-AF65-F5344CB8AC3E}">
        <p14:creationId xmlns:p14="http://schemas.microsoft.com/office/powerpoint/2010/main" val="830550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marL="342900" indent="-342900" algn="ctr"/>
            <a:r>
              <a:rPr lang="en-US" sz="2000" b="1" dirty="0">
                <a:solidFill>
                  <a:prstClr val="white"/>
                </a:solidFill>
              </a:rPr>
              <a:t>Issues in the system prior to </a:t>
            </a:r>
            <a:r>
              <a:rPr lang="en-US" sz="2000" b="1" dirty="0" err="1">
                <a:solidFill>
                  <a:prstClr val="white"/>
                </a:solidFill>
              </a:rPr>
              <a:t>eMARG</a:t>
            </a:r>
            <a:r>
              <a:rPr lang="en-US" sz="2000" b="1" dirty="0">
                <a:solidFill>
                  <a:prstClr val="white"/>
                </a:solidFill>
              </a:rPr>
              <a:t> for carrying out DLP routine maintenance</a:t>
            </a:r>
            <a:endParaRPr lang="en-US" sz="2000" b="1" dirty="0">
              <a:solidFill>
                <a:prstClr val="white"/>
              </a:solidFill>
            </a:endParaRPr>
          </a:p>
        </p:txBody>
      </p:sp>
      <p:pic>
        <p:nvPicPr>
          <p:cNvPr id="122" name="Picture 2"/>
          <p:cNvPicPr>
            <a:picLocks noChangeAspect="1" noChangeArrowheads="1"/>
          </p:cNvPicPr>
          <p:nvPr/>
        </p:nvPicPr>
        <p:blipFill>
          <a:blip r:embed="rId2"/>
          <a:srcRect/>
          <a:stretch>
            <a:fillRect/>
          </a:stretch>
        </p:blipFill>
        <p:spPr bwMode="auto">
          <a:xfrm>
            <a:off x="0" y="484282"/>
            <a:ext cx="437712" cy="480205"/>
          </a:xfrm>
          <a:prstGeom prst="rect">
            <a:avLst/>
          </a:prstGeom>
          <a:noFill/>
          <a:ln>
            <a:noFill/>
          </a:ln>
        </p:spPr>
      </p:pic>
      <p:sp>
        <p:nvSpPr>
          <p:cNvPr id="5" name="Rectangle 4"/>
          <p:cNvSpPr/>
          <p:nvPr/>
        </p:nvSpPr>
        <p:spPr>
          <a:xfrm>
            <a:off x="386544" y="450794"/>
            <a:ext cx="11702362" cy="646331"/>
          </a:xfrm>
          <a:prstGeom prst="rect">
            <a:avLst/>
          </a:prstGeom>
        </p:spPr>
        <p:txBody>
          <a:bodyPr wrap="square">
            <a:spAutoFit/>
          </a:bodyPr>
          <a:lstStyle/>
          <a:p>
            <a:r>
              <a:rPr lang="en-US" dirty="0">
                <a:solidFill>
                  <a:prstClr val="black"/>
                </a:solidFill>
              </a:rPr>
              <a:t>Even though it was mentioned in the SBD that the payment to contractor will be performance based still 15 states followed the Bill of Quantity(BOQ) based system for payment to contractor for routine maintenance works also:</a:t>
            </a:r>
            <a:endParaRPr lang="en-IN" dirty="0">
              <a:solidFill>
                <a:prstClr val="black"/>
              </a:solidFill>
            </a:endParaRPr>
          </a:p>
        </p:txBody>
      </p:sp>
      <p:grpSp>
        <p:nvGrpSpPr>
          <p:cNvPr id="9" name="Group 8"/>
          <p:cNvGrpSpPr/>
          <p:nvPr/>
        </p:nvGrpSpPr>
        <p:grpSpPr>
          <a:xfrm>
            <a:off x="994975" y="1000747"/>
            <a:ext cx="9714216" cy="1654340"/>
            <a:chOff x="107473" y="1027641"/>
            <a:chExt cx="9714216" cy="1654340"/>
          </a:xfrm>
        </p:grpSpPr>
        <p:pic>
          <p:nvPicPr>
            <p:cNvPr id="90" name="Picture 2"/>
            <p:cNvPicPr>
              <a:picLocks noChangeAspect="1" noChangeArrowheads="1"/>
            </p:cNvPicPr>
            <p:nvPr/>
          </p:nvPicPr>
          <p:blipFill>
            <a:blip r:embed="rId3" cstate="print"/>
            <a:srcRect/>
            <a:stretch>
              <a:fillRect/>
            </a:stretch>
          </p:blipFill>
          <p:spPr bwMode="auto">
            <a:xfrm>
              <a:off x="4302350" y="1235810"/>
              <a:ext cx="674529" cy="649678"/>
            </a:xfrm>
            <a:prstGeom prst="rect">
              <a:avLst/>
            </a:prstGeom>
            <a:noFill/>
            <a:ln w="9525">
              <a:noFill/>
              <a:miter lim="800000"/>
              <a:headEnd/>
              <a:tailEnd/>
            </a:ln>
            <a:effectLst/>
          </p:spPr>
        </p:pic>
        <p:pic>
          <p:nvPicPr>
            <p:cNvPr id="92" name="Picture 4"/>
            <p:cNvPicPr>
              <a:picLocks noChangeAspect="1" noChangeArrowheads="1"/>
            </p:cNvPicPr>
            <p:nvPr/>
          </p:nvPicPr>
          <p:blipFill>
            <a:blip r:embed="rId4"/>
            <a:srcRect/>
            <a:stretch>
              <a:fillRect/>
            </a:stretch>
          </p:blipFill>
          <p:spPr bwMode="auto">
            <a:xfrm>
              <a:off x="2464173" y="1125176"/>
              <a:ext cx="787059" cy="794885"/>
            </a:xfrm>
            <a:prstGeom prst="rect">
              <a:avLst/>
            </a:prstGeom>
            <a:noFill/>
            <a:ln w="9525">
              <a:noFill/>
              <a:miter lim="800000"/>
              <a:headEnd/>
              <a:tailEnd/>
            </a:ln>
            <a:effectLst/>
          </p:spPr>
        </p:pic>
        <p:grpSp>
          <p:nvGrpSpPr>
            <p:cNvPr id="93" name="Group 92"/>
            <p:cNvGrpSpPr/>
            <p:nvPr/>
          </p:nvGrpSpPr>
          <p:grpSpPr>
            <a:xfrm>
              <a:off x="6170346" y="1128898"/>
              <a:ext cx="1102106" cy="736785"/>
              <a:chOff x="8353857" y="1842654"/>
              <a:chExt cx="2258725" cy="1072924"/>
            </a:xfrm>
          </p:grpSpPr>
          <p:pic>
            <p:nvPicPr>
              <p:cNvPr id="119" name="Picture 6"/>
              <p:cNvPicPr>
                <a:picLocks noChangeAspect="1" noChangeArrowheads="1"/>
              </p:cNvPicPr>
              <p:nvPr/>
            </p:nvPicPr>
            <p:blipFill>
              <a:blip r:embed="rId5">
                <a:duotone>
                  <a:schemeClr val="accent4">
                    <a:shade val="45000"/>
                    <a:satMod val="135000"/>
                  </a:schemeClr>
                  <a:prstClr val="white"/>
                </a:duotone>
              </a:blip>
              <a:srcRect t="6801"/>
              <a:stretch>
                <a:fillRect/>
              </a:stretch>
            </p:blipFill>
            <p:spPr bwMode="auto">
              <a:xfrm>
                <a:off x="9166514" y="1842654"/>
                <a:ext cx="1446068" cy="1065259"/>
              </a:xfrm>
              <a:prstGeom prst="rect">
                <a:avLst/>
              </a:prstGeom>
              <a:noFill/>
              <a:ln w="9525">
                <a:noFill/>
                <a:miter lim="800000"/>
                <a:headEnd/>
                <a:tailEnd/>
              </a:ln>
              <a:effectLst/>
            </p:spPr>
          </p:pic>
          <p:pic>
            <p:nvPicPr>
              <p:cNvPr id="120" name="Picture 5"/>
              <p:cNvPicPr>
                <a:picLocks noChangeAspect="1" noChangeArrowheads="1"/>
              </p:cNvPicPr>
              <p:nvPr/>
            </p:nvPicPr>
            <p:blipFill>
              <a:blip r:embed="rId6">
                <a:duotone>
                  <a:schemeClr val="accent4">
                    <a:shade val="45000"/>
                    <a:satMod val="135000"/>
                  </a:schemeClr>
                  <a:prstClr val="white"/>
                </a:duotone>
              </a:blip>
              <a:srcRect/>
              <a:stretch>
                <a:fillRect/>
              </a:stretch>
            </p:blipFill>
            <p:spPr bwMode="auto">
              <a:xfrm flipH="1">
                <a:off x="8353857" y="1842654"/>
                <a:ext cx="997962" cy="1072924"/>
              </a:xfrm>
              <a:prstGeom prst="rect">
                <a:avLst/>
              </a:prstGeom>
              <a:noFill/>
              <a:ln w="9525">
                <a:noFill/>
                <a:miter lim="800000"/>
                <a:headEnd/>
                <a:tailEnd/>
              </a:ln>
              <a:effectLst/>
            </p:spPr>
          </p:pic>
        </p:grpSp>
        <p:sp>
          <p:nvSpPr>
            <p:cNvPr id="99" name="TextBox 98"/>
            <p:cNvSpPr txBox="1"/>
            <p:nvPr/>
          </p:nvSpPr>
          <p:spPr>
            <a:xfrm>
              <a:off x="3916961" y="1968710"/>
              <a:ext cx="1524000" cy="523220"/>
            </a:xfrm>
            <a:prstGeom prst="rect">
              <a:avLst/>
            </a:prstGeom>
            <a:noFill/>
          </p:spPr>
          <p:txBody>
            <a:bodyPr wrap="square" rtlCol="0">
              <a:spAutoFit/>
            </a:bodyPr>
            <a:lstStyle/>
            <a:p>
              <a:pPr algn="ctr"/>
              <a:r>
                <a:rPr lang="en-US" sz="1400" dirty="0">
                  <a:solidFill>
                    <a:prstClr val="black"/>
                  </a:solidFill>
                </a:rPr>
                <a:t>PIU receives the bill</a:t>
              </a:r>
            </a:p>
          </p:txBody>
        </p:sp>
        <p:sp>
          <p:nvSpPr>
            <p:cNvPr id="100" name="TextBox 99"/>
            <p:cNvSpPr txBox="1"/>
            <p:nvPr/>
          </p:nvSpPr>
          <p:spPr>
            <a:xfrm>
              <a:off x="6091826" y="1934459"/>
              <a:ext cx="1731019" cy="738664"/>
            </a:xfrm>
            <a:prstGeom prst="rect">
              <a:avLst/>
            </a:prstGeom>
            <a:noFill/>
          </p:spPr>
          <p:txBody>
            <a:bodyPr wrap="square" rtlCol="0">
              <a:spAutoFit/>
            </a:bodyPr>
            <a:lstStyle/>
            <a:p>
              <a:pPr algn="ctr"/>
              <a:r>
                <a:rPr lang="en-US" sz="1400" dirty="0">
                  <a:solidFill>
                    <a:prstClr val="black"/>
                  </a:solidFill>
                </a:rPr>
                <a:t>PIU inspects the </a:t>
              </a:r>
              <a:r>
                <a:rPr lang="en-US" sz="1400" dirty="0">
                  <a:solidFill>
                    <a:prstClr val="black"/>
                  </a:solidFill>
                </a:rPr>
                <a:t>Road to verify the bill is genuine</a:t>
              </a:r>
              <a:endParaRPr lang="en-US" sz="1400" dirty="0">
                <a:solidFill>
                  <a:prstClr val="black"/>
                </a:solidFill>
              </a:endParaRPr>
            </a:p>
          </p:txBody>
        </p:sp>
        <p:sp>
          <p:nvSpPr>
            <p:cNvPr id="101" name="TextBox 100"/>
            <p:cNvSpPr txBox="1"/>
            <p:nvPr/>
          </p:nvSpPr>
          <p:spPr>
            <a:xfrm>
              <a:off x="8228416" y="1937932"/>
              <a:ext cx="1593273" cy="523220"/>
            </a:xfrm>
            <a:prstGeom prst="rect">
              <a:avLst/>
            </a:prstGeom>
            <a:noFill/>
          </p:spPr>
          <p:txBody>
            <a:bodyPr wrap="square" rtlCol="0">
              <a:spAutoFit/>
            </a:bodyPr>
            <a:lstStyle/>
            <a:p>
              <a:pPr algn="ctr"/>
              <a:r>
                <a:rPr lang="en-US" sz="1400" dirty="0">
                  <a:solidFill>
                    <a:prstClr val="black"/>
                  </a:solidFill>
                </a:rPr>
                <a:t>Payment is done to the contractor</a:t>
              </a:r>
              <a:endParaRPr lang="en-US" sz="1400" dirty="0">
                <a:solidFill>
                  <a:prstClr val="black"/>
                </a:solidFill>
              </a:endParaRPr>
            </a:p>
          </p:txBody>
        </p:sp>
        <p:sp>
          <p:nvSpPr>
            <p:cNvPr id="109" name="Right Arrow 108"/>
            <p:cNvSpPr/>
            <p:nvPr/>
          </p:nvSpPr>
          <p:spPr>
            <a:xfrm>
              <a:off x="5264653" y="1424522"/>
              <a:ext cx="427930" cy="16401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sp>
          <p:nvSpPr>
            <p:cNvPr id="115" name="Right Arrow 114"/>
            <p:cNvSpPr/>
            <p:nvPr/>
          </p:nvSpPr>
          <p:spPr>
            <a:xfrm>
              <a:off x="1624017" y="1463664"/>
              <a:ext cx="427930" cy="16401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sp>
          <p:nvSpPr>
            <p:cNvPr id="116" name="Right Arrow 115"/>
            <p:cNvSpPr/>
            <p:nvPr/>
          </p:nvSpPr>
          <p:spPr>
            <a:xfrm>
              <a:off x="3562826" y="1412651"/>
              <a:ext cx="427930" cy="16401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r="19009" b="8857"/>
            <a:stretch/>
          </p:blipFill>
          <p:spPr>
            <a:xfrm>
              <a:off x="486552" y="1125176"/>
              <a:ext cx="845466" cy="779489"/>
            </a:xfrm>
            <a:prstGeom prst="rect">
              <a:avLst/>
            </a:prstGeom>
          </p:spPr>
        </p:pic>
        <p:sp>
          <p:nvSpPr>
            <p:cNvPr id="123" name="TextBox 122"/>
            <p:cNvSpPr txBox="1"/>
            <p:nvPr/>
          </p:nvSpPr>
          <p:spPr>
            <a:xfrm>
              <a:off x="107473" y="1943205"/>
              <a:ext cx="1603625" cy="738664"/>
            </a:xfrm>
            <a:prstGeom prst="rect">
              <a:avLst/>
            </a:prstGeom>
            <a:noFill/>
          </p:spPr>
          <p:txBody>
            <a:bodyPr wrap="square" rtlCol="0">
              <a:spAutoFit/>
            </a:bodyPr>
            <a:lstStyle/>
            <a:p>
              <a:pPr algn="ctr"/>
              <a:r>
                <a:rPr lang="en-US" sz="1400" dirty="0">
                  <a:solidFill>
                    <a:prstClr val="black"/>
                  </a:solidFill>
                </a:rPr>
                <a:t>Contractor measures the size of patch to be filled</a:t>
              </a:r>
              <a:endParaRPr lang="en-US" sz="1400" dirty="0">
                <a:solidFill>
                  <a:prstClr val="black"/>
                </a:solidFill>
              </a:endParaRPr>
            </a:p>
          </p:txBody>
        </p:sp>
        <p:sp>
          <p:nvSpPr>
            <p:cNvPr id="7" name="Rectangle 6"/>
            <p:cNvSpPr/>
            <p:nvPr/>
          </p:nvSpPr>
          <p:spPr>
            <a:xfrm>
              <a:off x="2020844" y="1943317"/>
              <a:ext cx="1728269" cy="738664"/>
            </a:xfrm>
            <a:prstGeom prst="rect">
              <a:avLst/>
            </a:prstGeom>
          </p:spPr>
          <p:txBody>
            <a:bodyPr wrap="square">
              <a:spAutoFit/>
            </a:bodyPr>
            <a:lstStyle/>
            <a:p>
              <a:pPr algn="ctr"/>
              <a:r>
                <a:rPr lang="en-US" sz="1400" dirty="0">
                  <a:solidFill>
                    <a:prstClr val="black"/>
                  </a:solidFill>
                </a:rPr>
                <a:t>Contractor submits the </a:t>
              </a:r>
              <a:r>
                <a:rPr lang="en-US" sz="1400" dirty="0">
                  <a:solidFill>
                    <a:prstClr val="black"/>
                  </a:solidFill>
                </a:rPr>
                <a:t>bill based on size of patch filled </a:t>
              </a:r>
              <a:endParaRPr lang="en-IN" sz="1400" dirty="0">
                <a:solidFill>
                  <a:prstClr val="black"/>
                </a:solidFill>
              </a:endParaRPr>
            </a:p>
          </p:txBody>
        </p:sp>
        <p:sp>
          <p:nvSpPr>
            <p:cNvPr id="124" name="Right Arrow 123"/>
            <p:cNvSpPr/>
            <p:nvPr/>
          </p:nvSpPr>
          <p:spPr>
            <a:xfrm>
              <a:off x="7636786" y="1375627"/>
              <a:ext cx="427930" cy="16401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pic>
          <p:nvPicPr>
            <p:cNvPr id="125" name="Picture 8"/>
            <p:cNvPicPr>
              <a:picLocks noChangeAspect="1" noChangeArrowheads="1"/>
            </p:cNvPicPr>
            <p:nvPr/>
          </p:nvPicPr>
          <p:blipFill>
            <a:blip r:embed="rId8" cstate="print"/>
            <a:srcRect b="18319"/>
            <a:stretch>
              <a:fillRect/>
            </a:stretch>
          </p:blipFill>
          <p:spPr bwMode="auto">
            <a:xfrm>
              <a:off x="8273517" y="1027641"/>
              <a:ext cx="1149420" cy="842321"/>
            </a:xfrm>
            <a:prstGeom prst="rect">
              <a:avLst/>
            </a:prstGeom>
            <a:noFill/>
            <a:ln w="9525">
              <a:noFill/>
              <a:miter lim="800000"/>
              <a:headEnd/>
              <a:tailEnd/>
            </a:ln>
            <a:effectLst/>
          </p:spPr>
        </p:pic>
      </p:grpSp>
      <p:sp>
        <p:nvSpPr>
          <p:cNvPr id="126" name="Rectangle 125"/>
          <p:cNvSpPr/>
          <p:nvPr/>
        </p:nvSpPr>
        <p:spPr>
          <a:xfrm>
            <a:off x="0" y="2585758"/>
            <a:ext cx="12192000" cy="646331"/>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This BOQ system of payment was not allowed for PMGSY Roads for routine maintenance but due to lack of a unified system, it was still followed in some of the states</a:t>
            </a:r>
            <a:endParaRPr lang="en-IN" dirty="0">
              <a:solidFill>
                <a:prstClr val="black"/>
              </a:solidFill>
            </a:endParaRPr>
          </a:p>
        </p:txBody>
      </p:sp>
      <p:grpSp>
        <p:nvGrpSpPr>
          <p:cNvPr id="18" name="Group 17"/>
          <p:cNvGrpSpPr/>
          <p:nvPr/>
        </p:nvGrpSpPr>
        <p:grpSpPr>
          <a:xfrm>
            <a:off x="10824013" y="849799"/>
            <a:ext cx="1102659" cy="1367911"/>
            <a:chOff x="10986247" y="1097125"/>
            <a:chExt cx="1102659" cy="1367911"/>
          </a:xfrm>
        </p:grpSpPr>
        <p:sp>
          <p:nvSpPr>
            <p:cNvPr id="11" name="Oval 10"/>
            <p:cNvSpPr/>
            <p:nvPr/>
          </p:nvSpPr>
          <p:spPr>
            <a:xfrm>
              <a:off x="10986247" y="1097125"/>
              <a:ext cx="1102659" cy="13679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cxnSp>
          <p:nvCxnSpPr>
            <p:cNvPr id="13" name="Straight Connector 12"/>
            <p:cNvCxnSpPr>
              <a:stCxn id="11" idx="1"/>
              <a:endCxn id="11" idx="5"/>
            </p:cNvCxnSpPr>
            <p:nvPr/>
          </p:nvCxnSpPr>
          <p:spPr>
            <a:xfrm>
              <a:off x="11147728" y="1297451"/>
              <a:ext cx="779697" cy="9672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7"/>
              <a:endCxn id="11" idx="3"/>
            </p:cNvCxnSpPr>
            <p:nvPr/>
          </p:nvCxnSpPr>
          <p:spPr>
            <a:xfrm flipH="1">
              <a:off x="11147728" y="1297451"/>
              <a:ext cx="779697" cy="9672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0896592" y="2232011"/>
            <a:ext cx="1070421" cy="307777"/>
          </a:xfrm>
          <a:prstGeom prst="rect">
            <a:avLst/>
          </a:prstGeom>
        </p:spPr>
        <p:txBody>
          <a:bodyPr wrap="none">
            <a:spAutoFit/>
          </a:bodyPr>
          <a:lstStyle/>
          <a:p>
            <a:pPr algn="ctr"/>
            <a:r>
              <a:rPr lang="en-US" sz="1400" dirty="0">
                <a:solidFill>
                  <a:prstClr val="black"/>
                </a:solidFill>
              </a:rPr>
              <a:t>Not allowed</a:t>
            </a:r>
            <a:endParaRPr lang="en-US" sz="1400" dirty="0">
              <a:solidFill>
                <a:prstClr val="black"/>
              </a:solidFill>
            </a:endParaRPr>
          </a:p>
        </p:txBody>
      </p:sp>
      <p:pic>
        <p:nvPicPr>
          <p:cNvPr id="127" name="Picture 2"/>
          <p:cNvPicPr>
            <a:picLocks noChangeAspect="1" noChangeArrowheads="1"/>
          </p:cNvPicPr>
          <p:nvPr/>
        </p:nvPicPr>
        <p:blipFill>
          <a:blip r:embed="rId2"/>
          <a:srcRect/>
          <a:stretch>
            <a:fillRect/>
          </a:stretch>
        </p:blipFill>
        <p:spPr bwMode="auto">
          <a:xfrm>
            <a:off x="17930" y="3514350"/>
            <a:ext cx="437712" cy="480205"/>
          </a:xfrm>
          <a:prstGeom prst="rect">
            <a:avLst/>
          </a:prstGeom>
          <a:noFill/>
          <a:ln>
            <a:noFill/>
          </a:ln>
        </p:spPr>
      </p:pic>
      <p:sp>
        <p:nvSpPr>
          <p:cNvPr id="128" name="Rectangle 127"/>
          <p:cNvSpPr/>
          <p:nvPr/>
        </p:nvSpPr>
        <p:spPr>
          <a:xfrm>
            <a:off x="444815" y="3373288"/>
            <a:ext cx="11702362" cy="923330"/>
          </a:xfrm>
          <a:prstGeom prst="rect">
            <a:avLst/>
          </a:prstGeom>
        </p:spPr>
        <p:txBody>
          <a:bodyPr wrap="square">
            <a:spAutoFit/>
          </a:bodyPr>
          <a:lstStyle/>
          <a:p>
            <a:r>
              <a:rPr lang="en-US" dirty="0">
                <a:solidFill>
                  <a:prstClr val="black"/>
                </a:solidFill>
              </a:rPr>
              <a:t>Even though it was mentioned in the SBD that the payment to contractor will be performance based, but the performance is not defined clearly as to how the performance will be measured for making payments. There was a lack of well defined uniform performance matrix based on which the payment was to be made to the contractor</a:t>
            </a:r>
            <a:endParaRPr lang="en-IN" dirty="0">
              <a:solidFill>
                <a:prstClr val="black"/>
              </a:solidFill>
            </a:endParaRPr>
          </a:p>
        </p:txBody>
      </p:sp>
      <p:pic>
        <p:nvPicPr>
          <p:cNvPr id="129" name="Picture 2"/>
          <p:cNvPicPr>
            <a:picLocks noChangeAspect="1" noChangeArrowheads="1"/>
          </p:cNvPicPr>
          <p:nvPr/>
        </p:nvPicPr>
        <p:blipFill>
          <a:blip r:embed="rId2"/>
          <a:srcRect/>
          <a:stretch>
            <a:fillRect/>
          </a:stretch>
        </p:blipFill>
        <p:spPr bwMode="auto">
          <a:xfrm>
            <a:off x="0" y="4440084"/>
            <a:ext cx="437712" cy="480205"/>
          </a:xfrm>
          <a:prstGeom prst="rect">
            <a:avLst/>
          </a:prstGeom>
          <a:noFill/>
          <a:ln>
            <a:noFill/>
          </a:ln>
        </p:spPr>
      </p:pic>
      <p:sp>
        <p:nvSpPr>
          <p:cNvPr id="130" name="Rectangle 129"/>
          <p:cNvSpPr/>
          <p:nvPr/>
        </p:nvSpPr>
        <p:spPr>
          <a:xfrm>
            <a:off x="395510" y="4507319"/>
            <a:ext cx="11702362" cy="369332"/>
          </a:xfrm>
          <a:prstGeom prst="rect">
            <a:avLst/>
          </a:prstGeom>
        </p:spPr>
        <p:txBody>
          <a:bodyPr wrap="square">
            <a:spAutoFit/>
          </a:bodyPr>
          <a:lstStyle/>
          <a:p>
            <a:r>
              <a:rPr lang="en-US" dirty="0">
                <a:solidFill>
                  <a:prstClr val="black"/>
                </a:solidFill>
              </a:rPr>
              <a:t>The whole process is manual in nature and too many physical records have to be maintained </a:t>
            </a:r>
            <a:endParaRPr lang="en-IN" dirty="0">
              <a:solidFill>
                <a:prstClr val="black"/>
              </a:solidFill>
            </a:endParaRPr>
          </a:p>
        </p:txBody>
      </p:sp>
      <p:sp>
        <p:nvSpPr>
          <p:cNvPr id="131" name="Rectangle 130"/>
          <p:cNvSpPr/>
          <p:nvPr/>
        </p:nvSpPr>
        <p:spPr>
          <a:xfrm>
            <a:off x="453781" y="5076576"/>
            <a:ext cx="11702362" cy="646331"/>
          </a:xfrm>
          <a:prstGeom prst="rect">
            <a:avLst/>
          </a:prstGeom>
        </p:spPr>
        <p:txBody>
          <a:bodyPr wrap="square">
            <a:spAutoFit/>
          </a:bodyPr>
          <a:lstStyle/>
          <a:p>
            <a:r>
              <a:rPr lang="en-US" dirty="0">
                <a:solidFill>
                  <a:prstClr val="black"/>
                </a:solidFill>
              </a:rPr>
              <a:t>Lack of transparency in the system. If the higher authority wanted to know the status of maintenance of any Road, then they had to rely on the physical record if maintained by the engineer</a:t>
            </a:r>
            <a:endParaRPr lang="en-IN" dirty="0">
              <a:solidFill>
                <a:prstClr val="black"/>
              </a:solidFill>
            </a:endParaRPr>
          </a:p>
        </p:txBody>
      </p:sp>
      <p:sp>
        <p:nvSpPr>
          <p:cNvPr id="132" name="Rectangle 131"/>
          <p:cNvSpPr/>
          <p:nvPr/>
        </p:nvSpPr>
        <p:spPr>
          <a:xfrm>
            <a:off x="458264" y="5860985"/>
            <a:ext cx="11702362" cy="646331"/>
          </a:xfrm>
          <a:prstGeom prst="rect">
            <a:avLst/>
          </a:prstGeom>
        </p:spPr>
        <p:txBody>
          <a:bodyPr wrap="square">
            <a:spAutoFit/>
          </a:bodyPr>
          <a:lstStyle/>
          <a:p>
            <a:r>
              <a:rPr lang="en-US" dirty="0">
                <a:solidFill>
                  <a:prstClr val="black"/>
                </a:solidFill>
              </a:rPr>
              <a:t>No system to monitor the maintenance of Roads by SRRDA/NRIDA. The only way to figure out was by monitoring the expenditure done against a particular Road and booked in OMMAS </a:t>
            </a:r>
            <a:endParaRPr lang="en-IN" dirty="0">
              <a:solidFill>
                <a:prstClr val="black"/>
              </a:solidFill>
            </a:endParaRPr>
          </a:p>
        </p:txBody>
      </p:sp>
      <p:pic>
        <p:nvPicPr>
          <p:cNvPr id="133" name="Picture 2"/>
          <p:cNvPicPr>
            <a:picLocks noChangeAspect="1" noChangeArrowheads="1"/>
          </p:cNvPicPr>
          <p:nvPr/>
        </p:nvPicPr>
        <p:blipFill>
          <a:blip r:embed="rId2"/>
          <a:srcRect/>
          <a:stretch>
            <a:fillRect/>
          </a:stretch>
        </p:blipFill>
        <p:spPr bwMode="auto">
          <a:xfrm>
            <a:off x="4483" y="5157258"/>
            <a:ext cx="437712" cy="480205"/>
          </a:xfrm>
          <a:prstGeom prst="rect">
            <a:avLst/>
          </a:prstGeom>
          <a:noFill/>
          <a:ln>
            <a:noFill/>
          </a:ln>
        </p:spPr>
      </p:pic>
      <p:pic>
        <p:nvPicPr>
          <p:cNvPr id="134" name="Picture 2"/>
          <p:cNvPicPr>
            <a:picLocks noChangeAspect="1" noChangeArrowheads="1"/>
          </p:cNvPicPr>
          <p:nvPr/>
        </p:nvPicPr>
        <p:blipFill>
          <a:blip r:embed="rId2"/>
          <a:srcRect/>
          <a:stretch>
            <a:fillRect/>
          </a:stretch>
        </p:blipFill>
        <p:spPr bwMode="auto">
          <a:xfrm>
            <a:off x="17930" y="5896843"/>
            <a:ext cx="437712" cy="480205"/>
          </a:xfrm>
          <a:prstGeom prst="rect">
            <a:avLst/>
          </a:prstGeom>
          <a:noFill/>
          <a:ln>
            <a:noFill/>
          </a:ln>
        </p:spPr>
      </p:pic>
    </p:spTree>
    <p:extLst>
      <p:ext uri="{BB962C8B-B14F-4D97-AF65-F5344CB8AC3E}">
        <p14:creationId xmlns:p14="http://schemas.microsoft.com/office/powerpoint/2010/main" val="1165551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xmlns="" id="{2C9C4182-3B8D-49C8-A046-AADD8B844FC0}"/>
              </a:ext>
            </a:extLst>
          </p:cNvPr>
          <p:cNvSpPr/>
          <p:nvPr/>
        </p:nvSpPr>
        <p:spPr>
          <a:xfrm>
            <a:off x="110879" y="744607"/>
            <a:ext cx="1784378" cy="1700196"/>
          </a:xfrm>
          <a:prstGeom prst="ellipse">
            <a:avLst/>
          </a:prstGeom>
          <a:solidFill>
            <a:schemeClr val="tx1">
              <a:alpha val="55000"/>
            </a:schemeClr>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b="1" dirty="0">
                <a:solidFill>
                  <a:prstClr val="white"/>
                </a:solidFill>
              </a:rPr>
              <a:t>PROBLEM</a:t>
            </a:r>
          </a:p>
        </p:txBody>
      </p:sp>
      <p:sp>
        <p:nvSpPr>
          <p:cNvPr id="38" name="Oval 37">
            <a:extLst>
              <a:ext uri="{FF2B5EF4-FFF2-40B4-BE49-F238E27FC236}">
                <a16:creationId xmlns:a16="http://schemas.microsoft.com/office/drawing/2014/main" xmlns="" id="{2C9C4182-3B8D-49C8-A046-AADD8B844FC0}"/>
              </a:ext>
            </a:extLst>
          </p:cNvPr>
          <p:cNvSpPr/>
          <p:nvPr/>
        </p:nvSpPr>
        <p:spPr>
          <a:xfrm>
            <a:off x="110879" y="3913569"/>
            <a:ext cx="1784378" cy="1700196"/>
          </a:xfrm>
          <a:prstGeom prst="ellipse">
            <a:avLst/>
          </a:prstGeom>
          <a:solidFill>
            <a:schemeClr val="tx1">
              <a:alpha val="55000"/>
            </a:schemeClr>
          </a:soli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b="1" dirty="0">
                <a:solidFill>
                  <a:prstClr val="white"/>
                </a:solidFill>
              </a:rPr>
              <a:t>SOLUTION</a:t>
            </a:r>
          </a:p>
        </p:txBody>
      </p:sp>
      <p:sp>
        <p:nvSpPr>
          <p:cNvPr id="2" name="Rectangle 1"/>
          <p:cNvSpPr/>
          <p:nvPr/>
        </p:nvSpPr>
        <p:spPr>
          <a:xfrm>
            <a:off x="3693459" y="905971"/>
            <a:ext cx="8027894" cy="1569660"/>
          </a:xfrm>
          <a:prstGeom prst="rect">
            <a:avLst/>
          </a:prstGeom>
        </p:spPr>
        <p:txBody>
          <a:bodyPr wrap="square">
            <a:spAutoFit/>
          </a:bodyPr>
          <a:lstStyle/>
          <a:p>
            <a:pPr>
              <a:defRPr/>
            </a:pPr>
            <a:r>
              <a:rPr lang="en-US" sz="2400" b="1" dirty="0">
                <a:solidFill>
                  <a:prstClr val="black"/>
                </a:solidFill>
                <a:cs typeface="Times New Roman" pitchFamily="18" charset="0"/>
              </a:rPr>
              <a:t>How to develop a single and robust management and monitoring system which ensures that Maintenance work for such a huge </a:t>
            </a:r>
            <a:r>
              <a:rPr lang="en-US" sz="2400" b="1" dirty="0">
                <a:solidFill>
                  <a:prstClr val="black"/>
                </a:solidFill>
                <a:cs typeface="Times New Roman" pitchFamily="18" charset="0"/>
              </a:rPr>
              <a:t>Road </a:t>
            </a:r>
            <a:r>
              <a:rPr lang="en-US" sz="2400" b="1" dirty="0">
                <a:solidFill>
                  <a:prstClr val="black"/>
                </a:solidFill>
                <a:cs typeface="Times New Roman" pitchFamily="18" charset="0"/>
              </a:rPr>
              <a:t>infrastructure is being carried out in to the required standard in an effective and transparent </a:t>
            </a:r>
            <a:r>
              <a:rPr lang="en-US" sz="2400" b="1" dirty="0">
                <a:solidFill>
                  <a:prstClr val="black"/>
                </a:solidFill>
                <a:cs typeface="Times New Roman" pitchFamily="18" charset="0"/>
              </a:rPr>
              <a:t>manner? </a:t>
            </a:r>
            <a:endParaRPr lang="en-US" sz="2400" b="1" dirty="0">
              <a:solidFill>
                <a:prstClr val="black"/>
              </a:solidFill>
              <a:cs typeface="Times New Roman" pitchFamily="18" charset="0"/>
            </a:endParaRPr>
          </a:p>
        </p:txBody>
      </p:sp>
      <p:sp>
        <p:nvSpPr>
          <p:cNvPr id="40" name="Right Arrow 15">
            <a:extLst>
              <a:ext uri="{FF2B5EF4-FFF2-40B4-BE49-F238E27FC236}">
                <a16:creationId xmlns:a16="http://schemas.microsoft.com/office/drawing/2014/main" xmlns="" id="{F0F70B64-E851-435E-8DC1-1A4128717394}"/>
              </a:ext>
            </a:extLst>
          </p:cNvPr>
          <p:cNvSpPr/>
          <p:nvPr/>
        </p:nvSpPr>
        <p:spPr>
          <a:xfrm>
            <a:off x="2053822" y="1201025"/>
            <a:ext cx="1481071" cy="656823"/>
          </a:xfrm>
          <a:prstGeom prst="rightArrow">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Right Arrow 15">
            <a:extLst>
              <a:ext uri="{FF2B5EF4-FFF2-40B4-BE49-F238E27FC236}">
                <a16:creationId xmlns:a16="http://schemas.microsoft.com/office/drawing/2014/main" xmlns="" id="{F0F70B64-E851-435E-8DC1-1A4128717394}"/>
              </a:ext>
            </a:extLst>
          </p:cNvPr>
          <p:cNvSpPr/>
          <p:nvPr/>
        </p:nvSpPr>
        <p:spPr>
          <a:xfrm>
            <a:off x="2053821" y="4435256"/>
            <a:ext cx="1481071" cy="656823"/>
          </a:xfrm>
          <a:prstGeom prst="rightArrow">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ectangle 41"/>
          <p:cNvSpPr/>
          <p:nvPr/>
        </p:nvSpPr>
        <p:spPr>
          <a:xfrm>
            <a:off x="3534892" y="3511927"/>
            <a:ext cx="8657108" cy="1846659"/>
          </a:xfrm>
          <a:prstGeom prst="rect">
            <a:avLst/>
          </a:prstGeom>
        </p:spPr>
        <p:txBody>
          <a:bodyPr wrap="square">
            <a:spAutoFit/>
          </a:bodyPr>
          <a:lstStyle/>
          <a:p>
            <a:pPr algn="ctr">
              <a:defRPr/>
            </a:pPr>
            <a:r>
              <a:rPr lang="en-US" sz="5400" b="1" dirty="0" err="1">
                <a:solidFill>
                  <a:prstClr val="black"/>
                </a:solidFill>
                <a:cs typeface="Times New Roman" pitchFamily="18" charset="0"/>
              </a:rPr>
              <a:t>eMARG</a:t>
            </a:r>
            <a:endParaRPr lang="en-US" sz="5400" b="1" dirty="0">
              <a:solidFill>
                <a:prstClr val="black"/>
              </a:solidFill>
              <a:cs typeface="Times New Roman" pitchFamily="18" charset="0"/>
            </a:endParaRPr>
          </a:p>
          <a:p>
            <a:pPr marL="342900" indent="-342900">
              <a:buFont typeface="Arial" panose="020B0604020202020204" pitchFamily="34" charset="0"/>
              <a:buChar char="•"/>
              <a:defRPr/>
            </a:pPr>
            <a:r>
              <a:rPr lang="en-US" sz="2000" dirty="0">
                <a:solidFill>
                  <a:prstClr val="black"/>
                </a:solidFill>
              </a:rPr>
              <a:t>W</a:t>
            </a:r>
            <a:r>
              <a:rPr lang="en-US" sz="2000" dirty="0">
                <a:solidFill>
                  <a:prstClr val="black"/>
                </a:solidFill>
              </a:rPr>
              <a:t>eb based IT solution for all issues in carrying out and managing huge network of maintenance of Roads</a:t>
            </a:r>
          </a:p>
          <a:p>
            <a:pPr marL="342900" indent="-342900">
              <a:buFont typeface="Arial" panose="020B0604020202020204" pitchFamily="34" charset="0"/>
              <a:buChar char="•"/>
              <a:defRPr/>
            </a:pPr>
            <a:r>
              <a:rPr lang="en-US" sz="2000" dirty="0" err="1">
                <a:solidFill>
                  <a:prstClr val="black"/>
                </a:solidFill>
                <a:cs typeface="Times New Roman" pitchFamily="18" charset="0"/>
              </a:rPr>
              <a:t>eMARG</a:t>
            </a:r>
            <a:r>
              <a:rPr lang="en-US" sz="2000" dirty="0">
                <a:solidFill>
                  <a:prstClr val="black"/>
                </a:solidFill>
                <a:cs typeface="Times New Roman" pitchFamily="18" charset="0"/>
              </a:rPr>
              <a:t> </a:t>
            </a:r>
            <a:r>
              <a:rPr lang="en-US" sz="2000" dirty="0">
                <a:solidFill>
                  <a:prstClr val="black"/>
                </a:solidFill>
                <a:cs typeface="Times New Roman" pitchFamily="18" charset="0"/>
              </a:rPr>
              <a:t>implements the Performance Based Maintenance Contract (PBMC) </a:t>
            </a:r>
            <a:endParaRPr lang="en-US" sz="2000" dirty="0">
              <a:solidFill>
                <a:prstClr val="black"/>
              </a:solidFill>
              <a:cs typeface="Times New Roman" pitchFamily="18" charset="0"/>
            </a:endParaRPr>
          </a:p>
        </p:txBody>
      </p:sp>
    </p:spTree>
    <p:extLst>
      <p:ext uri="{BB962C8B-B14F-4D97-AF65-F5344CB8AC3E}">
        <p14:creationId xmlns:p14="http://schemas.microsoft.com/office/powerpoint/2010/main" val="1762912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8000">
              <a:schemeClr val="tx1">
                <a:lumMod val="50000"/>
                <a:lumOff val="50000"/>
              </a:schemeClr>
            </a:gs>
            <a:gs pos="83000">
              <a:schemeClr val="bg1">
                <a:lumMod val="75000"/>
              </a:scheme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xmlns="" id="{DBE03ED8-2D9E-354B-BFA9-18763369086F}"/>
              </a:ext>
            </a:extLst>
          </p:cNvPr>
          <p:cNvSpPr/>
          <p:nvPr/>
        </p:nvSpPr>
        <p:spPr>
          <a:xfrm>
            <a:off x="43542" y="2157879"/>
            <a:ext cx="12096000" cy="1938992"/>
          </a:xfrm>
          <a:prstGeom prst="rect">
            <a:avLst/>
          </a:prstGeom>
          <a:ln w="57150">
            <a:solidFill>
              <a:schemeClr val="bg1"/>
            </a:solidFill>
            <a:prstDash val="solid"/>
          </a:ln>
        </p:spPr>
        <p:txBody>
          <a:bodyPr wrap="square">
            <a:spAutoFit/>
          </a:bodyPr>
          <a:lstStyle/>
          <a:p>
            <a:r>
              <a:rPr lang="en-US" sz="6000" b="1" dirty="0" err="1">
                <a:solidFill>
                  <a:prstClr val="white"/>
                </a:solidFill>
                <a:ea typeface="Open Sans" panose="020B0606030504020204" pitchFamily="34" charset="0"/>
                <a:cs typeface="Poppins Medium" panose="00000600000000000000" pitchFamily="2" charset="0"/>
              </a:rPr>
              <a:t>eMARG</a:t>
            </a:r>
            <a:r>
              <a:rPr lang="en-US" sz="6000" b="1" dirty="0">
                <a:solidFill>
                  <a:prstClr val="white"/>
                </a:solidFill>
                <a:ea typeface="Open Sans" panose="020B0606030504020204" pitchFamily="34" charset="0"/>
                <a:cs typeface="Poppins Medium" panose="00000600000000000000" pitchFamily="2" charset="0"/>
              </a:rPr>
              <a:t> and Performance Based Maintenance Contract (PBMC)</a:t>
            </a:r>
          </a:p>
        </p:txBody>
      </p:sp>
    </p:spTree>
    <p:extLst>
      <p:ext uri="{BB962C8B-B14F-4D97-AF65-F5344CB8AC3E}">
        <p14:creationId xmlns:p14="http://schemas.microsoft.com/office/powerpoint/2010/main" val="1402742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337909" y="4441317"/>
          <a:ext cx="3503169" cy="2335174"/>
        </p:xfrm>
        <a:graphic>
          <a:graphicData uri="http://schemas.openxmlformats.org/drawingml/2006/table">
            <a:tbl>
              <a:tblPr firstRow="1" firstCol="1" bandRow="1">
                <a:tableStyleId>{7E9639D4-E3E2-4D34-9284-5A2195B3D0D7}</a:tableStyleId>
              </a:tblPr>
              <a:tblGrid>
                <a:gridCol w="459462">
                  <a:extLst>
                    <a:ext uri="{9D8B030D-6E8A-4147-A177-3AD203B41FA5}">
                      <a16:colId xmlns="" xmlns:a16="http://schemas.microsoft.com/office/drawing/2014/main" val="20000"/>
                    </a:ext>
                  </a:extLst>
                </a:gridCol>
                <a:gridCol w="2540957">
                  <a:extLst>
                    <a:ext uri="{9D8B030D-6E8A-4147-A177-3AD203B41FA5}">
                      <a16:colId xmlns="" xmlns:a16="http://schemas.microsoft.com/office/drawing/2014/main" val="20001"/>
                    </a:ext>
                  </a:extLst>
                </a:gridCol>
                <a:gridCol w="502750">
                  <a:extLst>
                    <a:ext uri="{9D8B030D-6E8A-4147-A177-3AD203B41FA5}">
                      <a16:colId xmlns="" xmlns:a16="http://schemas.microsoft.com/office/drawing/2014/main" val="20002"/>
                    </a:ext>
                  </a:extLst>
                </a:gridCol>
              </a:tblGrid>
              <a:tr h="233518">
                <a:tc>
                  <a:txBody>
                    <a:bodyPr/>
                    <a:lstStyle/>
                    <a:p>
                      <a:pPr>
                        <a:lnSpc>
                          <a:spcPct val="107000"/>
                        </a:lnSpc>
                        <a:spcAft>
                          <a:spcPts val="0"/>
                        </a:spcAft>
                      </a:pPr>
                      <a:r>
                        <a:rPr lang="en-IN" sz="1100" dirty="0" err="1">
                          <a:effectLst/>
                        </a:rPr>
                        <a:t>S.No</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1100" dirty="0">
                          <a:effectLst/>
                        </a:rPr>
                        <a:t>Parameters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Marks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67034">
                <a:tc>
                  <a:txBody>
                    <a:bodyPr/>
                    <a:lstStyle/>
                    <a:p>
                      <a:pPr algn="ctr">
                        <a:lnSpc>
                          <a:spcPct val="107000"/>
                        </a:lnSpc>
                        <a:spcAft>
                          <a:spcPts val="0"/>
                        </a:spcAft>
                      </a:pPr>
                      <a:r>
                        <a:rPr lang="en-IN" sz="1100" dirty="0">
                          <a:effectLst/>
                        </a:rPr>
                        <a:t>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Maintenance of surface of </a:t>
                      </a:r>
                      <a:r>
                        <a:rPr lang="en-IN" sz="1100" dirty="0" smtClean="0">
                          <a:effectLst/>
                        </a:rPr>
                        <a:t>Road </a:t>
                      </a:r>
                      <a:r>
                        <a:rPr lang="en-IN" sz="1100" dirty="0">
                          <a:effectLst/>
                        </a:rPr>
                        <a:t>including filling potholes and patch repairs etc.</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a:effectLst/>
                        </a:rPr>
                        <a:t>50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33518">
                <a:tc>
                  <a:txBody>
                    <a:bodyPr/>
                    <a:lstStyle/>
                    <a:p>
                      <a:pPr algn="ctr">
                        <a:lnSpc>
                          <a:spcPct val="107000"/>
                        </a:lnSpc>
                        <a:spcAft>
                          <a:spcPts val="0"/>
                        </a:spcAft>
                      </a:pPr>
                      <a:r>
                        <a:rPr lang="en-IN" sz="1100">
                          <a:effectLst/>
                        </a:rPr>
                        <a:t>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Making</a:t>
                      </a:r>
                      <a:r>
                        <a:rPr lang="en-IN" sz="1100" baseline="0" dirty="0">
                          <a:effectLst/>
                        </a:rPr>
                        <a:t> </a:t>
                      </a:r>
                      <a:r>
                        <a:rPr lang="en-IN" sz="1100" dirty="0">
                          <a:effectLst/>
                        </a:rPr>
                        <a:t>up of berms/shoulders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a:effectLst/>
                        </a:rPr>
                        <a:t>20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67034">
                <a:tc>
                  <a:txBody>
                    <a:bodyPr/>
                    <a:lstStyle/>
                    <a:p>
                      <a:pPr algn="ctr">
                        <a:lnSpc>
                          <a:spcPct val="107000"/>
                        </a:lnSpc>
                        <a:spcAft>
                          <a:spcPts val="0"/>
                        </a:spcAft>
                      </a:pPr>
                      <a:r>
                        <a:rPr lang="en-IN" sz="11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a:effectLst/>
                        </a:rPr>
                        <a:t>Restoration of rain cuts and dressing of side slopes/berms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a:effectLst/>
                        </a:rPr>
                        <a:t>10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33518">
                <a:tc>
                  <a:txBody>
                    <a:bodyPr/>
                    <a:lstStyle/>
                    <a:p>
                      <a:pPr algn="ctr">
                        <a:lnSpc>
                          <a:spcPct val="107000"/>
                        </a:lnSpc>
                        <a:spcAft>
                          <a:spcPts val="0"/>
                        </a:spcAft>
                      </a:pPr>
                      <a:r>
                        <a:rPr lang="en-IN" sz="1100">
                          <a:effectLst/>
                        </a:rPr>
                        <a:t>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a:effectLst/>
                        </a:rPr>
                        <a:t>Maintenance of drains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33518">
                <a:tc>
                  <a:txBody>
                    <a:bodyPr/>
                    <a:lstStyle/>
                    <a:p>
                      <a:pPr algn="ctr">
                        <a:lnSpc>
                          <a:spcPct val="107000"/>
                        </a:lnSpc>
                        <a:spcAft>
                          <a:spcPts val="0"/>
                        </a:spcAft>
                      </a:pPr>
                      <a:r>
                        <a:rPr lang="en-IN" sz="1100">
                          <a:effectLst/>
                        </a:rPr>
                        <a:t>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a:effectLst/>
                        </a:rPr>
                        <a:t>Maintenance of culverts and cause ways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a:effectLst/>
                        </a:rPr>
                        <a:t>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67034">
                <a:tc>
                  <a:txBody>
                    <a:bodyPr/>
                    <a:lstStyle/>
                    <a:p>
                      <a:pPr algn="ctr">
                        <a:lnSpc>
                          <a:spcPct val="107000"/>
                        </a:lnSpc>
                        <a:spcAft>
                          <a:spcPts val="0"/>
                        </a:spcAft>
                      </a:pPr>
                      <a:r>
                        <a:rPr lang="en-IN" sz="1100" dirty="0">
                          <a:effectLst/>
                        </a:rPr>
                        <a:t>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Maintenance of  </a:t>
                      </a:r>
                      <a:r>
                        <a:rPr lang="en-IN" sz="1100" spc="-20" dirty="0">
                          <a:effectLst/>
                        </a:rPr>
                        <a:t>guard </a:t>
                      </a:r>
                      <a:r>
                        <a:rPr lang="en-IN" sz="1100" dirty="0">
                          <a:effectLst/>
                        </a:rPr>
                        <a:t>rails and parapet rails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dirty="0">
                          <a:effectLst/>
                        </a:rPr>
                        <a:t>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aphicFrame>
        <p:nvGraphicFramePr>
          <p:cNvPr id="130" name="Table 129"/>
          <p:cNvGraphicFramePr>
            <a:graphicFrameLocks noGrp="1"/>
          </p:cNvGraphicFramePr>
          <p:nvPr>
            <p:extLst/>
          </p:nvPr>
        </p:nvGraphicFramePr>
        <p:xfrm>
          <a:off x="4917240" y="4415545"/>
          <a:ext cx="3597275" cy="2387602"/>
        </p:xfrm>
        <a:graphic>
          <a:graphicData uri="http://schemas.openxmlformats.org/drawingml/2006/table">
            <a:tbl>
              <a:tblPr firstRow="1" firstCol="1" bandRow="1">
                <a:tableStyleId>{7E9639D4-E3E2-4D34-9284-5A2195B3D0D7}</a:tableStyleId>
              </a:tblPr>
              <a:tblGrid>
                <a:gridCol w="471805">
                  <a:extLst>
                    <a:ext uri="{9D8B030D-6E8A-4147-A177-3AD203B41FA5}">
                      <a16:colId xmlns="" xmlns:a16="http://schemas.microsoft.com/office/drawing/2014/main" val="20000"/>
                    </a:ext>
                  </a:extLst>
                </a:gridCol>
                <a:gridCol w="2609215">
                  <a:extLst>
                    <a:ext uri="{9D8B030D-6E8A-4147-A177-3AD203B41FA5}">
                      <a16:colId xmlns="" xmlns:a16="http://schemas.microsoft.com/office/drawing/2014/main" val="20001"/>
                    </a:ext>
                  </a:extLst>
                </a:gridCol>
                <a:gridCol w="516255">
                  <a:extLst>
                    <a:ext uri="{9D8B030D-6E8A-4147-A177-3AD203B41FA5}">
                      <a16:colId xmlns="" xmlns:a16="http://schemas.microsoft.com/office/drawing/2014/main" val="20002"/>
                    </a:ext>
                  </a:extLst>
                </a:gridCol>
              </a:tblGrid>
              <a:tr h="232494">
                <a:tc>
                  <a:txBody>
                    <a:bodyPr/>
                    <a:lstStyle/>
                    <a:p>
                      <a:pPr>
                        <a:lnSpc>
                          <a:spcPct val="107000"/>
                        </a:lnSpc>
                        <a:spcAft>
                          <a:spcPts val="0"/>
                        </a:spcAft>
                      </a:pPr>
                      <a:r>
                        <a:rPr lang="en-IN" sz="1100" dirty="0" err="1">
                          <a:effectLst/>
                        </a:rPr>
                        <a:t>S.No</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1100" dirty="0">
                          <a:effectLst/>
                        </a:rPr>
                        <a:t>Parameters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Marks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38777">
                <a:tc>
                  <a:txBody>
                    <a:bodyPr/>
                    <a:lstStyle/>
                    <a:p>
                      <a:pPr algn="ctr">
                        <a:lnSpc>
                          <a:spcPct val="107000"/>
                        </a:lnSpc>
                        <a:spcAft>
                          <a:spcPts val="0"/>
                        </a:spcAft>
                      </a:pPr>
                      <a:r>
                        <a:rPr lang="en-IN" sz="1100" dirty="0">
                          <a:effectLst/>
                        </a:rPr>
                        <a:t>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Maintenance of </a:t>
                      </a:r>
                      <a:r>
                        <a:rPr lang="en-IN" sz="1100" dirty="0" smtClean="0">
                          <a:effectLst/>
                        </a:rPr>
                        <a:t>Road </a:t>
                      </a:r>
                      <a:r>
                        <a:rPr lang="en-IN" sz="1100" dirty="0">
                          <a:effectLst/>
                        </a:rPr>
                        <a:t>signs, speed breakers, standing trees adjacent to </a:t>
                      </a:r>
                      <a:r>
                        <a:rPr lang="en-IN" sz="1100" dirty="0" smtClean="0">
                          <a:effectLst/>
                        </a:rPr>
                        <a:t>Road </a:t>
                      </a:r>
                      <a:r>
                        <a:rPr lang="en-IN" sz="1100" dirty="0">
                          <a:effectLst/>
                        </a:rPr>
                        <a:t>wherever required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dirty="0">
                          <a:effectLst/>
                        </a:rPr>
                        <a:t>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59184">
                <a:tc>
                  <a:txBody>
                    <a:bodyPr/>
                    <a:lstStyle/>
                    <a:p>
                      <a:pPr algn="ctr">
                        <a:lnSpc>
                          <a:spcPct val="107000"/>
                        </a:lnSpc>
                        <a:spcAft>
                          <a:spcPts val="0"/>
                        </a:spcAft>
                      </a:pPr>
                      <a:r>
                        <a:rPr lang="en-IN" sz="1100" dirty="0">
                          <a:effectLst/>
                        </a:rPr>
                        <a:t>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Maintenance of 200 </a:t>
                      </a:r>
                      <a:r>
                        <a:rPr lang="en-IN" sz="1100" spc="-65" dirty="0">
                          <a:effectLst/>
                        </a:rPr>
                        <a:t>m  </a:t>
                      </a:r>
                      <a:r>
                        <a:rPr lang="en-IN" sz="1100" dirty="0">
                          <a:effectLst/>
                        </a:rPr>
                        <a:t>and Kilo Meter stones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dirty="0">
                          <a:effectLst/>
                        </a:rPr>
                        <a:t>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59184">
                <a:tc>
                  <a:txBody>
                    <a:bodyPr/>
                    <a:lstStyle/>
                    <a:p>
                      <a:pPr algn="ctr">
                        <a:lnSpc>
                          <a:spcPct val="107000"/>
                        </a:lnSpc>
                        <a:spcAft>
                          <a:spcPts val="0"/>
                        </a:spcAft>
                      </a:pPr>
                      <a:r>
                        <a:rPr lang="en-IN" sz="1100">
                          <a:effectLst/>
                        </a:rPr>
                        <a:t>9</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Cutting of branches of trees, shrubs  and trimming of grass and weeds </a:t>
                      </a:r>
                      <a:r>
                        <a:rPr lang="en-IN" sz="1100" dirty="0" err="1">
                          <a:effectLst/>
                        </a:rPr>
                        <a:t>etc</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a:effectLst/>
                        </a:rPr>
                        <a:t>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59184">
                <a:tc>
                  <a:txBody>
                    <a:bodyPr/>
                    <a:lstStyle/>
                    <a:p>
                      <a:pPr algn="ctr">
                        <a:lnSpc>
                          <a:spcPct val="107000"/>
                        </a:lnSpc>
                        <a:spcAft>
                          <a:spcPts val="0"/>
                        </a:spcAft>
                      </a:pPr>
                      <a:r>
                        <a:rPr lang="en-IN" sz="1100">
                          <a:effectLst/>
                        </a:rPr>
                        <a:t>10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White washing  parapets of Works including CD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a:effectLst/>
                        </a:rPr>
                        <a:t>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79593">
                <a:tc>
                  <a:txBody>
                    <a:bodyPr/>
                    <a:lstStyle/>
                    <a:p>
                      <a:pPr algn="ctr">
                        <a:lnSpc>
                          <a:spcPct val="107000"/>
                        </a:lnSpc>
                        <a:spcAft>
                          <a:spcPts val="0"/>
                        </a:spcAft>
                      </a:pPr>
                      <a:r>
                        <a:rPr lang="en-IN" sz="1100">
                          <a:effectLst/>
                        </a:rPr>
                        <a:t>11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dirty="0">
                          <a:effectLst/>
                        </a:rPr>
                        <a:t>Painting of guard stones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dirty="0">
                          <a:effectLst/>
                        </a:rPr>
                        <a:t>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79593">
                <a:tc>
                  <a:txBody>
                    <a:bodyPr/>
                    <a:lstStyle/>
                    <a:p>
                      <a:pPr algn="ctr">
                        <a:lnSpc>
                          <a:spcPct val="107000"/>
                        </a:lnSpc>
                        <a:spcAft>
                          <a:spcPts val="0"/>
                        </a:spcAft>
                      </a:pPr>
                      <a:r>
                        <a:rPr lang="en-IN" sz="1100">
                          <a:effectLst/>
                        </a:rPr>
                        <a:t>12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100">
                          <a:effectLst/>
                        </a:rPr>
                        <a:t>Re-fixing displaced guard stones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dirty="0">
                          <a:effectLst/>
                        </a:rPr>
                        <a:t>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79593">
                <a:tc>
                  <a:txBody>
                    <a:bodyPr/>
                    <a:lstStyle/>
                    <a:p>
                      <a:pPr>
                        <a:lnSpc>
                          <a:spcPct val="107000"/>
                        </a:lnSpc>
                        <a:spcAft>
                          <a:spcPts val="0"/>
                        </a:spcAft>
                      </a:pPr>
                      <a:r>
                        <a:rPr lang="en-IN" sz="1100" dirty="0">
                          <a:effectLst/>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dirty="0">
                          <a:effectLst/>
                        </a:rPr>
                        <a:t>Total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lang="en-IN" sz="1100" dirty="0">
                          <a:effectLst/>
                        </a:rPr>
                        <a:t>100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34" name="Rectangle 133">
            <a:extLst>
              <a:ext uri="{FF2B5EF4-FFF2-40B4-BE49-F238E27FC236}">
                <a16:creationId xmlns="" xmlns:a16="http://schemas.microsoft.com/office/drawing/2014/main" id="{DBE03ED8-2D9E-354B-BFA9-18763369086F}"/>
              </a:ext>
            </a:extLst>
          </p:cNvPr>
          <p:cNvSpPr/>
          <p:nvPr/>
        </p:nvSpPr>
        <p:spPr>
          <a:xfrm>
            <a:off x="-1" y="5019937"/>
            <a:ext cx="1491175" cy="954107"/>
          </a:xfrm>
          <a:prstGeom prst="rect">
            <a:avLst/>
          </a:prstGeom>
        </p:spPr>
        <p:txBody>
          <a:bodyPr wrap="square">
            <a:spAutoFit/>
          </a:bodyPr>
          <a:lstStyle/>
          <a:p>
            <a:r>
              <a:rPr lang="en-US" sz="1400" b="1" dirty="0">
                <a:solidFill>
                  <a:prstClr val="black"/>
                </a:solidFill>
                <a:ea typeface="Open Sans" panose="020B0606030504020204" pitchFamily="34" charset="0"/>
                <a:cs typeface="Poppins Medium" panose="00000600000000000000" pitchFamily="2" charset="0"/>
              </a:rPr>
              <a:t>PERFORMANCE </a:t>
            </a:r>
            <a:r>
              <a:rPr lang="en-US" sz="1400" b="1" dirty="0">
                <a:solidFill>
                  <a:prstClr val="black"/>
                </a:solidFill>
                <a:ea typeface="Open Sans" panose="020B0606030504020204" pitchFamily="34" charset="0"/>
                <a:cs typeface="Poppins Medium" panose="00000600000000000000" pitchFamily="2" charset="0"/>
              </a:rPr>
              <a:t>MATRIX </a:t>
            </a:r>
            <a:r>
              <a:rPr lang="en-US" sz="1400" b="1" dirty="0">
                <a:solidFill>
                  <a:prstClr val="black"/>
                </a:solidFill>
                <a:ea typeface="Open Sans" panose="020B0606030504020204" pitchFamily="34" charset="0"/>
                <a:cs typeface="Poppins Medium" panose="00000600000000000000" pitchFamily="2" charset="0"/>
              </a:rPr>
              <a:t>FOR MAINTENANCE OF </a:t>
            </a:r>
            <a:r>
              <a:rPr lang="en-US" sz="1400" b="1" dirty="0">
                <a:solidFill>
                  <a:prstClr val="black"/>
                </a:solidFill>
                <a:ea typeface="Open Sans" panose="020B0606030504020204" pitchFamily="34" charset="0"/>
                <a:cs typeface="Poppins Medium" panose="00000600000000000000" pitchFamily="2" charset="0"/>
              </a:rPr>
              <a:t>Road</a:t>
            </a:r>
            <a:endParaRPr lang="en-US" sz="1400" b="1" dirty="0">
              <a:solidFill>
                <a:prstClr val="black"/>
              </a:solidFill>
              <a:ea typeface="Open Sans" panose="020B0606030504020204" pitchFamily="34" charset="0"/>
              <a:cs typeface="Poppins Medium" panose="00000600000000000000" pitchFamily="2" charset="0"/>
            </a:endParaRPr>
          </a:p>
        </p:txBody>
      </p:sp>
      <p:sp>
        <p:nvSpPr>
          <p:cNvPr id="135" name="Right Arrow 134"/>
          <p:cNvSpPr/>
          <p:nvPr/>
        </p:nvSpPr>
        <p:spPr>
          <a:xfrm>
            <a:off x="473794" y="6037396"/>
            <a:ext cx="324000" cy="28800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aphicFrame>
        <p:nvGraphicFramePr>
          <p:cNvPr id="137" name="Table 136"/>
          <p:cNvGraphicFramePr>
            <a:graphicFrameLocks noGrp="1"/>
          </p:cNvGraphicFramePr>
          <p:nvPr>
            <p:extLst/>
          </p:nvPr>
        </p:nvGraphicFramePr>
        <p:xfrm>
          <a:off x="8928846" y="4951844"/>
          <a:ext cx="3119718" cy="1473200"/>
        </p:xfrm>
        <a:graphic>
          <a:graphicData uri="http://schemas.openxmlformats.org/drawingml/2006/table">
            <a:tbl>
              <a:tblPr firstRow="1" bandRow="1">
                <a:tableStyleId>{073A0DAA-6AF3-43AB-8588-CEC1D06C72B9}</a:tableStyleId>
              </a:tblPr>
              <a:tblGrid>
                <a:gridCol w="1546412">
                  <a:extLst>
                    <a:ext uri="{9D8B030D-6E8A-4147-A177-3AD203B41FA5}">
                      <a16:colId xmlns="" xmlns:a16="http://schemas.microsoft.com/office/drawing/2014/main" val="20000"/>
                    </a:ext>
                  </a:extLst>
                </a:gridCol>
                <a:gridCol w="1573306">
                  <a:extLst>
                    <a:ext uri="{9D8B030D-6E8A-4147-A177-3AD203B41FA5}">
                      <a16:colId xmlns="" xmlns:a16="http://schemas.microsoft.com/office/drawing/2014/main" val="20001"/>
                    </a:ext>
                  </a:extLst>
                </a:gridCol>
              </a:tblGrid>
              <a:tr h="370840">
                <a:tc>
                  <a:txBody>
                    <a:bodyPr/>
                    <a:lstStyle/>
                    <a:p>
                      <a:pPr algn="ctr"/>
                      <a:r>
                        <a:rPr lang="en-US" sz="1400" dirty="0"/>
                        <a:t>Score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algn="ctr"/>
                      <a:r>
                        <a:rPr lang="en-US" sz="1400" dirty="0"/>
                        <a:t>&lt;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NIL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algn="ctr"/>
                      <a:r>
                        <a:rPr lang="en-US" sz="1400" dirty="0"/>
                        <a:t>Between 80 -100 (say 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85% of maintenance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38" name="Right Arrow 137"/>
          <p:cNvSpPr/>
          <p:nvPr/>
        </p:nvSpPr>
        <p:spPr>
          <a:xfrm>
            <a:off x="8559680" y="5557891"/>
            <a:ext cx="324000" cy="28800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145" name="Rectangle 144">
            <a:extLst>
              <a:ext uri="{FF2B5EF4-FFF2-40B4-BE49-F238E27FC236}">
                <a16:creationId xmlns="" xmlns:a16="http://schemas.microsoft.com/office/drawing/2014/main" id="{DBE03ED8-2D9E-354B-BFA9-18763369086F}"/>
              </a:ext>
            </a:extLst>
          </p:cNvPr>
          <p:cNvSpPr/>
          <p:nvPr/>
        </p:nvSpPr>
        <p:spPr>
          <a:xfrm>
            <a:off x="0" y="373615"/>
            <a:ext cx="12192000" cy="3276000"/>
          </a:xfrm>
          <a:prstGeom prst="rect">
            <a:avLst/>
          </a:prstGeom>
        </p:spPr>
        <p:txBody>
          <a:bodyPr wrap="square">
            <a:spAutoFit/>
          </a:bodyPr>
          <a:lstStyle/>
          <a:p>
            <a:pPr marL="285750" indent="-285750">
              <a:buFont typeface="Arial" panose="020B0604020202020204" pitchFamily="34" charset="0"/>
              <a:buChar char="•"/>
            </a:pPr>
            <a:r>
              <a:rPr lang="en-US" sz="1600" dirty="0">
                <a:solidFill>
                  <a:prstClr val="black"/>
                </a:solidFill>
                <a:ea typeface="Open Sans" panose="020B0606030504020204" pitchFamily="34" charset="0"/>
                <a:cs typeface="Poppins Medium" panose="00000600000000000000" pitchFamily="2" charset="0"/>
              </a:rPr>
              <a:t>A type of contract in which payment to the contractor is made based on the minimum condition of </a:t>
            </a:r>
            <a:r>
              <a:rPr lang="en-US" sz="1600" dirty="0">
                <a:solidFill>
                  <a:prstClr val="black"/>
                </a:solidFill>
                <a:ea typeface="Open Sans" panose="020B0606030504020204" pitchFamily="34" charset="0"/>
                <a:cs typeface="Poppins Medium" panose="00000600000000000000" pitchFamily="2" charset="0"/>
              </a:rPr>
              <a:t>Road, </a:t>
            </a:r>
            <a:r>
              <a:rPr lang="en-US" sz="1600" dirty="0">
                <a:solidFill>
                  <a:prstClr val="black"/>
                </a:solidFill>
                <a:ea typeface="Open Sans" panose="020B0606030504020204" pitchFamily="34" charset="0"/>
                <a:cs typeface="Poppins Medium" panose="00000600000000000000" pitchFamily="2" charset="0"/>
              </a:rPr>
              <a:t>CD works and traffic assets that have to be </a:t>
            </a:r>
            <a:r>
              <a:rPr lang="en-US" sz="1600" dirty="0">
                <a:solidFill>
                  <a:prstClr val="black"/>
                </a:solidFill>
                <a:ea typeface="Open Sans" panose="020B0606030504020204" pitchFamily="34" charset="0"/>
                <a:cs typeface="Poppins Medium" panose="00000600000000000000" pitchFamily="2" charset="0"/>
              </a:rPr>
              <a:t>maintained </a:t>
            </a:r>
            <a:r>
              <a:rPr lang="en-US" sz="1600" dirty="0">
                <a:solidFill>
                  <a:prstClr val="black"/>
                </a:solidFill>
                <a:ea typeface="Open Sans" panose="020B0606030504020204" pitchFamily="34" charset="0"/>
                <a:cs typeface="Poppins Medium" panose="00000600000000000000" pitchFamily="2" charset="0"/>
              </a:rPr>
              <a:t>by </a:t>
            </a:r>
            <a:r>
              <a:rPr lang="en-US" sz="1600" dirty="0">
                <a:solidFill>
                  <a:prstClr val="black"/>
                </a:solidFill>
                <a:ea typeface="Open Sans" panose="020B0606030504020204" pitchFamily="34" charset="0"/>
                <a:cs typeface="Poppins Medium" panose="00000600000000000000" pitchFamily="2" charset="0"/>
              </a:rPr>
              <a:t>him/her</a:t>
            </a:r>
          </a:p>
          <a:p>
            <a:endParaRPr lang="en-US" sz="1600" dirty="0">
              <a:solidFill>
                <a:prstClr val="black"/>
              </a:solidFill>
              <a:ea typeface="Open Sans" panose="020B0606030504020204" pitchFamily="34" charset="0"/>
              <a:cs typeface="Poppins Medium" panose="00000600000000000000" pitchFamily="2" charset="0"/>
            </a:endParaRPr>
          </a:p>
          <a:p>
            <a:pPr marL="285750" indent="-285750">
              <a:buFont typeface="Arial" panose="020B0604020202020204" pitchFamily="34" charset="0"/>
              <a:buChar char="•"/>
            </a:pPr>
            <a:r>
              <a:rPr lang="en-US" sz="1600" dirty="0">
                <a:solidFill>
                  <a:prstClr val="black"/>
                </a:solidFill>
                <a:ea typeface="Open Sans" panose="020B0606030504020204" pitchFamily="34" charset="0"/>
                <a:cs typeface="Poppins Medium" panose="00000600000000000000" pitchFamily="2" charset="0"/>
              </a:rPr>
              <a:t>Payments are based on how well the contractor manages to comply with the performance standards or service levels defined in the contract, and not on </a:t>
            </a:r>
            <a:r>
              <a:rPr lang="en-US" sz="1600" dirty="0">
                <a:solidFill>
                  <a:prstClr val="black"/>
                </a:solidFill>
                <a:ea typeface="Open Sans" panose="020B0606030504020204" pitchFamily="34" charset="0"/>
                <a:cs typeface="Poppins Medium" panose="00000600000000000000" pitchFamily="2" charset="0"/>
              </a:rPr>
              <a:t>the quantity of material that he has used in maintaining the Road</a:t>
            </a:r>
          </a:p>
          <a:p>
            <a:endParaRPr lang="en-US" sz="1600" dirty="0">
              <a:solidFill>
                <a:prstClr val="black"/>
              </a:solidFill>
              <a:ea typeface="Open Sans" panose="020B0606030504020204" pitchFamily="34" charset="0"/>
              <a:cs typeface="Poppins Medium" panose="00000600000000000000" pitchFamily="2" charset="0"/>
            </a:endParaRPr>
          </a:p>
          <a:p>
            <a:pPr marL="285750" indent="-285750">
              <a:buFont typeface="Arial" panose="020B0604020202020204" pitchFamily="34" charset="0"/>
              <a:buChar char="•"/>
            </a:pPr>
            <a:r>
              <a:rPr lang="en-IN" sz="1600" dirty="0">
                <a:solidFill>
                  <a:prstClr val="black"/>
                </a:solidFill>
                <a:ea typeface="Open Sans" panose="020B0606030504020204" pitchFamily="34" charset="0"/>
                <a:cs typeface="Poppins Medium" panose="00000600000000000000" pitchFamily="2" charset="0"/>
              </a:rPr>
              <a:t>Measure if the Road finally is in good condition or not and is unrelated </a:t>
            </a:r>
            <a:r>
              <a:rPr lang="en-IN" sz="1600" dirty="0">
                <a:solidFill>
                  <a:prstClr val="black"/>
                </a:solidFill>
                <a:ea typeface="Open Sans" panose="020B0606030504020204" pitchFamily="34" charset="0"/>
                <a:cs typeface="Poppins Medium" panose="00000600000000000000" pitchFamily="2" charset="0"/>
              </a:rPr>
              <a:t>to how much effort contractor has put in to bring </a:t>
            </a:r>
            <a:r>
              <a:rPr lang="en-IN" sz="1600" dirty="0">
                <a:solidFill>
                  <a:prstClr val="black"/>
                </a:solidFill>
                <a:ea typeface="Open Sans" panose="020B0606030504020204" pitchFamily="34" charset="0"/>
                <a:cs typeface="Poppins Medium" panose="00000600000000000000" pitchFamily="2" charset="0"/>
              </a:rPr>
              <a:t>Road </a:t>
            </a:r>
            <a:r>
              <a:rPr lang="en-IN" sz="1600" dirty="0">
                <a:solidFill>
                  <a:prstClr val="black"/>
                </a:solidFill>
                <a:ea typeface="Open Sans" panose="020B0606030504020204" pitchFamily="34" charset="0"/>
                <a:cs typeface="Poppins Medium" panose="00000600000000000000" pitchFamily="2" charset="0"/>
              </a:rPr>
              <a:t>in a good </a:t>
            </a:r>
            <a:r>
              <a:rPr lang="en-IN" sz="1600" dirty="0">
                <a:solidFill>
                  <a:prstClr val="black"/>
                </a:solidFill>
                <a:ea typeface="Open Sans" panose="020B0606030504020204" pitchFamily="34" charset="0"/>
                <a:cs typeface="Poppins Medium" panose="00000600000000000000" pitchFamily="2" charset="0"/>
              </a:rPr>
              <a:t>condition</a:t>
            </a:r>
          </a:p>
          <a:p>
            <a:endParaRPr lang="en-IN" sz="1600" dirty="0">
              <a:solidFill>
                <a:prstClr val="black"/>
              </a:solidFill>
              <a:ea typeface="Open Sans" panose="020B0606030504020204" pitchFamily="34" charset="0"/>
              <a:cs typeface="Poppins Medium" panose="00000600000000000000" pitchFamily="2" charset="0"/>
            </a:endParaRPr>
          </a:p>
          <a:p>
            <a:pPr marL="285750" indent="-285750">
              <a:buFont typeface="Arial" panose="020B0604020202020204" pitchFamily="34" charset="0"/>
              <a:buChar char="•"/>
            </a:pPr>
            <a:r>
              <a:rPr lang="en-IN" sz="1600" dirty="0">
                <a:solidFill>
                  <a:prstClr val="black"/>
                </a:solidFill>
                <a:ea typeface="Open Sans" panose="020B0606030504020204" pitchFamily="34" charset="0"/>
                <a:cs typeface="Poppins Medium" panose="00000600000000000000" pitchFamily="2" charset="0"/>
              </a:rPr>
              <a:t>The Road is given marks out of 100 on various parameters and finally the amount to be paid to the contractor depends proportionately on the marks obtained by the Road </a:t>
            </a:r>
          </a:p>
          <a:p>
            <a:endParaRPr lang="en-IN" sz="1600" dirty="0">
              <a:solidFill>
                <a:prstClr val="black"/>
              </a:solidFill>
              <a:ea typeface="Open Sans" panose="020B0606030504020204" pitchFamily="34" charset="0"/>
              <a:cs typeface="Poppins Medium" panose="00000600000000000000" pitchFamily="2" charset="0"/>
            </a:endParaRPr>
          </a:p>
          <a:p>
            <a:pPr marL="285750" indent="-285750">
              <a:buFont typeface="Arial" panose="020B0604020202020204" pitchFamily="34" charset="0"/>
              <a:buChar char="•"/>
            </a:pPr>
            <a:r>
              <a:rPr lang="en-IN" sz="1600" dirty="0">
                <a:solidFill>
                  <a:prstClr val="black"/>
                </a:solidFill>
                <a:ea typeface="Open Sans" panose="020B0606030504020204" pitchFamily="34" charset="0"/>
                <a:cs typeface="Poppins Medium" panose="00000600000000000000" pitchFamily="2" charset="0"/>
              </a:rPr>
              <a:t>Advantages:</a:t>
            </a:r>
            <a:endParaRPr lang="en-IN" sz="1600" dirty="0">
              <a:solidFill>
                <a:prstClr val="black"/>
              </a:solidFill>
              <a:ea typeface="Open Sans" panose="020B0606030504020204" pitchFamily="34" charset="0"/>
              <a:cs typeface="Poppins Medium" panose="00000600000000000000" pitchFamily="2" charset="0"/>
            </a:endParaRPr>
          </a:p>
        </p:txBody>
      </p:sp>
      <p:cxnSp>
        <p:nvCxnSpPr>
          <p:cNvPr id="19" name="Straight Connector 18"/>
          <p:cNvCxnSpPr/>
          <p:nvPr/>
        </p:nvCxnSpPr>
        <p:spPr>
          <a:xfrm>
            <a:off x="12000" y="4345790"/>
            <a:ext cx="12192000" cy="14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algn="ctr"/>
            <a:r>
              <a:rPr lang="en-US" sz="2000" b="1" dirty="0">
                <a:solidFill>
                  <a:prstClr val="white"/>
                </a:solidFill>
                <a:ea typeface="Open Sans" panose="020B0606030504020204" pitchFamily="34" charset="0"/>
                <a:cs typeface="Poppins Medium" panose="00000600000000000000" pitchFamily="2" charset="0"/>
              </a:rPr>
              <a:t>PERFORMANCE </a:t>
            </a:r>
            <a:r>
              <a:rPr lang="en-US" sz="2000" b="1" dirty="0">
                <a:solidFill>
                  <a:prstClr val="white"/>
                </a:solidFill>
                <a:ea typeface="Open Sans" panose="020B0606030504020204" pitchFamily="34" charset="0"/>
                <a:cs typeface="Poppins Medium" panose="00000600000000000000" pitchFamily="2" charset="0"/>
              </a:rPr>
              <a:t>BASED MAINTENANCE CONTRACTS (PBMC)</a:t>
            </a:r>
          </a:p>
        </p:txBody>
      </p:sp>
      <p:sp>
        <p:nvSpPr>
          <p:cNvPr id="23" name="TextBox 22"/>
          <p:cNvSpPr txBox="1"/>
          <p:nvPr/>
        </p:nvSpPr>
        <p:spPr>
          <a:xfrm>
            <a:off x="387484" y="4005132"/>
            <a:ext cx="11441446" cy="338554"/>
          </a:xfrm>
          <a:prstGeom prst="rect">
            <a:avLst/>
          </a:prstGeom>
          <a:noFill/>
        </p:spPr>
        <p:txBody>
          <a:bodyPr wrap="square" rtlCol="0">
            <a:spAutoFit/>
          </a:bodyPr>
          <a:lstStyle/>
          <a:p>
            <a:r>
              <a:rPr lang="en-IN" sz="1600" dirty="0">
                <a:solidFill>
                  <a:prstClr val="black"/>
                </a:solidFill>
              </a:rPr>
              <a:t>Evidence based assessment of </a:t>
            </a:r>
            <a:r>
              <a:rPr lang="en-IN" sz="1600" dirty="0">
                <a:solidFill>
                  <a:prstClr val="black"/>
                </a:solidFill>
              </a:rPr>
              <a:t>Roads</a:t>
            </a:r>
            <a:endParaRPr lang="en-IN" sz="1600" dirty="0">
              <a:solidFill>
                <a:prstClr val="black"/>
              </a:solidFill>
            </a:endParaRPr>
          </a:p>
        </p:txBody>
      </p:sp>
      <p:sp>
        <p:nvSpPr>
          <p:cNvPr id="24" name="TextBox 23"/>
          <p:cNvSpPr txBox="1"/>
          <p:nvPr/>
        </p:nvSpPr>
        <p:spPr>
          <a:xfrm>
            <a:off x="386927" y="3501625"/>
            <a:ext cx="11509647" cy="252000"/>
          </a:xfrm>
          <a:prstGeom prst="rect">
            <a:avLst/>
          </a:prstGeom>
          <a:noFill/>
        </p:spPr>
        <p:txBody>
          <a:bodyPr wrap="square" rtlCol="0">
            <a:spAutoFit/>
          </a:bodyPr>
          <a:lstStyle/>
          <a:p>
            <a:r>
              <a:rPr lang="en-IN" sz="1600" dirty="0">
                <a:solidFill>
                  <a:prstClr val="black"/>
                </a:solidFill>
              </a:rPr>
              <a:t>Measuring outcomes is easier than measuring inputs</a:t>
            </a:r>
          </a:p>
        </p:txBody>
      </p:sp>
      <p:sp>
        <p:nvSpPr>
          <p:cNvPr id="25" name="TextBox 24"/>
          <p:cNvSpPr txBox="1"/>
          <p:nvPr/>
        </p:nvSpPr>
        <p:spPr>
          <a:xfrm>
            <a:off x="400625" y="3748235"/>
            <a:ext cx="11507726" cy="338554"/>
          </a:xfrm>
          <a:prstGeom prst="rect">
            <a:avLst/>
          </a:prstGeom>
          <a:noFill/>
        </p:spPr>
        <p:txBody>
          <a:bodyPr wrap="square" rtlCol="0">
            <a:spAutoFit/>
          </a:bodyPr>
          <a:lstStyle/>
          <a:p>
            <a:r>
              <a:rPr lang="en-IN" sz="1600" dirty="0">
                <a:solidFill>
                  <a:prstClr val="black"/>
                </a:solidFill>
              </a:rPr>
              <a:t>Contractor incentivized to construct better </a:t>
            </a:r>
            <a:r>
              <a:rPr lang="en-IN" sz="1600" dirty="0">
                <a:solidFill>
                  <a:prstClr val="black"/>
                </a:solidFill>
              </a:rPr>
              <a:t>Road </a:t>
            </a:r>
            <a:r>
              <a:rPr lang="en-IN" sz="1600" dirty="0">
                <a:solidFill>
                  <a:prstClr val="black"/>
                </a:solidFill>
              </a:rPr>
              <a:t>such that less inputs in maintaining </a:t>
            </a:r>
            <a:r>
              <a:rPr lang="en-IN" sz="1600" dirty="0">
                <a:solidFill>
                  <a:prstClr val="black"/>
                </a:solidFill>
              </a:rPr>
              <a:t>Road </a:t>
            </a:r>
            <a:r>
              <a:rPr lang="en-IN" sz="1600" dirty="0">
                <a:solidFill>
                  <a:prstClr val="black"/>
                </a:solidFill>
              </a:rPr>
              <a:t>but still gets good outcomes</a:t>
            </a:r>
          </a:p>
        </p:txBody>
      </p:sp>
      <p:pic>
        <p:nvPicPr>
          <p:cNvPr id="28" name="Picture 2"/>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rot="10800000" flipH="1">
            <a:off x="259290" y="4059144"/>
            <a:ext cx="214503" cy="216000"/>
          </a:xfrm>
          <a:prstGeom prst="rect">
            <a:avLst/>
          </a:prstGeom>
          <a:noFill/>
          <a:ln>
            <a:noFill/>
          </a:ln>
        </p:spPr>
      </p:pic>
      <p:pic>
        <p:nvPicPr>
          <p:cNvPr id="29" name="Picture 2"/>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rot="10800000" flipH="1">
            <a:off x="265542" y="3822263"/>
            <a:ext cx="214503" cy="216000"/>
          </a:xfrm>
          <a:prstGeom prst="rect">
            <a:avLst/>
          </a:prstGeom>
          <a:noFill/>
          <a:ln>
            <a:noFill/>
          </a:ln>
        </p:spPr>
      </p:pic>
      <p:pic>
        <p:nvPicPr>
          <p:cNvPr id="30" name="Picture 2"/>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rot="10800000" flipH="1">
            <a:off x="259289" y="3582696"/>
            <a:ext cx="214503" cy="216000"/>
          </a:xfrm>
          <a:prstGeom prst="rect">
            <a:avLst/>
          </a:prstGeom>
          <a:noFill/>
          <a:ln>
            <a:noFill/>
          </a:ln>
        </p:spPr>
      </p:pic>
    </p:spTree>
    <p:extLst>
      <p:ext uri="{BB962C8B-B14F-4D97-AF65-F5344CB8AC3E}">
        <p14:creationId xmlns:p14="http://schemas.microsoft.com/office/powerpoint/2010/main" val="423028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92593" y="540317"/>
            <a:ext cx="11036334" cy="4285098"/>
            <a:chOff x="-24264" y="1696759"/>
            <a:chExt cx="11036334" cy="4285098"/>
          </a:xfrm>
        </p:grpSpPr>
        <p:grpSp>
          <p:nvGrpSpPr>
            <p:cNvPr id="27" name="Group 26"/>
            <p:cNvGrpSpPr/>
            <p:nvPr/>
          </p:nvGrpSpPr>
          <p:grpSpPr>
            <a:xfrm>
              <a:off x="213066" y="1920889"/>
              <a:ext cx="1371600" cy="1493740"/>
              <a:chOff x="45639" y="1920889"/>
              <a:chExt cx="1371600" cy="149374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8301" b="61765" l="22386" r="77124">
                            <a14:foregroundMark x1="41176" y1="21895" x2="61928" y2="23366"/>
                            <a14:foregroundMark x1="41176" y1="25490" x2="57843" y2="25490"/>
                            <a14:foregroundMark x1="50980" y1="24020" x2="49510" y2="45425"/>
                            <a14:foregroundMark x1="40523" y1="37092" x2="58497" y2="37092"/>
                            <a14:foregroundMark x1="41993" y1="32353" x2="58497" y2="31699"/>
                          </a14:backgroundRemoval>
                        </a14:imgEffect>
                      </a14:imgLayer>
                    </a14:imgProps>
                  </a:ext>
                  <a:ext uri="{28A0092B-C50C-407E-A947-70E740481C1C}">
                    <a14:useLocalDpi xmlns:a14="http://schemas.microsoft.com/office/drawing/2010/main" val="0"/>
                  </a:ext>
                </a:extLst>
              </a:blip>
              <a:srcRect l="22783" t="18523" r="21983" b="33148"/>
              <a:stretch/>
            </p:blipFill>
            <p:spPr>
              <a:xfrm>
                <a:off x="260691" y="1920889"/>
                <a:ext cx="1005071" cy="822311"/>
              </a:xfrm>
              <a:prstGeom prst="rect">
                <a:avLst/>
              </a:prstGeom>
            </p:spPr>
          </p:pic>
          <p:sp>
            <p:nvSpPr>
              <p:cNvPr id="4" name="TextBox 3"/>
              <p:cNvSpPr txBox="1"/>
              <p:nvPr/>
            </p:nvSpPr>
            <p:spPr>
              <a:xfrm>
                <a:off x="45639" y="2675965"/>
                <a:ext cx="1371600" cy="738664"/>
              </a:xfrm>
              <a:prstGeom prst="rect">
                <a:avLst/>
              </a:prstGeom>
              <a:noFill/>
            </p:spPr>
            <p:txBody>
              <a:bodyPr wrap="square" rtlCol="0">
                <a:spAutoFit/>
              </a:bodyPr>
              <a:lstStyle/>
              <a:p>
                <a:pPr algn="ctr"/>
                <a:r>
                  <a:rPr lang="en-US" sz="1400" b="1" dirty="0">
                    <a:solidFill>
                      <a:prstClr val="black"/>
                    </a:solidFill>
                  </a:rPr>
                  <a:t>Online Registration of Contractor</a:t>
                </a:r>
              </a:p>
            </p:txBody>
          </p:sp>
        </p:grpSp>
        <p:grpSp>
          <p:nvGrpSpPr>
            <p:cNvPr id="26" name="Group 25"/>
            <p:cNvGrpSpPr/>
            <p:nvPr/>
          </p:nvGrpSpPr>
          <p:grpSpPr>
            <a:xfrm>
              <a:off x="2939422" y="1812421"/>
              <a:ext cx="1702353" cy="1595667"/>
              <a:chOff x="2424265" y="1812421"/>
              <a:chExt cx="1702353" cy="1595667"/>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770" y="1812421"/>
                <a:ext cx="1283392" cy="1162599"/>
              </a:xfrm>
              <a:prstGeom prst="rect">
                <a:avLst/>
              </a:prstGeom>
            </p:spPr>
          </p:pic>
          <p:sp>
            <p:nvSpPr>
              <p:cNvPr id="8" name="TextBox 7"/>
              <p:cNvSpPr txBox="1"/>
              <p:nvPr/>
            </p:nvSpPr>
            <p:spPr>
              <a:xfrm>
                <a:off x="2424265" y="2884868"/>
                <a:ext cx="1702353" cy="523220"/>
              </a:xfrm>
              <a:prstGeom prst="rect">
                <a:avLst/>
              </a:prstGeom>
              <a:noFill/>
            </p:spPr>
            <p:txBody>
              <a:bodyPr wrap="square" rtlCol="0">
                <a:spAutoFit/>
              </a:bodyPr>
              <a:lstStyle/>
              <a:p>
                <a:pPr algn="ctr"/>
                <a:r>
                  <a:rPr lang="en-US" sz="1400" b="1" dirty="0">
                    <a:solidFill>
                      <a:prstClr val="black"/>
                    </a:solidFill>
                  </a:rPr>
                  <a:t>Generation of </a:t>
                </a:r>
                <a:r>
                  <a:rPr lang="en-US" sz="1400" b="1" dirty="0" err="1">
                    <a:solidFill>
                      <a:prstClr val="black"/>
                    </a:solidFill>
                  </a:rPr>
                  <a:t>eBills</a:t>
                </a:r>
                <a:r>
                  <a:rPr lang="en-US" sz="1400" b="1" dirty="0">
                    <a:solidFill>
                      <a:prstClr val="black"/>
                    </a:solidFill>
                  </a:rPr>
                  <a:t> by software</a:t>
                </a:r>
              </a:p>
            </p:txBody>
          </p:sp>
        </p:grpSp>
        <p:grpSp>
          <p:nvGrpSpPr>
            <p:cNvPr id="25" name="Group 24"/>
            <p:cNvGrpSpPr/>
            <p:nvPr/>
          </p:nvGrpSpPr>
          <p:grpSpPr>
            <a:xfrm>
              <a:off x="6036083" y="1920889"/>
              <a:ext cx="1974960" cy="1724106"/>
              <a:chOff x="4799707" y="1946647"/>
              <a:chExt cx="1974960" cy="1724106"/>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165" y="1946647"/>
                <a:ext cx="881132" cy="963979"/>
              </a:xfrm>
              <a:prstGeom prst="rect">
                <a:avLst/>
              </a:prstGeom>
            </p:spPr>
          </p:pic>
          <p:sp>
            <p:nvSpPr>
              <p:cNvPr id="10" name="TextBox 9"/>
              <p:cNvSpPr txBox="1"/>
              <p:nvPr/>
            </p:nvSpPr>
            <p:spPr>
              <a:xfrm>
                <a:off x="4799707" y="2932089"/>
                <a:ext cx="1974960" cy="738664"/>
              </a:xfrm>
              <a:prstGeom prst="rect">
                <a:avLst/>
              </a:prstGeom>
              <a:noFill/>
            </p:spPr>
            <p:txBody>
              <a:bodyPr wrap="square" rtlCol="0">
                <a:spAutoFit/>
              </a:bodyPr>
              <a:lstStyle/>
              <a:p>
                <a:pPr algn="ctr"/>
                <a:r>
                  <a:rPr lang="en-US" sz="1400" b="1" dirty="0">
                    <a:solidFill>
                      <a:prstClr val="black"/>
                    </a:solidFill>
                  </a:rPr>
                  <a:t>Submission of </a:t>
                </a:r>
                <a:r>
                  <a:rPr lang="en-US" sz="1400" b="1" dirty="0" err="1">
                    <a:solidFill>
                      <a:prstClr val="black"/>
                    </a:solidFill>
                  </a:rPr>
                  <a:t>eBills</a:t>
                </a:r>
                <a:r>
                  <a:rPr lang="en-US" sz="1400" b="1" dirty="0">
                    <a:solidFill>
                      <a:prstClr val="black"/>
                    </a:solidFill>
                  </a:rPr>
                  <a:t> by contractor on click of a button</a:t>
                </a:r>
              </a:p>
            </p:txBody>
          </p:sp>
        </p:grpSp>
        <p:grpSp>
          <p:nvGrpSpPr>
            <p:cNvPr id="24" name="Group 23"/>
            <p:cNvGrpSpPr/>
            <p:nvPr/>
          </p:nvGrpSpPr>
          <p:grpSpPr>
            <a:xfrm>
              <a:off x="0" y="4031967"/>
              <a:ext cx="2060620" cy="1949890"/>
              <a:chOff x="0" y="4031967"/>
              <a:chExt cx="2060620" cy="1949890"/>
            </a:xfrm>
          </p:grpSpPr>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20871" t="13520" r="19285" b="8921"/>
              <a:stretch/>
            </p:blipFill>
            <p:spPr>
              <a:xfrm>
                <a:off x="672817" y="4031967"/>
                <a:ext cx="566670" cy="983783"/>
              </a:xfrm>
              <a:prstGeom prst="rect">
                <a:avLst/>
              </a:prstGeom>
            </p:spPr>
          </p:pic>
          <p:sp>
            <p:nvSpPr>
              <p:cNvPr id="12" name="Rectangle 11"/>
              <p:cNvSpPr/>
              <p:nvPr/>
            </p:nvSpPr>
            <p:spPr>
              <a:xfrm>
                <a:off x="0" y="5027750"/>
                <a:ext cx="2060620" cy="954107"/>
              </a:xfrm>
              <a:prstGeom prst="rect">
                <a:avLst/>
              </a:prstGeom>
            </p:spPr>
            <p:txBody>
              <a:bodyPr wrap="square">
                <a:spAutoFit/>
              </a:bodyPr>
              <a:lstStyle/>
              <a:p>
                <a:pPr algn="ctr"/>
                <a:r>
                  <a:rPr lang="en-US" sz="1400" b="1" dirty="0">
                    <a:solidFill>
                      <a:prstClr val="black"/>
                    </a:solidFill>
                  </a:rPr>
                  <a:t>Inspections </a:t>
                </a:r>
                <a:r>
                  <a:rPr lang="en-US" sz="1400" b="1" dirty="0">
                    <a:solidFill>
                      <a:prstClr val="black"/>
                    </a:solidFill>
                  </a:rPr>
                  <a:t>done by engineers through </a:t>
                </a:r>
                <a:r>
                  <a:rPr lang="en-US" sz="1400" b="1" dirty="0">
                    <a:solidFill>
                      <a:prstClr val="black"/>
                    </a:solidFill>
                  </a:rPr>
                  <a:t>Mobile App by uploading photos </a:t>
                </a:r>
              </a:p>
            </p:txBody>
          </p:sp>
        </p:grpSp>
        <p:grpSp>
          <p:nvGrpSpPr>
            <p:cNvPr id="23" name="Group 22"/>
            <p:cNvGrpSpPr/>
            <p:nvPr/>
          </p:nvGrpSpPr>
          <p:grpSpPr>
            <a:xfrm>
              <a:off x="2553481" y="4035450"/>
              <a:ext cx="2414356" cy="1940673"/>
              <a:chOff x="1948171" y="3945297"/>
              <a:chExt cx="2414356" cy="1940673"/>
            </a:xfrm>
          </p:grpSpPr>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391" b="94531" l="0" r="98047">
                            <a14:foregroundMark x1="3711" y1="46289" x2="91797" y2="45313"/>
                            <a14:foregroundMark x1="2734" y1="22852" x2="94531" y2="20508"/>
                            <a14:foregroundMark x1="5469" y1="32813" x2="95508" y2="33984"/>
                            <a14:foregroundMark x1="3711" y1="55273" x2="98242" y2="57617"/>
                            <a14:foregroundMark x1="4688" y1="72070" x2="95508" y2="71094"/>
                            <a14:foregroundMark x1="3711" y1="62109" x2="93750" y2="63086"/>
                            <a14:foregroundMark x1="15820" y1="40820" x2="15820" y2="40820"/>
                            <a14:foregroundMark x1="56641" y1="38477" x2="56641" y2="38477"/>
                            <a14:foregroundMark x1="74219" y1="38477" x2="74219" y2="38477"/>
                            <a14:foregroundMark x1="83398" y1="11523" x2="83398" y2="11523"/>
                            <a14:foregroundMark x1="90820" y1="7031" x2="90820" y2="7031"/>
                            <a14:foregroundMark x1="50977" y1="82227" x2="50977" y2="82227"/>
                            <a14:foregroundMark x1="47266" y1="85547" x2="40820" y2="94531"/>
                          </a14:backgroundRemoval>
                        </a14:imgEffect>
                      </a14:imgLayer>
                    </a14:imgProps>
                  </a:ext>
                  <a:ext uri="{28A0092B-C50C-407E-A947-70E740481C1C}">
                    <a14:useLocalDpi xmlns:a14="http://schemas.microsoft.com/office/drawing/2010/main" val="0"/>
                  </a:ext>
                </a:extLst>
              </a:blip>
              <a:stretch>
                <a:fillRect/>
              </a:stretch>
            </p:blipFill>
            <p:spPr>
              <a:xfrm>
                <a:off x="2537140" y="3945297"/>
                <a:ext cx="1241293" cy="1020642"/>
              </a:xfrm>
              <a:prstGeom prst="rect">
                <a:avLst/>
              </a:prstGeom>
            </p:spPr>
          </p:pic>
          <p:sp>
            <p:nvSpPr>
              <p:cNvPr id="15" name="Rectangle 14"/>
              <p:cNvSpPr/>
              <p:nvPr/>
            </p:nvSpPr>
            <p:spPr>
              <a:xfrm>
                <a:off x="1948171" y="4931863"/>
                <a:ext cx="2414356" cy="954107"/>
              </a:xfrm>
              <a:prstGeom prst="rect">
                <a:avLst/>
              </a:prstGeom>
            </p:spPr>
            <p:txBody>
              <a:bodyPr wrap="square">
                <a:spAutoFit/>
              </a:bodyPr>
              <a:lstStyle/>
              <a:p>
                <a:pPr algn="ctr"/>
                <a:r>
                  <a:rPr lang="en-US" sz="1400" b="1" dirty="0">
                    <a:solidFill>
                      <a:prstClr val="black"/>
                    </a:solidFill>
                  </a:rPr>
                  <a:t>Outcomes Based Performance Evaluation of </a:t>
                </a:r>
                <a:r>
                  <a:rPr lang="en-US" sz="1400" b="1" dirty="0">
                    <a:solidFill>
                      <a:prstClr val="black"/>
                    </a:solidFill>
                  </a:rPr>
                  <a:t>Road </a:t>
                </a:r>
                <a:r>
                  <a:rPr lang="en-US" sz="1400" b="1" dirty="0">
                    <a:solidFill>
                      <a:prstClr val="black"/>
                    </a:solidFill>
                  </a:rPr>
                  <a:t>for giving marks out of 100 based on Inspections conducted</a:t>
                </a:r>
              </a:p>
            </p:txBody>
          </p:sp>
        </p:grpSp>
        <p:grpSp>
          <p:nvGrpSpPr>
            <p:cNvPr id="22" name="Group 21"/>
            <p:cNvGrpSpPr/>
            <p:nvPr/>
          </p:nvGrpSpPr>
          <p:grpSpPr>
            <a:xfrm>
              <a:off x="6051241" y="4202234"/>
              <a:ext cx="2251657" cy="1575300"/>
              <a:chOff x="4634563" y="4099202"/>
              <a:chExt cx="2251657" cy="1575300"/>
            </a:xfrm>
          </p:grpSpPr>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b="8349"/>
              <a:stretch/>
            </p:blipFill>
            <p:spPr>
              <a:xfrm>
                <a:off x="5193942" y="4099202"/>
                <a:ext cx="1121441" cy="880752"/>
              </a:xfrm>
              <a:prstGeom prst="rect">
                <a:avLst/>
              </a:prstGeom>
            </p:spPr>
          </p:pic>
          <p:sp>
            <p:nvSpPr>
              <p:cNvPr id="18" name="Rectangle 17"/>
              <p:cNvSpPr/>
              <p:nvPr/>
            </p:nvSpPr>
            <p:spPr>
              <a:xfrm>
                <a:off x="4634563" y="4935838"/>
                <a:ext cx="2251657" cy="738664"/>
              </a:xfrm>
              <a:prstGeom prst="rect">
                <a:avLst/>
              </a:prstGeom>
            </p:spPr>
            <p:txBody>
              <a:bodyPr wrap="square">
                <a:spAutoFit/>
              </a:bodyPr>
              <a:lstStyle/>
              <a:p>
                <a:pPr algn="ctr"/>
                <a:r>
                  <a:rPr lang="en-US" sz="1400" b="1" dirty="0">
                    <a:solidFill>
                      <a:prstClr val="black"/>
                    </a:solidFill>
                  </a:rPr>
                  <a:t>Processing of Bills based on Marks obtained in Performance Evaluation</a:t>
                </a:r>
              </a:p>
            </p:txBody>
          </p:sp>
        </p:grpSp>
        <p:grpSp>
          <p:nvGrpSpPr>
            <p:cNvPr id="21" name="Group 20"/>
            <p:cNvGrpSpPr/>
            <p:nvPr/>
          </p:nvGrpSpPr>
          <p:grpSpPr>
            <a:xfrm>
              <a:off x="8656805" y="2522675"/>
              <a:ext cx="2355265" cy="1685520"/>
              <a:chOff x="8090129" y="2960558"/>
              <a:chExt cx="2355265" cy="1685520"/>
            </a:xfrm>
          </p:grpSpPr>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11527" r="10952"/>
              <a:stretch/>
            </p:blipFill>
            <p:spPr>
              <a:xfrm>
                <a:off x="9018624" y="2960558"/>
                <a:ext cx="631065" cy="1035688"/>
              </a:xfrm>
              <a:prstGeom prst="rect">
                <a:avLst/>
              </a:prstGeom>
            </p:spPr>
          </p:pic>
          <p:sp>
            <p:nvSpPr>
              <p:cNvPr id="20" name="Rectangle 19"/>
              <p:cNvSpPr/>
              <p:nvPr/>
            </p:nvSpPr>
            <p:spPr>
              <a:xfrm>
                <a:off x="8090129" y="4122858"/>
                <a:ext cx="2355265" cy="523220"/>
              </a:xfrm>
              <a:prstGeom prst="rect">
                <a:avLst/>
              </a:prstGeom>
            </p:spPr>
            <p:txBody>
              <a:bodyPr wrap="square">
                <a:spAutoFit/>
              </a:bodyPr>
              <a:lstStyle/>
              <a:p>
                <a:pPr algn="ctr"/>
                <a:r>
                  <a:rPr lang="en-US" sz="1400" b="1" dirty="0">
                    <a:solidFill>
                      <a:prstClr val="black"/>
                    </a:solidFill>
                  </a:rPr>
                  <a:t>Digital Payment to contractor in his account</a:t>
                </a:r>
              </a:p>
            </p:txBody>
          </p:sp>
        </p:grpSp>
        <p:sp>
          <p:nvSpPr>
            <p:cNvPr id="28" name="Right Arrow 27"/>
            <p:cNvSpPr/>
            <p:nvPr/>
          </p:nvSpPr>
          <p:spPr>
            <a:xfrm>
              <a:off x="1783261" y="2272162"/>
              <a:ext cx="828000" cy="28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Right Arrow 28"/>
            <p:cNvSpPr/>
            <p:nvPr/>
          </p:nvSpPr>
          <p:spPr>
            <a:xfrm>
              <a:off x="4827014" y="2272162"/>
              <a:ext cx="850902" cy="28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Right Arrow 29"/>
            <p:cNvSpPr/>
            <p:nvPr/>
          </p:nvSpPr>
          <p:spPr>
            <a:xfrm>
              <a:off x="1690167" y="4326908"/>
              <a:ext cx="850902" cy="28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1" name="Right Arrow 30"/>
            <p:cNvSpPr/>
            <p:nvPr/>
          </p:nvSpPr>
          <p:spPr>
            <a:xfrm>
              <a:off x="5095182" y="4419795"/>
              <a:ext cx="850902" cy="288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Right Arrow 31"/>
            <p:cNvSpPr/>
            <p:nvPr/>
          </p:nvSpPr>
          <p:spPr>
            <a:xfrm rot="5400000">
              <a:off x="6906674" y="3807868"/>
              <a:ext cx="432000" cy="2520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3" name="Bent-Up Arrow 32"/>
            <p:cNvSpPr/>
            <p:nvPr/>
          </p:nvSpPr>
          <p:spPr>
            <a:xfrm>
              <a:off x="7545733" y="4181727"/>
              <a:ext cx="2501115" cy="504000"/>
            </a:xfrm>
            <a:prstGeom prst="bent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 name="TextBox 4"/>
            <p:cNvSpPr txBox="1"/>
            <p:nvPr/>
          </p:nvSpPr>
          <p:spPr>
            <a:xfrm>
              <a:off x="10224" y="1696759"/>
              <a:ext cx="888642" cy="307777"/>
            </a:xfrm>
            <a:prstGeom prst="rect">
              <a:avLst/>
            </a:prstGeom>
            <a:noFill/>
          </p:spPr>
          <p:txBody>
            <a:bodyPr wrap="square" rtlCol="0">
              <a:spAutoFit/>
            </a:bodyPr>
            <a:lstStyle/>
            <a:p>
              <a:r>
                <a:rPr lang="en-IN" sz="1400" b="1" dirty="0">
                  <a:solidFill>
                    <a:srgbClr val="FFC000">
                      <a:lumMod val="75000"/>
                    </a:srgbClr>
                  </a:solidFill>
                </a:rPr>
                <a:t>Start</a:t>
              </a:r>
            </a:p>
          </p:txBody>
        </p:sp>
        <p:sp>
          <p:nvSpPr>
            <p:cNvPr id="34" name="TextBox 33"/>
            <p:cNvSpPr txBox="1"/>
            <p:nvPr/>
          </p:nvSpPr>
          <p:spPr>
            <a:xfrm>
              <a:off x="-24264" y="3852012"/>
              <a:ext cx="888642" cy="307777"/>
            </a:xfrm>
            <a:prstGeom prst="rect">
              <a:avLst/>
            </a:prstGeom>
            <a:noFill/>
          </p:spPr>
          <p:txBody>
            <a:bodyPr wrap="square" rtlCol="0">
              <a:spAutoFit/>
            </a:bodyPr>
            <a:lstStyle/>
            <a:p>
              <a:r>
                <a:rPr lang="en-IN" sz="1400" b="1" dirty="0">
                  <a:solidFill>
                    <a:srgbClr val="FFC000">
                      <a:lumMod val="75000"/>
                    </a:srgbClr>
                  </a:solidFill>
                </a:rPr>
                <a:t>Start</a:t>
              </a:r>
            </a:p>
          </p:txBody>
        </p:sp>
      </p:grpSp>
      <p:sp>
        <p:nvSpPr>
          <p:cNvPr id="39" name="TextBox 38"/>
          <p:cNvSpPr txBox="1"/>
          <p:nvPr/>
        </p:nvSpPr>
        <p:spPr>
          <a:xfrm>
            <a:off x="677648" y="6431918"/>
            <a:ext cx="11568140" cy="338554"/>
          </a:xfrm>
          <a:prstGeom prst="rect">
            <a:avLst/>
          </a:prstGeom>
          <a:noFill/>
        </p:spPr>
        <p:txBody>
          <a:bodyPr wrap="square" rtlCol="0">
            <a:spAutoFit/>
          </a:bodyPr>
          <a:lstStyle/>
          <a:p>
            <a:r>
              <a:rPr lang="en-IN" sz="1600" dirty="0">
                <a:solidFill>
                  <a:prstClr val="black"/>
                </a:solidFill>
              </a:rPr>
              <a:t>Evidence of Maintenance carried out for the Road is kept in the system for anytime access</a:t>
            </a:r>
            <a:endParaRPr lang="en-IN" sz="1600" dirty="0">
              <a:solidFill>
                <a:prstClr val="black"/>
              </a:solidFill>
            </a:endParaRPr>
          </a:p>
        </p:txBody>
      </p:sp>
      <p:pic>
        <p:nvPicPr>
          <p:cNvPr id="53" name="Picture 2"/>
          <p:cNvPicPr>
            <a:picLocks noChangeAspect="1" noChangeArrowheads="1"/>
          </p:cNvPicPr>
          <p:nvPr/>
        </p:nvPicPr>
        <p:blipFill>
          <a:blip r:embed="rId11">
            <a:duotone>
              <a:schemeClr val="accent6">
                <a:shade val="45000"/>
                <a:satMod val="135000"/>
              </a:schemeClr>
              <a:prstClr val="white"/>
            </a:duotone>
          </a:blip>
          <a:srcRect/>
          <a:stretch>
            <a:fillRect/>
          </a:stretch>
        </p:blipFill>
        <p:spPr bwMode="auto">
          <a:xfrm rot="10800000" flipH="1">
            <a:off x="324947" y="4906721"/>
            <a:ext cx="271704" cy="273600"/>
          </a:xfrm>
          <a:prstGeom prst="rect">
            <a:avLst/>
          </a:prstGeom>
          <a:noFill/>
          <a:ln>
            <a:noFill/>
          </a:ln>
        </p:spPr>
      </p:pic>
      <p:sp>
        <p:nvSpPr>
          <p:cNvPr id="38" name="TextBox 37"/>
          <p:cNvSpPr txBox="1"/>
          <p:nvPr/>
        </p:nvSpPr>
        <p:spPr>
          <a:xfrm>
            <a:off x="656871" y="4841767"/>
            <a:ext cx="11575470" cy="338554"/>
          </a:xfrm>
          <a:prstGeom prst="rect">
            <a:avLst/>
          </a:prstGeom>
          <a:noFill/>
        </p:spPr>
        <p:txBody>
          <a:bodyPr wrap="square" rtlCol="0">
            <a:spAutoFit/>
          </a:bodyPr>
          <a:lstStyle/>
          <a:p>
            <a:r>
              <a:rPr lang="en-IN" sz="1600" dirty="0">
                <a:solidFill>
                  <a:prstClr val="black"/>
                </a:solidFill>
              </a:rPr>
              <a:t>Digitization of entire process</a:t>
            </a:r>
          </a:p>
        </p:txBody>
      </p:sp>
      <p:sp>
        <p:nvSpPr>
          <p:cNvPr id="42" name="TextBox 41"/>
          <p:cNvSpPr txBox="1"/>
          <p:nvPr/>
        </p:nvSpPr>
        <p:spPr>
          <a:xfrm>
            <a:off x="664200" y="5636403"/>
            <a:ext cx="11568139" cy="338554"/>
          </a:xfrm>
          <a:prstGeom prst="rect">
            <a:avLst/>
          </a:prstGeom>
          <a:noFill/>
        </p:spPr>
        <p:txBody>
          <a:bodyPr wrap="square" rtlCol="0">
            <a:spAutoFit/>
          </a:bodyPr>
          <a:lstStyle/>
          <a:p>
            <a:r>
              <a:rPr lang="en-IN" sz="1600" dirty="0">
                <a:solidFill>
                  <a:prstClr val="black"/>
                </a:solidFill>
              </a:rPr>
              <a:t>App based Routine Inspections to keep a record of inspections carried out </a:t>
            </a:r>
            <a:endParaRPr lang="en-IN" sz="1600" dirty="0">
              <a:solidFill>
                <a:prstClr val="black"/>
              </a:solidFill>
            </a:endParaRPr>
          </a:p>
        </p:txBody>
      </p:sp>
      <p:sp>
        <p:nvSpPr>
          <p:cNvPr id="43" name="TextBox 42"/>
          <p:cNvSpPr txBox="1"/>
          <p:nvPr/>
        </p:nvSpPr>
        <p:spPr>
          <a:xfrm>
            <a:off x="660112" y="5193210"/>
            <a:ext cx="11558781" cy="338554"/>
          </a:xfrm>
          <a:prstGeom prst="rect">
            <a:avLst/>
          </a:prstGeom>
          <a:noFill/>
        </p:spPr>
        <p:txBody>
          <a:bodyPr wrap="square" rtlCol="0">
            <a:spAutoFit/>
          </a:bodyPr>
          <a:lstStyle/>
          <a:p>
            <a:r>
              <a:rPr lang="en-IN" sz="1600" dirty="0" err="1">
                <a:solidFill>
                  <a:prstClr val="black"/>
                </a:solidFill>
              </a:rPr>
              <a:t>eBill</a:t>
            </a:r>
            <a:r>
              <a:rPr lang="en-IN" sz="1600" dirty="0">
                <a:solidFill>
                  <a:prstClr val="black"/>
                </a:solidFill>
              </a:rPr>
              <a:t> Generation and </a:t>
            </a:r>
            <a:r>
              <a:rPr lang="en-IN" sz="1600" dirty="0">
                <a:solidFill>
                  <a:prstClr val="black"/>
                </a:solidFill>
              </a:rPr>
              <a:t>Submission as the bill amount is fixed for every month</a:t>
            </a:r>
            <a:endParaRPr lang="en-IN" sz="1600" dirty="0">
              <a:solidFill>
                <a:prstClr val="black"/>
              </a:solidFill>
            </a:endParaRPr>
          </a:p>
        </p:txBody>
      </p:sp>
      <p:sp>
        <p:nvSpPr>
          <p:cNvPr id="50" name="TextBox 49"/>
          <p:cNvSpPr txBox="1"/>
          <p:nvPr/>
        </p:nvSpPr>
        <p:spPr>
          <a:xfrm>
            <a:off x="677333" y="6027003"/>
            <a:ext cx="11581902" cy="338554"/>
          </a:xfrm>
          <a:prstGeom prst="rect">
            <a:avLst/>
          </a:prstGeom>
          <a:noFill/>
        </p:spPr>
        <p:txBody>
          <a:bodyPr wrap="square" rtlCol="0">
            <a:spAutoFit/>
          </a:bodyPr>
          <a:lstStyle/>
          <a:p>
            <a:r>
              <a:rPr lang="en-IN" sz="1600" dirty="0">
                <a:solidFill>
                  <a:prstClr val="black"/>
                </a:solidFill>
              </a:rPr>
              <a:t>System generated vouchers based on score leading to less to-fro between account officers and District Engineers on amount</a:t>
            </a:r>
          </a:p>
        </p:txBody>
      </p:sp>
      <p:sp>
        <p:nvSpPr>
          <p:cNvPr id="58" name="Rectangle 57">
            <a:extLst>
              <a:ext uri="{FF2B5EF4-FFF2-40B4-BE49-F238E27FC236}">
                <a16:creationId xmlns="" xmlns:a16="http://schemas.microsoft.com/office/drawing/2014/main" id="{DBE03ED8-2D9E-354B-BFA9-18763369086F}"/>
              </a:ext>
            </a:extLst>
          </p:cNvPr>
          <p:cNvSpPr/>
          <p:nvPr/>
        </p:nvSpPr>
        <p:spPr>
          <a:xfrm>
            <a:off x="0" y="0"/>
            <a:ext cx="12204000" cy="424732"/>
          </a:xfrm>
          <a:prstGeom prst="rect">
            <a:avLst/>
          </a:prstGeom>
          <a:solidFill>
            <a:schemeClr val="tx1">
              <a:alpha val="75000"/>
            </a:schemeClr>
          </a:solidFill>
        </p:spPr>
        <p:txBody>
          <a:bodyPr wrap="square">
            <a:spAutoFit/>
          </a:bodyPr>
          <a:lstStyle/>
          <a:p>
            <a:pPr marL="0" lvl="1" algn="ctr" defTabSz="1466850">
              <a:lnSpc>
                <a:spcPct val="90000"/>
              </a:lnSpc>
              <a:spcBef>
                <a:spcPct val="0"/>
              </a:spcBef>
              <a:spcAft>
                <a:spcPct val="15000"/>
              </a:spcAft>
              <a:defRPr/>
            </a:pPr>
            <a:r>
              <a:rPr lang="en-IN" sz="2400" b="1" dirty="0">
                <a:solidFill>
                  <a:prstClr val="white"/>
                </a:solidFill>
              </a:rPr>
              <a:t>BASIC PROCESS FLOW FOR DESIGNING </a:t>
            </a:r>
            <a:r>
              <a:rPr lang="en-IN" sz="2400" b="1" dirty="0" err="1">
                <a:solidFill>
                  <a:prstClr val="white"/>
                </a:solidFill>
              </a:rPr>
              <a:t>eMARG</a:t>
            </a:r>
            <a:r>
              <a:rPr lang="en-IN" sz="2400" b="1" dirty="0">
                <a:solidFill>
                  <a:prstClr val="white"/>
                </a:solidFill>
              </a:rPr>
              <a:t> SOFTWARE</a:t>
            </a:r>
          </a:p>
        </p:txBody>
      </p:sp>
      <p:pic>
        <p:nvPicPr>
          <p:cNvPr id="59" name="Picture 2"/>
          <p:cNvPicPr>
            <a:picLocks noChangeAspect="1" noChangeArrowheads="1"/>
          </p:cNvPicPr>
          <p:nvPr/>
        </p:nvPicPr>
        <p:blipFill>
          <a:blip r:embed="rId11">
            <a:duotone>
              <a:schemeClr val="accent6">
                <a:shade val="45000"/>
                <a:satMod val="135000"/>
              </a:schemeClr>
              <a:prstClr val="white"/>
            </a:duotone>
          </a:blip>
          <a:srcRect/>
          <a:stretch>
            <a:fillRect/>
          </a:stretch>
        </p:blipFill>
        <p:spPr bwMode="auto">
          <a:xfrm rot="10800000" flipH="1">
            <a:off x="330241" y="5261893"/>
            <a:ext cx="271704" cy="273600"/>
          </a:xfrm>
          <a:prstGeom prst="rect">
            <a:avLst/>
          </a:prstGeom>
          <a:noFill/>
          <a:ln>
            <a:noFill/>
          </a:ln>
        </p:spPr>
      </p:pic>
      <p:pic>
        <p:nvPicPr>
          <p:cNvPr id="60" name="Picture 2"/>
          <p:cNvPicPr>
            <a:picLocks noChangeAspect="1" noChangeArrowheads="1"/>
          </p:cNvPicPr>
          <p:nvPr/>
        </p:nvPicPr>
        <p:blipFill>
          <a:blip r:embed="rId11">
            <a:duotone>
              <a:schemeClr val="accent6">
                <a:shade val="45000"/>
                <a:satMod val="135000"/>
              </a:schemeClr>
              <a:prstClr val="white"/>
            </a:duotone>
          </a:blip>
          <a:srcRect/>
          <a:stretch>
            <a:fillRect/>
          </a:stretch>
        </p:blipFill>
        <p:spPr bwMode="auto">
          <a:xfrm rot="10800000" flipH="1">
            <a:off x="330241" y="5693376"/>
            <a:ext cx="271704" cy="273600"/>
          </a:xfrm>
          <a:prstGeom prst="rect">
            <a:avLst/>
          </a:prstGeom>
          <a:noFill/>
          <a:ln>
            <a:noFill/>
          </a:ln>
        </p:spPr>
      </p:pic>
      <p:pic>
        <p:nvPicPr>
          <p:cNvPr id="61" name="Picture 2"/>
          <p:cNvPicPr>
            <a:picLocks noChangeAspect="1" noChangeArrowheads="1"/>
          </p:cNvPicPr>
          <p:nvPr/>
        </p:nvPicPr>
        <p:blipFill>
          <a:blip r:embed="rId11">
            <a:duotone>
              <a:schemeClr val="accent6">
                <a:shade val="45000"/>
                <a:satMod val="135000"/>
              </a:schemeClr>
              <a:prstClr val="white"/>
            </a:duotone>
          </a:blip>
          <a:srcRect/>
          <a:stretch>
            <a:fillRect/>
          </a:stretch>
        </p:blipFill>
        <p:spPr bwMode="auto">
          <a:xfrm rot="10800000" flipH="1">
            <a:off x="352252" y="6118973"/>
            <a:ext cx="271704" cy="273600"/>
          </a:xfrm>
          <a:prstGeom prst="rect">
            <a:avLst/>
          </a:prstGeom>
          <a:noFill/>
          <a:ln>
            <a:noFill/>
          </a:ln>
        </p:spPr>
      </p:pic>
      <p:pic>
        <p:nvPicPr>
          <p:cNvPr id="62" name="Picture 2"/>
          <p:cNvPicPr>
            <a:picLocks noChangeAspect="1" noChangeArrowheads="1"/>
          </p:cNvPicPr>
          <p:nvPr/>
        </p:nvPicPr>
        <p:blipFill>
          <a:blip r:embed="rId11">
            <a:duotone>
              <a:schemeClr val="accent6">
                <a:shade val="45000"/>
                <a:satMod val="135000"/>
              </a:schemeClr>
              <a:prstClr val="white"/>
            </a:duotone>
          </a:blip>
          <a:srcRect/>
          <a:stretch>
            <a:fillRect/>
          </a:stretch>
        </p:blipFill>
        <p:spPr bwMode="auto">
          <a:xfrm rot="10800000" flipH="1">
            <a:off x="343688" y="6496872"/>
            <a:ext cx="271704" cy="273600"/>
          </a:xfrm>
          <a:prstGeom prst="rect">
            <a:avLst/>
          </a:prstGeom>
          <a:noFill/>
          <a:ln>
            <a:noFill/>
          </a:ln>
        </p:spPr>
      </p:pic>
    </p:spTree>
    <p:extLst>
      <p:ext uri="{BB962C8B-B14F-4D97-AF65-F5344CB8AC3E}">
        <p14:creationId xmlns:p14="http://schemas.microsoft.com/office/powerpoint/2010/main" val="2914062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8000">
              <a:schemeClr val="tx1">
                <a:lumMod val="50000"/>
                <a:lumOff val="50000"/>
              </a:schemeClr>
            </a:gs>
            <a:gs pos="83000">
              <a:schemeClr val="bg1">
                <a:lumMod val="75000"/>
              </a:scheme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xmlns="" id="{DBE03ED8-2D9E-354B-BFA9-18763369086F}"/>
              </a:ext>
            </a:extLst>
          </p:cNvPr>
          <p:cNvSpPr/>
          <p:nvPr/>
        </p:nvSpPr>
        <p:spPr>
          <a:xfrm>
            <a:off x="43542" y="2157879"/>
            <a:ext cx="12096000" cy="1938992"/>
          </a:xfrm>
          <a:prstGeom prst="rect">
            <a:avLst/>
          </a:prstGeom>
          <a:ln w="57150">
            <a:solidFill>
              <a:schemeClr val="bg1"/>
            </a:solidFill>
            <a:prstDash val="solid"/>
          </a:ln>
        </p:spPr>
        <p:txBody>
          <a:bodyPr wrap="square">
            <a:spAutoFit/>
          </a:bodyPr>
          <a:lstStyle/>
          <a:p>
            <a:pPr algn="ctr"/>
            <a:r>
              <a:rPr lang="en-US" sz="6000" b="1" dirty="0" smtClean="0">
                <a:solidFill>
                  <a:prstClr val="white"/>
                </a:solidFill>
                <a:ea typeface="Open Sans" panose="020B0606030504020204" pitchFamily="34" charset="0"/>
                <a:cs typeface="Poppins Medium" panose="00000600000000000000" pitchFamily="2" charset="0"/>
              </a:rPr>
              <a:t>Data Requirement for development of </a:t>
            </a:r>
            <a:r>
              <a:rPr lang="en-US" sz="6000" b="1" dirty="0" err="1" smtClean="0">
                <a:solidFill>
                  <a:prstClr val="white"/>
                </a:solidFill>
                <a:ea typeface="Open Sans" panose="020B0606030504020204" pitchFamily="34" charset="0"/>
                <a:cs typeface="Poppins Medium" panose="00000600000000000000" pitchFamily="2" charset="0"/>
              </a:rPr>
              <a:t>eMARG</a:t>
            </a:r>
            <a:endParaRPr lang="en-US" sz="6000" b="1" dirty="0">
              <a:solidFill>
                <a:prstClr val="white"/>
              </a:solidFill>
              <a:ea typeface="Open Sans" panose="020B0606030504020204" pitchFamily="34" charset="0"/>
              <a:cs typeface="Poppins Medium" panose="00000600000000000000" pitchFamily="2" charset="0"/>
            </a:endParaRPr>
          </a:p>
        </p:txBody>
      </p:sp>
    </p:spTree>
    <p:extLst>
      <p:ext uri="{BB962C8B-B14F-4D97-AF65-F5344CB8AC3E}">
        <p14:creationId xmlns:p14="http://schemas.microsoft.com/office/powerpoint/2010/main" val="17852878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 xmlns:a16="http://schemas.microsoft.com/office/drawing/2014/main" id="{DBE03ED8-2D9E-354B-BFA9-18763369086F}"/>
              </a:ext>
            </a:extLst>
          </p:cNvPr>
          <p:cNvSpPr/>
          <p:nvPr/>
        </p:nvSpPr>
        <p:spPr>
          <a:xfrm>
            <a:off x="0" y="0"/>
            <a:ext cx="12204000" cy="424732"/>
          </a:xfrm>
          <a:prstGeom prst="rect">
            <a:avLst/>
          </a:prstGeom>
          <a:solidFill>
            <a:schemeClr val="tx1">
              <a:alpha val="75000"/>
            </a:schemeClr>
          </a:solidFill>
        </p:spPr>
        <p:txBody>
          <a:bodyPr wrap="square">
            <a:spAutoFit/>
          </a:bodyPr>
          <a:lstStyle/>
          <a:p>
            <a:pPr marL="0" lvl="1" algn="ctr" defTabSz="1466850">
              <a:lnSpc>
                <a:spcPct val="90000"/>
              </a:lnSpc>
              <a:spcBef>
                <a:spcPct val="0"/>
              </a:spcBef>
              <a:spcAft>
                <a:spcPct val="15000"/>
              </a:spcAft>
              <a:defRPr/>
            </a:pPr>
            <a:r>
              <a:rPr lang="en-IN" sz="2400" b="1" dirty="0">
                <a:solidFill>
                  <a:prstClr val="white"/>
                </a:solidFill>
              </a:rPr>
              <a:t>DATA REQUIRED FOR DEVELOPMENT OF </a:t>
            </a:r>
            <a:r>
              <a:rPr lang="en-IN" sz="2400" b="1" dirty="0" err="1">
                <a:solidFill>
                  <a:prstClr val="white"/>
                </a:solidFill>
              </a:rPr>
              <a:t>eMARG</a:t>
            </a:r>
            <a:endParaRPr lang="en-IN" sz="2400" b="1" dirty="0">
              <a:solidFill>
                <a:prstClr val="white"/>
              </a:solidFill>
            </a:endParaRPr>
          </a:p>
        </p:txBody>
      </p:sp>
      <p:grpSp>
        <p:nvGrpSpPr>
          <p:cNvPr id="16" name="Group 15"/>
          <p:cNvGrpSpPr/>
          <p:nvPr/>
        </p:nvGrpSpPr>
        <p:grpSpPr>
          <a:xfrm>
            <a:off x="94129" y="517424"/>
            <a:ext cx="11733507" cy="3157119"/>
            <a:chOff x="13447" y="584659"/>
            <a:chExt cx="11733507" cy="3157119"/>
          </a:xfrm>
        </p:grpSpPr>
        <p:sp>
          <p:nvSpPr>
            <p:cNvPr id="44" name="Rounded Rectangle 43"/>
            <p:cNvSpPr/>
            <p:nvPr/>
          </p:nvSpPr>
          <p:spPr>
            <a:xfrm>
              <a:off x="13447" y="584659"/>
              <a:ext cx="2033707" cy="151308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prstClr val="white"/>
                  </a:solidFill>
                </a:rPr>
                <a:t>Sanctioning of works by </a:t>
              </a:r>
              <a:r>
                <a:rPr lang="en-IN" sz="1400" b="1" dirty="0" err="1">
                  <a:solidFill>
                    <a:prstClr val="white"/>
                  </a:solidFill>
                </a:rPr>
                <a:t>MoRD</a:t>
              </a:r>
              <a:r>
                <a:rPr lang="en-IN" sz="1400" b="1" dirty="0">
                  <a:solidFill>
                    <a:prstClr val="white"/>
                  </a:solidFill>
                </a:rPr>
                <a:t>: </a:t>
              </a:r>
              <a:r>
                <a:rPr lang="en-IN" sz="1400" dirty="0">
                  <a:solidFill>
                    <a:prstClr val="white"/>
                  </a:solidFill>
                </a:rPr>
                <a:t>State/SRRDA selects and gets approval for individual Roads which will be constructed/</a:t>
              </a:r>
              <a:r>
                <a:rPr lang="en-IN" sz="1400" dirty="0">
                  <a:solidFill>
                    <a:prstClr val="white"/>
                  </a:solidFill>
                </a:rPr>
                <a:t> </a:t>
              </a:r>
              <a:r>
                <a:rPr lang="en-IN" sz="1400" dirty="0">
                  <a:solidFill>
                    <a:prstClr val="white"/>
                  </a:solidFill>
                </a:rPr>
                <a:t>upgraded in a district</a:t>
              </a:r>
              <a:endParaRPr lang="en-IN" sz="1400" dirty="0">
                <a:solidFill>
                  <a:prstClr val="white"/>
                </a:solidFill>
              </a:endParaRPr>
            </a:p>
          </p:txBody>
        </p:sp>
        <p:sp>
          <p:nvSpPr>
            <p:cNvPr id="45" name="Rounded Rectangle 44"/>
            <p:cNvSpPr/>
            <p:nvPr/>
          </p:nvSpPr>
          <p:spPr>
            <a:xfrm>
              <a:off x="2613208" y="625000"/>
              <a:ext cx="1858896" cy="1548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Based on the ground condition/value of work, more than one Roads can be clubbed together to form a single Package</a:t>
              </a:r>
              <a:endParaRPr lang="en-IN" sz="1400" dirty="0">
                <a:solidFill>
                  <a:prstClr val="white"/>
                </a:solidFill>
              </a:endParaRPr>
            </a:p>
          </p:txBody>
        </p:sp>
        <p:sp>
          <p:nvSpPr>
            <p:cNvPr id="46" name="Rounded Rectangle 45"/>
            <p:cNvSpPr/>
            <p:nvPr/>
          </p:nvSpPr>
          <p:spPr>
            <a:xfrm>
              <a:off x="5038158" y="625000"/>
              <a:ext cx="1858896" cy="131292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Every Road is assigned a package No. (A package can have one or more than one Roads)</a:t>
              </a:r>
              <a:endParaRPr lang="en-IN" sz="1400" dirty="0">
                <a:solidFill>
                  <a:prstClr val="white"/>
                </a:solidFill>
              </a:endParaRPr>
            </a:p>
          </p:txBody>
        </p:sp>
        <p:sp>
          <p:nvSpPr>
            <p:cNvPr id="47" name="Rounded Rectangle 46"/>
            <p:cNvSpPr/>
            <p:nvPr/>
          </p:nvSpPr>
          <p:spPr>
            <a:xfrm>
              <a:off x="7463108" y="624999"/>
              <a:ext cx="1858896" cy="1472741"/>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prstClr val="white"/>
                  </a:solidFill>
                </a:rPr>
                <a:t>Awarding of works: </a:t>
              </a:r>
              <a:r>
                <a:rPr lang="en-IN" sz="1400" dirty="0">
                  <a:solidFill>
                    <a:prstClr val="white"/>
                  </a:solidFill>
                </a:rPr>
                <a:t>Bidding for construction/ upgradation is done for a Package and not for individual Roads</a:t>
              </a:r>
              <a:endParaRPr lang="en-IN" sz="1400" dirty="0">
                <a:solidFill>
                  <a:prstClr val="white"/>
                </a:solidFill>
              </a:endParaRPr>
            </a:p>
          </p:txBody>
        </p:sp>
        <p:sp>
          <p:nvSpPr>
            <p:cNvPr id="48" name="Rounded Rectangle 47"/>
            <p:cNvSpPr/>
            <p:nvPr/>
          </p:nvSpPr>
          <p:spPr>
            <a:xfrm>
              <a:off x="9888058" y="625000"/>
              <a:ext cx="1858896" cy="131292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complete package (by default every Road of  package) is awarded/tendered to a single contractor</a:t>
              </a:r>
              <a:endParaRPr lang="en-IN" sz="1400" dirty="0">
                <a:solidFill>
                  <a:prstClr val="white"/>
                </a:solidFill>
              </a:endParaRPr>
            </a:p>
          </p:txBody>
        </p:sp>
        <p:sp>
          <p:nvSpPr>
            <p:cNvPr id="49" name="Rounded Rectangle 48"/>
            <p:cNvSpPr/>
            <p:nvPr/>
          </p:nvSpPr>
          <p:spPr>
            <a:xfrm>
              <a:off x="9888058" y="2417941"/>
              <a:ext cx="1858896" cy="131292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Agreement No., agreement start date and project completion date will be applicable for the complete package</a:t>
              </a:r>
              <a:endParaRPr lang="en-IN" sz="1400" dirty="0">
                <a:solidFill>
                  <a:prstClr val="white"/>
                </a:solidFill>
              </a:endParaRPr>
            </a:p>
          </p:txBody>
        </p:sp>
        <p:sp>
          <p:nvSpPr>
            <p:cNvPr id="51" name="Rounded Rectangle 50"/>
            <p:cNvSpPr/>
            <p:nvPr/>
          </p:nvSpPr>
          <p:spPr>
            <a:xfrm>
              <a:off x="4742332" y="2428858"/>
              <a:ext cx="2154722" cy="131292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Unless the construction/ upgradation of all the Roads of the package is complete, the DLP of the Road will not start </a:t>
              </a:r>
              <a:endParaRPr lang="en-IN" sz="1400" dirty="0">
                <a:solidFill>
                  <a:prstClr val="white"/>
                </a:solidFill>
              </a:endParaRPr>
            </a:p>
          </p:txBody>
        </p:sp>
        <p:sp>
          <p:nvSpPr>
            <p:cNvPr id="52" name="Rounded Rectangle 51"/>
            <p:cNvSpPr/>
            <p:nvPr/>
          </p:nvSpPr>
          <p:spPr>
            <a:xfrm>
              <a:off x="7463108" y="2428858"/>
              <a:ext cx="1858896" cy="131292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complete package and not the individual Road will undergo DLP routine maintenance </a:t>
              </a:r>
              <a:endParaRPr lang="en-IN" sz="1400" dirty="0">
                <a:solidFill>
                  <a:prstClr val="white"/>
                </a:solidFill>
              </a:endParaRPr>
            </a:p>
          </p:txBody>
        </p:sp>
        <p:cxnSp>
          <p:nvCxnSpPr>
            <p:cNvPr id="54" name="Straight Arrow Connector 53"/>
            <p:cNvCxnSpPr/>
            <p:nvPr/>
          </p:nvCxnSpPr>
          <p:spPr>
            <a:xfrm>
              <a:off x="2047154" y="1300634"/>
              <a:ext cx="547565"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472104" y="1301386"/>
              <a:ext cx="547565"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897054" y="1300634"/>
              <a:ext cx="547565"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9340493" y="1300634"/>
              <a:ext cx="547565"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0792775" y="1937920"/>
              <a:ext cx="0" cy="46800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9315469" y="3085318"/>
              <a:ext cx="540000" cy="752"/>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6890519" y="3085318"/>
              <a:ext cx="540000" cy="752"/>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2317382" y="2428858"/>
              <a:ext cx="1858896" cy="131292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data is required at Package level for development</a:t>
              </a:r>
              <a:endParaRPr lang="en-IN" sz="1400" dirty="0">
                <a:solidFill>
                  <a:prstClr val="white"/>
                </a:solidFill>
              </a:endParaRPr>
            </a:p>
          </p:txBody>
        </p:sp>
        <p:cxnSp>
          <p:nvCxnSpPr>
            <p:cNvPr id="67" name="Straight Arrow Connector 66"/>
            <p:cNvCxnSpPr/>
            <p:nvPr/>
          </p:nvCxnSpPr>
          <p:spPr>
            <a:xfrm flipH="1" flipV="1">
              <a:off x="4175438" y="3073649"/>
              <a:ext cx="540000" cy="752"/>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Rectangle 67">
            <a:extLst>
              <a:ext uri="{FF2B5EF4-FFF2-40B4-BE49-F238E27FC236}">
                <a16:creationId xmlns="" xmlns:a16="http://schemas.microsoft.com/office/drawing/2014/main" id="{DBE03ED8-2D9E-354B-BFA9-18763369086F}"/>
              </a:ext>
            </a:extLst>
          </p:cNvPr>
          <p:cNvSpPr/>
          <p:nvPr/>
        </p:nvSpPr>
        <p:spPr>
          <a:xfrm>
            <a:off x="-41573" y="3914841"/>
            <a:ext cx="12204000" cy="307777"/>
          </a:xfrm>
          <a:prstGeom prst="rect">
            <a:avLst/>
          </a:prstGeom>
        </p:spPr>
        <p:txBody>
          <a:bodyPr wrap="square">
            <a:spAutoFit/>
          </a:bodyPr>
          <a:lstStyle/>
          <a:p>
            <a:r>
              <a:rPr lang="en-US" sz="1400" b="1" dirty="0">
                <a:solidFill>
                  <a:prstClr val="black"/>
                </a:solidFill>
                <a:ea typeface="Open Sans" panose="020B0606030504020204" pitchFamily="34" charset="0"/>
                <a:cs typeface="Poppins Medium" panose="00000600000000000000" pitchFamily="2" charset="0"/>
              </a:rPr>
              <a:t>Example: Suppose for a district XYZ of ABC state, 10 Roads are sanctioned</a:t>
            </a:r>
            <a:endParaRPr lang="en-US" sz="1400" b="1" dirty="0">
              <a:solidFill>
                <a:prstClr val="black"/>
              </a:solidFill>
              <a:ea typeface="Open Sans" panose="020B0606030504020204" pitchFamily="34" charset="0"/>
              <a:cs typeface="Poppins Medium" panose="00000600000000000000" pitchFamily="2" charset="0"/>
            </a:endParaRPr>
          </a:p>
        </p:txBody>
      </p:sp>
      <p:cxnSp>
        <p:nvCxnSpPr>
          <p:cNvPr id="36" name="Straight Connector 35"/>
          <p:cNvCxnSpPr/>
          <p:nvPr/>
        </p:nvCxnSpPr>
        <p:spPr>
          <a:xfrm>
            <a:off x="2891118" y="4222376"/>
            <a:ext cx="0" cy="2635624"/>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 y="4224366"/>
            <a:ext cx="2693890" cy="954107"/>
          </a:xfrm>
          <a:prstGeom prst="rect">
            <a:avLst/>
          </a:prstGeom>
        </p:spPr>
        <p:txBody>
          <a:bodyPr wrap="square">
            <a:spAutoFit/>
          </a:bodyPr>
          <a:lstStyle/>
          <a:p>
            <a:pPr algn="ctr"/>
            <a:r>
              <a:rPr lang="en-IN" sz="1400" b="1" dirty="0">
                <a:solidFill>
                  <a:prstClr val="black"/>
                </a:solidFill>
                <a:ea typeface="Open Sans" panose="020B0606030504020204" pitchFamily="34" charset="0"/>
                <a:cs typeface="Poppins Medium" panose="00000600000000000000" pitchFamily="2" charset="0"/>
              </a:rPr>
              <a:t>Sanctioned Roads</a:t>
            </a:r>
          </a:p>
          <a:p>
            <a:r>
              <a:rPr lang="en-IN" sz="1400" dirty="0">
                <a:solidFill>
                  <a:prstClr val="black"/>
                </a:solidFill>
              </a:rPr>
              <a:t>Road#1, Road#2, Road#3, Road#4, Road#5, Road#6, Road#7, Road#8, Road#9, Road#10</a:t>
            </a:r>
            <a:endParaRPr lang="en-IN" sz="1400" dirty="0">
              <a:solidFill>
                <a:prstClr val="black"/>
              </a:solidFill>
            </a:endParaRPr>
          </a:p>
        </p:txBody>
      </p:sp>
      <p:sp>
        <p:nvSpPr>
          <p:cNvPr id="70" name="Rectangle 69"/>
          <p:cNvSpPr/>
          <p:nvPr/>
        </p:nvSpPr>
        <p:spPr>
          <a:xfrm>
            <a:off x="0" y="5334104"/>
            <a:ext cx="3152614" cy="1384995"/>
          </a:xfrm>
          <a:prstGeom prst="rect">
            <a:avLst/>
          </a:prstGeom>
        </p:spPr>
        <p:txBody>
          <a:bodyPr wrap="square">
            <a:spAutoFit/>
          </a:bodyPr>
          <a:lstStyle/>
          <a:p>
            <a:pPr algn="ctr"/>
            <a:r>
              <a:rPr lang="en-IN" sz="1400" b="1" dirty="0">
                <a:solidFill>
                  <a:prstClr val="black"/>
                </a:solidFill>
                <a:ea typeface="Open Sans" panose="020B0606030504020204" pitchFamily="34" charset="0"/>
                <a:cs typeface="Poppins Medium" panose="00000600000000000000" pitchFamily="2" charset="0"/>
              </a:rPr>
              <a:t>Packaging of Roads</a:t>
            </a:r>
          </a:p>
          <a:p>
            <a:r>
              <a:rPr lang="en-IN" sz="1400" b="1" dirty="0">
                <a:solidFill>
                  <a:prstClr val="black"/>
                </a:solidFill>
              </a:rPr>
              <a:t>Package 1:</a:t>
            </a:r>
            <a:r>
              <a:rPr lang="en-IN" sz="1400" dirty="0">
                <a:solidFill>
                  <a:prstClr val="black"/>
                </a:solidFill>
              </a:rPr>
              <a:t> Road#1, Road#2, Road#3, Road#4, Road#5 </a:t>
            </a:r>
          </a:p>
          <a:p>
            <a:r>
              <a:rPr lang="en-IN" sz="1400" b="1" dirty="0">
                <a:solidFill>
                  <a:prstClr val="black"/>
                </a:solidFill>
              </a:rPr>
              <a:t>Package 2:</a:t>
            </a:r>
            <a:r>
              <a:rPr lang="en-IN" sz="1400" dirty="0">
                <a:solidFill>
                  <a:prstClr val="black"/>
                </a:solidFill>
              </a:rPr>
              <a:t> Road#6, Road#7 </a:t>
            </a:r>
          </a:p>
          <a:p>
            <a:r>
              <a:rPr lang="en-IN" sz="1400" b="1" dirty="0">
                <a:solidFill>
                  <a:prstClr val="black"/>
                </a:solidFill>
              </a:rPr>
              <a:t>Package 3:</a:t>
            </a:r>
            <a:r>
              <a:rPr lang="en-IN" sz="1400" dirty="0">
                <a:solidFill>
                  <a:prstClr val="black"/>
                </a:solidFill>
              </a:rPr>
              <a:t> Road#8 </a:t>
            </a:r>
          </a:p>
          <a:p>
            <a:r>
              <a:rPr lang="en-IN" sz="1400" b="1" dirty="0">
                <a:solidFill>
                  <a:prstClr val="black"/>
                </a:solidFill>
              </a:rPr>
              <a:t>Package 4:</a:t>
            </a:r>
            <a:r>
              <a:rPr lang="en-IN" sz="1400" dirty="0">
                <a:solidFill>
                  <a:prstClr val="black"/>
                </a:solidFill>
              </a:rPr>
              <a:t> Road#9, Road#10</a:t>
            </a:r>
            <a:endParaRPr lang="en-IN" sz="1400" dirty="0">
              <a:solidFill>
                <a:prstClr val="black"/>
              </a:solidFill>
            </a:endParaRPr>
          </a:p>
        </p:txBody>
      </p:sp>
      <p:graphicFrame>
        <p:nvGraphicFramePr>
          <p:cNvPr id="40" name="Table 39"/>
          <p:cNvGraphicFramePr>
            <a:graphicFrameLocks noGrp="1"/>
          </p:cNvGraphicFramePr>
          <p:nvPr>
            <p:extLst/>
          </p:nvPr>
        </p:nvGraphicFramePr>
        <p:xfrm>
          <a:off x="3152606" y="4502529"/>
          <a:ext cx="8675028" cy="2214880"/>
        </p:xfrm>
        <a:graphic>
          <a:graphicData uri="http://schemas.openxmlformats.org/drawingml/2006/table">
            <a:tbl>
              <a:tblPr firstRow="1" bandRow="1">
                <a:tableStyleId>{073A0DAA-6AF3-43AB-8588-CEC1D06C72B9}</a:tableStyleId>
              </a:tblPr>
              <a:tblGrid>
                <a:gridCol w="1445838"/>
                <a:gridCol w="1445838"/>
                <a:gridCol w="1445838"/>
                <a:gridCol w="1445838"/>
                <a:gridCol w="1445838"/>
                <a:gridCol w="1445838"/>
              </a:tblGrid>
              <a:tr h="370840">
                <a:tc>
                  <a:txBody>
                    <a:bodyPr/>
                    <a:lstStyle/>
                    <a:p>
                      <a:r>
                        <a:rPr lang="en-IN" sz="1400" dirty="0" smtClean="0"/>
                        <a:t>Package#</a:t>
                      </a:r>
                      <a:endParaRPr lang="en-IN" sz="1400" dirty="0"/>
                    </a:p>
                  </a:txBody>
                  <a:tcPr/>
                </a:tc>
                <a:tc>
                  <a:txBody>
                    <a:bodyPr/>
                    <a:lstStyle/>
                    <a:p>
                      <a:r>
                        <a:rPr lang="en-IN" sz="1400" dirty="0" smtClean="0"/>
                        <a:t>Roads</a:t>
                      </a:r>
                      <a:endParaRPr lang="en-IN" sz="1400" dirty="0"/>
                    </a:p>
                  </a:txBody>
                  <a:tcPr/>
                </a:tc>
                <a:tc>
                  <a:txBody>
                    <a:bodyPr/>
                    <a:lstStyle/>
                    <a:p>
                      <a:r>
                        <a:rPr lang="en-IN" sz="1400" dirty="0" smtClean="0"/>
                        <a:t>Contractor</a:t>
                      </a:r>
                      <a:endParaRPr lang="en-IN" sz="1400" dirty="0"/>
                    </a:p>
                  </a:txBody>
                  <a:tcPr/>
                </a:tc>
                <a:tc>
                  <a:txBody>
                    <a:bodyPr/>
                    <a:lstStyle/>
                    <a:p>
                      <a:r>
                        <a:rPr lang="en-IN" sz="1400" dirty="0" smtClean="0"/>
                        <a:t>Agreement No.</a:t>
                      </a:r>
                      <a:endParaRPr lang="en-IN" sz="1400" dirty="0"/>
                    </a:p>
                  </a:txBody>
                  <a:tcPr/>
                </a:tc>
                <a:tc>
                  <a:txBody>
                    <a:bodyPr/>
                    <a:lstStyle/>
                    <a:p>
                      <a:r>
                        <a:rPr lang="en-IN" sz="1400" dirty="0" smtClean="0"/>
                        <a:t>Agreement Date</a:t>
                      </a:r>
                      <a:endParaRPr lang="en-IN" sz="1400" dirty="0"/>
                    </a:p>
                  </a:txBody>
                  <a:tcPr/>
                </a:tc>
                <a:tc>
                  <a:txBody>
                    <a:bodyPr/>
                    <a:lstStyle/>
                    <a:p>
                      <a:r>
                        <a:rPr lang="en-IN" sz="1400" dirty="0" smtClean="0"/>
                        <a:t>Project Completion Date as</a:t>
                      </a:r>
                      <a:r>
                        <a:rPr lang="en-IN" sz="1400" baseline="0" dirty="0" smtClean="0"/>
                        <a:t> per contract</a:t>
                      </a:r>
                      <a:endParaRPr lang="en-IN" sz="1400" dirty="0"/>
                    </a:p>
                  </a:txBody>
                  <a:tcPr/>
                </a:tc>
              </a:tr>
              <a:tr h="370840">
                <a:tc>
                  <a:txBody>
                    <a:bodyPr/>
                    <a:lstStyle/>
                    <a:p>
                      <a:r>
                        <a:rPr lang="en-IN" sz="1400" b="1" dirty="0" smtClean="0"/>
                        <a:t>Package 1</a:t>
                      </a:r>
                      <a:endParaRPr lang="en-IN" sz="1400" b="1" dirty="0"/>
                    </a:p>
                  </a:txBody>
                  <a:tcPr/>
                </a:tc>
                <a:tc>
                  <a:txBody>
                    <a:bodyPr/>
                    <a:lstStyle/>
                    <a:p>
                      <a:r>
                        <a:rPr lang="en-IN" sz="1400" dirty="0" smtClean="0"/>
                        <a:t>R1,R2, R3, R4, R5</a:t>
                      </a:r>
                      <a:endParaRPr lang="en-IN" sz="1400" dirty="0"/>
                    </a:p>
                  </a:txBody>
                  <a:tcPr/>
                </a:tc>
                <a:tc>
                  <a:txBody>
                    <a:bodyPr/>
                    <a:lstStyle/>
                    <a:p>
                      <a:r>
                        <a:rPr lang="en-IN" sz="1400" dirty="0" smtClean="0"/>
                        <a:t>Contractor-A</a:t>
                      </a:r>
                      <a:endParaRPr lang="en-IN" sz="1400" dirty="0"/>
                    </a:p>
                  </a:txBody>
                  <a:tcPr/>
                </a:tc>
                <a:tc>
                  <a:txBody>
                    <a:bodyPr/>
                    <a:lstStyle/>
                    <a:p>
                      <a:r>
                        <a:rPr lang="en-IN" sz="1400" dirty="0" smtClean="0"/>
                        <a:t>XYZ/12345</a:t>
                      </a:r>
                      <a:endParaRPr lang="en-IN" sz="1400" dirty="0"/>
                    </a:p>
                  </a:txBody>
                  <a:tcPr/>
                </a:tc>
                <a:tc>
                  <a:txBody>
                    <a:bodyPr/>
                    <a:lstStyle/>
                    <a:p>
                      <a:r>
                        <a:rPr lang="en-IN" sz="1400" dirty="0" smtClean="0"/>
                        <a:t>1/1/2020</a:t>
                      </a:r>
                      <a:endParaRPr lang="en-IN" sz="1400" dirty="0"/>
                    </a:p>
                  </a:txBody>
                  <a:tcPr/>
                </a:tc>
                <a:tc>
                  <a:txBody>
                    <a:bodyPr/>
                    <a:lstStyle/>
                    <a:p>
                      <a:r>
                        <a:rPr lang="en-IN" sz="1400" dirty="0" smtClean="0"/>
                        <a:t>1/12/2020</a:t>
                      </a:r>
                      <a:endParaRPr lang="en-IN" sz="1400" dirty="0"/>
                    </a:p>
                  </a:txBody>
                  <a:tcPr/>
                </a:tc>
              </a:tr>
              <a:tr h="370840">
                <a:tc>
                  <a:txBody>
                    <a:bodyPr/>
                    <a:lstStyle/>
                    <a:p>
                      <a:r>
                        <a:rPr lang="en-IN" sz="1400" b="1" dirty="0" smtClean="0">
                          <a:solidFill>
                            <a:prstClr val="black"/>
                          </a:solidFill>
                        </a:rPr>
                        <a:t>Package 2</a:t>
                      </a:r>
                      <a:endParaRPr lang="en-IN" sz="1400" dirty="0"/>
                    </a:p>
                  </a:txBody>
                  <a:tcPr/>
                </a:tc>
                <a:tc>
                  <a:txBody>
                    <a:bodyPr/>
                    <a:lstStyle/>
                    <a:p>
                      <a:r>
                        <a:rPr lang="en-IN" sz="1400" dirty="0" smtClean="0"/>
                        <a:t>R6, R7</a:t>
                      </a:r>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Contractor-B</a:t>
                      </a:r>
                    </a:p>
                  </a:txBody>
                  <a:tcPr/>
                </a:tc>
                <a:tc>
                  <a:txBody>
                    <a:bodyPr/>
                    <a:lstStyle/>
                    <a:p>
                      <a:r>
                        <a:rPr lang="en-IN" sz="1400" dirty="0" smtClean="0"/>
                        <a:t>XYZ/67891</a:t>
                      </a:r>
                      <a:endParaRPr lang="en-IN" sz="1400" dirty="0"/>
                    </a:p>
                  </a:txBody>
                  <a:tcPr/>
                </a:tc>
                <a:tc>
                  <a:txBody>
                    <a:bodyPr/>
                    <a:lstStyle/>
                    <a:p>
                      <a:r>
                        <a:rPr lang="en-IN" sz="1400" dirty="0" smtClean="0"/>
                        <a:t>1/2/2020</a:t>
                      </a:r>
                      <a:endParaRPr lang="en-IN" sz="1400" dirty="0"/>
                    </a:p>
                  </a:txBody>
                  <a:tcPr/>
                </a:tc>
                <a:tc>
                  <a:txBody>
                    <a:bodyPr/>
                    <a:lstStyle/>
                    <a:p>
                      <a:r>
                        <a:rPr lang="en-IN" sz="1400" dirty="0" smtClean="0"/>
                        <a:t>1/1/2021</a:t>
                      </a:r>
                      <a:endParaRPr lang="en-IN" sz="1400" dirty="0"/>
                    </a:p>
                  </a:txBody>
                  <a:tcPr/>
                </a:tc>
              </a:tr>
              <a:tr h="370840">
                <a:tc>
                  <a:txBody>
                    <a:bodyPr/>
                    <a:lstStyle/>
                    <a:p>
                      <a:r>
                        <a:rPr lang="en-IN" sz="1400" b="1" dirty="0" smtClean="0">
                          <a:solidFill>
                            <a:prstClr val="black"/>
                          </a:solidFill>
                        </a:rPr>
                        <a:t>Package 3</a:t>
                      </a:r>
                      <a:endParaRPr lang="en-IN" sz="1400" dirty="0"/>
                    </a:p>
                  </a:txBody>
                  <a:tcPr/>
                </a:tc>
                <a:tc>
                  <a:txBody>
                    <a:bodyPr/>
                    <a:lstStyle/>
                    <a:p>
                      <a:r>
                        <a:rPr lang="en-IN" sz="1400" dirty="0" smtClean="0"/>
                        <a:t>R8</a:t>
                      </a:r>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Contractor-C</a:t>
                      </a:r>
                    </a:p>
                  </a:txBody>
                  <a:tcPr/>
                </a:tc>
                <a:tc>
                  <a:txBody>
                    <a:bodyPr/>
                    <a:lstStyle/>
                    <a:p>
                      <a:r>
                        <a:rPr lang="en-IN" sz="1400" dirty="0" smtClean="0"/>
                        <a:t>XYZ/24782</a:t>
                      </a:r>
                      <a:endParaRPr lang="en-IN" sz="1400" dirty="0"/>
                    </a:p>
                  </a:txBody>
                  <a:tcPr/>
                </a:tc>
                <a:tc>
                  <a:txBody>
                    <a:bodyPr/>
                    <a:lstStyle/>
                    <a:p>
                      <a:r>
                        <a:rPr lang="en-IN" sz="1400" dirty="0" smtClean="0"/>
                        <a:t>10/1/2020</a:t>
                      </a:r>
                      <a:endParaRPr lang="en-IN" sz="1400" dirty="0"/>
                    </a:p>
                  </a:txBody>
                  <a:tcPr/>
                </a:tc>
                <a:tc>
                  <a:txBody>
                    <a:bodyPr/>
                    <a:lstStyle/>
                    <a:p>
                      <a:r>
                        <a:rPr lang="en-IN" sz="1400" dirty="0" smtClean="0"/>
                        <a:t>10/12/2020</a:t>
                      </a:r>
                      <a:endParaRPr lang="en-IN" sz="1400" dirty="0"/>
                    </a:p>
                  </a:txBody>
                  <a:tcPr/>
                </a:tc>
              </a:tr>
              <a:tr h="370840">
                <a:tc>
                  <a:txBody>
                    <a:bodyPr/>
                    <a:lstStyle/>
                    <a:p>
                      <a:r>
                        <a:rPr lang="en-IN" sz="1400" b="1" dirty="0" smtClean="0">
                          <a:solidFill>
                            <a:prstClr val="black"/>
                          </a:solidFill>
                        </a:rPr>
                        <a:t>Package 4</a:t>
                      </a:r>
                      <a:endParaRPr lang="en-IN" sz="1400" dirty="0"/>
                    </a:p>
                  </a:txBody>
                  <a:tcPr/>
                </a:tc>
                <a:tc>
                  <a:txBody>
                    <a:bodyPr/>
                    <a:lstStyle/>
                    <a:p>
                      <a:r>
                        <a:rPr lang="en-IN" sz="1400" dirty="0" smtClean="0"/>
                        <a:t>R9, R10</a:t>
                      </a:r>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Contractor-D</a:t>
                      </a:r>
                    </a:p>
                  </a:txBody>
                  <a:tcPr/>
                </a:tc>
                <a:tc>
                  <a:txBody>
                    <a:bodyPr/>
                    <a:lstStyle/>
                    <a:p>
                      <a:r>
                        <a:rPr lang="en-IN" sz="1400" dirty="0" smtClean="0"/>
                        <a:t>XYZ/76543</a:t>
                      </a:r>
                      <a:endParaRPr lang="en-IN" sz="1400" dirty="0"/>
                    </a:p>
                  </a:txBody>
                  <a:tcPr/>
                </a:tc>
                <a:tc>
                  <a:txBody>
                    <a:bodyPr/>
                    <a:lstStyle/>
                    <a:p>
                      <a:r>
                        <a:rPr lang="en-IN" sz="1400" dirty="0" smtClean="0"/>
                        <a:t>20/1/2020</a:t>
                      </a:r>
                      <a:endParaRPr lang="en-IN" sz="1400" dirty="0"/>
                    </a:p>
                  </a:txBody>
                  <a:tcPr/>
                </a:tc>
                <a:tc>
                  <a:txBody>
                    <a:bodyPr/>
                    <a:lstStyle/>
                    <a:p>
                      <a:r>
                        <a:rPr lang="en-IN" sz="1400" dirty="0" smtClean="0"/>
                        <a:t>20/12/2020</a:t>
                      </a:r>
                      <a:endParaRPr lang="en-IN" sz="1400" dirty="0"/>
                    </a:p>
                  </a:txBody>
                  <a:tcPr/>
                </a:tc>
              </a:tr>
            </a:tbl>
          </a:graphicData>
        </a:graphic>
      </p:graphicFrame>
      <p:sp>
        <p:nvSpPr>
          <p:cNvPr id="41" name="Rectangle 40"/>
          <p:cNvSpPr/>
          <p:nvPr/>
        </p:nvSpPr>
        <p:spPr>
          <a:xfrm>
            <a:off x="3096026" y="4154564"/>
            <a:ext cx="2673937" cy="369332"/>
          </a:xfrm>
          <a:prstGeom prst="rect">
            <a:avLst/>
          </a:prstGeom>
        </p:spPr>
        <p:txBody>
          <a:bodyPr wrap="none">
            <a:spAutoFit/>
          </a:bodyPr>
          <a:lstStyle/>
          <a:p>
            <a:r>
              <a:rPr lang="en-US" b="1" dirty="0">
                <a:solidFill>
                  <a:prstClr val="black"/>
                </a:solidFill>
                <a:ea typeface="Open Sans" panose="020B0606030504020204" pitchFamily="34" charset="0"/>
                <a:cs typeface="Poppins Medium" panose="00000600000000000000" pitchFamily="2" charset="0"/>
              </a:rPr>
              <a:t>Details of Tenders of Road</a:t>
            </a:r>
            <a:endParaRPr lang="en-US" b="1" dirty="0">
              <a:solidFill>
                <a:prstClr val="black"/>
              </a:solidFill>
              <a:ea typeface="Open Sans" panose="020B0606030504020204" pitchFamily="34" charset="0"/>
              <a:cs typeface="Poppins Medium" panose="00000600000000000000" pitchFamily="2" charset="0"/>
            </a:endParaRPr>
          </a:p>
        </p:txBody>
      </p:sp>
    </p:spTree>
    <p:extLst>
      <p:ext uri="{BB962C8B-B14F-4D97-AF65-F5344CB8AC3E}">
        <p14:creationId xmlns:p14="http://schemas.microsoft.com/office/powerpoint/2010/main" val="3067309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 xmlns:a16="http://schemas.microsoft.com/office/drawing/2014/main" id="{DBE03ED8-2D9E-354B-BFA9-18763369086F}"/>
              </a:ext>
            </a:extLst>
          </p:cNvPr>
          <p:cNvSpPr/>
          <p:nvPr/>
        </p:nvSpPr>
        <p:spPr>
          <a:xfrm>
            <a:off x="0" y="0"/>
            <a:ext cx="12204000" cy="424732"/>
          </a:xfrm>
          <a:prstGeom prst="rect">
            <a:avLst/>
          </a:prstGeom>
          <a:solidFill>
            <a:schemeClr val="tx1">
              <a:alpha val="75000"/>
            </a:schemeClr>
          </a:solidFill>
        </p:spPr>
        <p:txBody>
          <a:bodyPr wrap="square">
            <a:spAutoFit/>
          </a:bodyPr>
          <a:lstStyle/>
          <a:p>
            <a:pPr marL="0" lvl="1" algn="ctr" defTabSz="1466850">
              <a:lnSpc>
                <a:spcPct val="90000"/>
              </a:lnSpc>
              <a:spcBef>
                <a:spcPct val="0"/>
              </a:spcBef>
              <a:spcAft>
                <a:spcPct val="15000"/>
              </a:spcAft>
              <a:defRPr/>
            </a:pPr>
            <a:r>
              <a:rPr lang="en-IN" sz="2400" b="1" dirty="0">
                <a:solidFill>
                  <a:prstClr val="white"/>
                </a:solidFill>
              </a:rPr>
              <a:t>DATA REQUIRED FOR DEVELOPMENT OF </a:t>
            </a:r>
            <a:r>
              <a:rPr lang="en-IN" sz="2400" b="1" dirty="0" err="1">
                <a:solidFill>
                  <a:prstClr val="white"/>
                </a:solidFill>
              </a:rPr>
              <a:t>eMARG</a:t>
            </a:r>
            <a:endParaRPr lang="en-IN" sz="2400" b="1" dirty="0">
              <a:solidFill>
                <a:prstClr val="white"/>
              </a:solidFill>
            </a:endParaRPr>
          </a:p>
        </p:txBody>
      </p:sp>
      <p:grpSp>
        <p:nvGrpSpPr>
          <p:cNvPr id="9" name="Group 8"/>
          <p:cNvGrpSpPr/>
          <p:nvPr/>
        </p:nvGrpSpPr>
        <p:grpSpPr>
          <a:xfrm>
            <a:off x="2644024" y="637269"/>
            <a:ext cx="8934785" cy="1514838"/>
            <a:chOff x="1581711" y="731398"/>
            <a:chExt cx="8934785" cy="1514838"/>
          </a:xfrm>
        </p:grpSpPr>
        <p:sp>
          <p:nvSpPr>
            <p:cNvPr id="28" name="Rounded Rectangle 27"/>
            <p:cNvSpPr/>
            <p:nvPr/>
          </p:nvSpPr>
          <p:spPr>
            <a:xfrm>
              <a:off x="1581711" y="1246867"/>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STATE</a:t>
              </a:r>
              <a:endParaRPr lang="en-IN" sz="1400" dirty="0">
                <a:solidFill>
                  <a:prstClr val="white"/>
                </a:solidFill>
              </a:endParaRPr>
            </a:p>
          </p:txBody>
        </p:sp>
        <p:sp>
          <p:nvSpPr>
            <p:cNvPr id="29" name="Rounded Rectangle 28"/>
            <p:cNvSpPr/>
            <p:nvPr/>
          </p:nvSpPr>
          <p:spPr>
            <a:xfrm>
              <a:off x="3347036" y="731398"/>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District-1</a:t>
              </a:r>
              <a:endParaRPr lang="en-IN" sz="1400" dirty="0">
                <a:solidFill>
                  <a:prstClr val="white"/>
                </a:solidFill>
              </a:endParaRPr>
            </a:p>
          </p:txBody>
        </p:sp>
        <p:sp>
          <p:nvSpPr>
            <p:cNvPr id="30" name="Rounded Rectangle 29"/>
            <p:cNvSpPr/>
            <p:nvPr/>
          </p:nvSpPr>
          <p:spPr>
            <a:xfrm>
              <a:off x="3351519" y="1246867"/>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District-2</a:t>
              </a:r>
              <a:endParaRPr lang="en-IN" sz="1400" dirty="0">
                <a:solidFill>
                  <a:prstClr val="white"/>
                </a:solidFill>
              </a:endParaRPr>
            </a:p>
          </p:txBody>
        </p:sp>
        <p:sp>
          <p:nvSpPr>
            <p:cNvPr id="31" name="Rounded Rectangle 30"/>
            <p:cNvSpPr/>
            <p:nvPr/>
          </p:nvSpPr>
          <p:spPr>
            <a:xfrm>
              <a:off x="3342555" y="1775783"/>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District-3</a:t>
              </a:r>
              <a:endParaRPr lang="en-IN" sz="1400" dirty="0">
                <a:solidFill>
                  <a:prstClr val="white"/>
                </a:solidFill>
              </a:endParaRPr>
            </a:p>
          </p:txBody>
        </p:sp>
        <p:sp>
          <p:nvSpPr>
            <p:cNvPr id="32" name="Rounded Rectangle 31"/>
            <p:cNvSpPr/>
            <p:nvPr/>
          </p:nvSpPr>
          <p:spPr>
            <a:xfrm>
              <a:off x="6931766" y="732833"/>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Package-1</a:t>
              </a:r>
              <a:endParaRPr lang="en-IN" sz="1400" dirty="0">
                <a:solidFill>
                  <a:prstClr val="white"/>
                </a:solidFill>
              </a:endParaRPr>
            </a:p>
          </p:txBody>
        </p:sp>
        <p:sp>
          <p:nvSpPr>
            <p:cNvPr id="33" name="Rounded Rectangle 32"/>
            <p:cNvSpPr/>
            <p:nvPr/>
          </p:nvSpPr>
          <p:spPr>
            <a:xfrm>
              <a:off x="8220131" y="759774"/>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Package-2</a:t>
              </a:r>
              <a:endParaRPr lang="en-IN" sz="1400" dirty="0">
                <a:solidFill>
                  <a:prstClr val="white"/>
                </a:solidFill>
              </a:endParaRPr>
            </a:p>
          </p:txBody>
        </p:sp>
        <p:sp>
          <p:nvSpPr>
            <p:cNvPr id="34" name="Rounded Rectangle 33"/>
            <p:cNvSpPr/>
            <p:nvPr/>
          </p:nvSpPr>
          <p:spPr>
            <a:xfrm>
              <a:off x="9508496" y="750214"/>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Package-3</a:t>
              </a:r>
              <a:endParaRPr lang="en-IN" sz="1400" dirty="0">
                <a:solidFill>
                  <a:prstClr val="white"/>
                </a:solidFill>
              </a:endParaRPr>
            </a:p>
          </p:txBody>
        </p:sp>
        <p:sp>
          <p:nvSpPr>
            <p:cNvPr id="42" name="Rounded Rectangle 41"/>
            <p:cNvSpPr/>
            <p:nvPr/>
          </p:nvSpPr>
          <p:spPr>
            <a:xfrm>
              <a:off x="5139401" y="731398"/>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DPIU-1</a:t>
              </a:r>
              <a:endParaRPr lang="en-IN" sz="1400" dirty="0">
                <a:solidFill>
                  <a:prstClr val="white"/>
                </a:solidFill>
              </a:endParaRPr>
            </a:p>
          </p:txBody>
        </p:sp>
        <p:sp>
          <p:nvSpPr>
            <p:cNvPr id="43" name="Rounded Rectangle 42"/>
            <p:cNvSpPr/>
            <p:nvPr/>
          </p:nvSpPr>
          <p:spPr>
            <a:xfrm>
              <a:off x="5137209" y="1281501"/>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DPIU-2</a:t>
              </a:r>
              <a:endParaRPr lang="en-IN" sz="1400" dirty="0">
                <a:solidFill>
                  <a:prstClr val="white"/>
                </a:solidFill>
              </a:endParaRPr>
            </a:p>
          </p:txBody>
        </p:sp>
        <p:sp>
          <p:nvSpPr>
            <p:cNvPr id="50" name="Rounded Rectangle 49"/>
            <p:cNvSpPr/>
            <p:nvPr/>
          </p:nvSpPr>
          <p:spPr>
            <a:xfrm>
              <a:off x="5137209" y="1886236"/>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DPIU-3</a:t>
              </a:r>
              <a:endParaRPr lang="en-IN" sz="1400" dirty="0">
                <a:solidFill>
                  <a:prstClr val="white"/>
                </a:solidFill>
              </a:endParaRPr>
            </a:p>
          </p:txBody>
        </p:sp>
        <p:cxnSp>
          <p:nvCxnSpPr>
            <p:cNvPr id="3" name="Straight Connector 2"/>
            <p:cNvCxnSpPr/>
            <p:nvPr/>
          </p:nvCxnSpPr>
          <p:spPr>
            <a:xfrm>
              <a:off x="3052482" y="911398"/>
              <a:ext cx="0" cy="104400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27519" y="886794"/>
              <a:ext cx="0" cy="122400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3052482" y="928436"/>
              <a:ext cx="294554"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56965" y="1411551"/>
              <a:ext cx="294554"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048001" y="1955783"/>
              <a:ext cx="294554"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89711" y="1412119"/>
              <a:ext cx="45829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827519" y="886226"/>
              <a:ext cx="294554"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827519" y="1483056"/>
              <a:ext cx="294554"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827519" y="2102852"/>
              <a:ext cx="294554"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p:cNvSpPr/>
            <p:nvPr/>
          </p:nvSpPr>
          <p:spPr>
            <a:xfrm>
              <a:off x="6931766" y="1282824"/>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Package-4</a:t>
              </a:r>
              <a:endParaRPr lang="en-IN" sz="1400" dirty="0">
                <a:solidFill>
                  <a:prstClr val="white"/>
                </a:solidFill>
              </a:endParaRPr>
            </a:p>
          </p:txBody>
        </p:sp>
        <p:sp>
          <p:nvSpPr>
            <p:cNvPr id="73" name="Rounded Rectangle 72"/>
            <p:cNvSpPr/>
            <p:nvPr/>
          </p:nvSpPr>
          <p:spPr>
            <a:xfrm>
              <a:off x="8220131" y="1281501"/>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Package-5</a:t>
              </a:r>
              <a:endParaRPr lang="en-IN" sz="1400" dirty="0">
                <a:solidFill>
                  <a:prstClr val="white"/>
                </a:solidFill>
              </a:endParaRPr>
            </a:p>
          </p:txBody>
        </p:sp>
        <p:sp>
          <p:nvSpPr>
            <p:cNvPr id="74" name="Rounded Rectangle 73"/>
            <p:cNvSpPr/>
            <p:nvPr/>
          </p:nvSpPr>
          <p:spPr>
            <a:xfrm>
              <a:off x="6931766" y="1880272"/>
              <a:ext cx="1008000" cy="360000"/>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Package-6</a:t>
              </a:r>
              <a:endParaRPr lang="en-IN" sz="1400" dirty="0">
                <a:solidFill>
                  <a:prstClr val="white"/>
                </a:solidFill>
              </a:endParaRPr>
            </a:p>
          </p:txBody>
        </p:sp>
        <p:cxnSp>
          <p:nvCxnSpPr>
            <p:cNvPr id="75" name="Straight Arrow Connector 74"/>
            <p:cNvCxnSpPr/>
            <p:nvPr/>
          </p:nvCxnSpPr>
          <p:spPr>
            <a:xfrm>
              <a:off x="6145209" y="911398"/>
              <a:ext cx="756000"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6145209" y="1461501"/>
              <a:ext cx="756000"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145209" y="2069560"/>
              <a:ext cx="756000"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350555" y="890757"/>
              <a:ext cx="468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Plus 7"/>
            <p:cNvSpPr/>
            <p:nvPr/>
          </p:nvSpPr>
          <p:spPr>
            <a:xfrm>
              <a:off x="8002995" y="808812"/>
              <a:ext cx="180000" cy="205172"/>
            </a:xfrm>
            <a:prstGeom prst="mathPlus">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79" name="Plus 78"/>
            <p:cNvSpPr/>
            <p:nvPr/>
          </p:nvSpPr>
          <p:spPr>
            <a:xfrm>
              <a:off x="9265267" y="798956"/>
              <a:ext cx="180000" cy="205172"/>
            </a:xfrm>
            <a:prstGeom prst="mathPlus">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80" name="Plus 79"/>
            <p:cNvSpPr/>
            <p:nvPr/>
          </p:nvSpPr>
          <p:spPr>
            <a:xfrm>
              <a:off x="7989948" y="1358915"/>
              <a:ext cx="180000" cy="205172"/>
            </a:xfrm>
            <a:prstGeom prst="mathPlus">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10" name="Rectangle 9"/>
          <p:cNvSpPr/>
          <p:nvPr/>
        </p:nvSpPr>
        <p:spPr>
          <a:xfrm>
            <a:off x="167260" y="877604"/>
            <a:ext cx="1636011" cy="923330"/>
          </a:xfrm>
          <a:prstGeom prst="rect">
            <a:avLst/>
          </a:prstGeom>
        </p:spPr>
        <p:txBody>
          <a:bodyPr wrap="square">
            <a:spAutoFit/>
          </a:bodyPr>
          <a:lstStyle/>
          <a:p>
            <a:r>
              <a:rPr lang="en-US" b="1" dirty="0">
                <a:solidFill>
                  <a:prstClr val="black"/>
                </a:solidFill>
                <a:ea typeface="Open Sans" panose="020B0606030504020204" pitchFamily="34" charset="0"/>
                <a:cs typeface="Poppins Medium" panose="00000600000000000000" pitchFamily="2" charset="0"/>
              </a:rPr>
              <a:t>Administrative Hierarchy of PMGSY Works</a:t>
            </a:r>
            <a:endParaRPr lang="en-IN" dirty="0">
              <a:solidFill>
                <a:prstClr val="black"/>
              </a:solidFill>
            </a:endParaRPr>
          </a:p>
        </p:txBody>
      </p:sp>
      <p:cxnSp>
        <p:nvCxnSpPr>
          <p:cNvPr id="81" name="Straight Arrow Connector 80"/>
          <p:cNvCxnSpPr/>
          <p:nvPr/>
        </p:nvCxnSpPr>
        <p:spPr>
          <a:xfrm>
            <a:off x="1685262" y="1304229"/>
            <a:ext cx="756000" cy="0"/>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31343" y="2294027"/>
            <a:ext cx="12172657" cy="2031325"/>
          </a:xfrm>
          <a:prstGeom prst="rect">
            <a:avLst/>
          </a:prstGeom>
        </p:spPr>
        <p:txBody>
          <a:bodyPr wrap="square">
            <a:spAutoFit/>
          </a:bodyPr>
          <a:lstStyle/>
          <a:p>
            <a:pPr marL="285750" indent="-285750">
              <a:buFont typeface="Wingdings" panose="05000000000000000000" pitchFamily="2" charset="2"/>
              <a:buChar char="Ø"/>
            </a:pPr>
            <a:r>
              <a:rPr lang="en-US" b="1" dirty="0">
                <a:solidFill>
                  <a:prstClr val="black"/>
                </a:solidFill>
                <a:ea typeface="Open Sans" panose="020B0606030504020204" pitchFamily="34" charset="0"/>
                <a:cs typeface="Poppins Medium" panose="00000600000000000000" pitchFamily="2" charset="0"/>
              </a:rPr>
              <a:t>District Project Implementation Unit (DPIU): </a:t>
            </a:r>
          </a:p>
          <a:p>
            <a:pPr marL="285750" indent="-285750">
              <a:buFont typeface="Arial" panose="020B0604020202020204" pitchFamily="34" charset="0"/>
              <a:buChar char="•"/>
            </a:pPr>
            <a:r>
              <a:rPr lang="en-US" dirty="0">
                <a:solidFill>
                  <a:prstClr val="black"/>
                </a:solidFill>
                <a:ea typeface="Open Sans" panose="020B0606030504020204" pitchFamily="34" charset="0"/>
                <a:cs typeface="Poppins Medium" panose="00000600000000000000" pitchFamily="2" charset="0"/>
              </a:rPr>
              <a:t>If a district is large in size or large no. of works are sanctioned in a district is , then to have a better administrative control, a district is further divided into divisions and then DPIU is formed by joining these divisions</a:t>
            </a:r>
          </a:p>
          <a:p>
            <a:pPr marL="285750" indent="-285750">
              <a:buFont typeface="Arial" panose="020B0604020202020204" pitchFamily="34" charset="0"/>
              <a:buChar char="•"/>
            </a:pPr>
            <a:r>
              <a:rPr lang="en-US" dirty="0">
                <a:solidFill>
                  <a:prstClr val="black"/>
                </a:solidFill>
                <a:ea typeface="Open Sans" panose="020B0606030504020204" pitchFamily="34" charset="0"/>
                <a:cs typeface="Poppins Medium" panose="00000600000000000000" pitchFamily="2" charset="0"/>
              </a:rPr>
              <a:t>A district can have one DPIU or more than one DPIU </a:t>
            </a:r>
          </a:p>
          <a:p>
            <a:pPr marL="285750" indent="-285750">
              <a:buFont typeface="Arial" panose="020B0604020202020204" pitchFamily="34" charset="0"/>
              <a:buChar char="•"/>
            </a:pPr>
            <a:r>
              <a:rPr lang="en-US" dirty="0">
                <a:solidFill>
                  <a:prstClr val="black"/>
                </a:solidFill>
                <a:ea typeface="Open Sans" panose="020B0606030504020204" pitchFamily="34" charset="0"/>
                <a:cs typeface="Poppins Medium" panose="00000600000000000000" pitchFamily="2" charset="0"/>
              </a:rPr>
              <a:t>The unit which is responsible for construction and maintenance of Roads assigned to them. </a:t>
            </a:r>
          </a:p>
          <a:p>
            <a:pPr marL="285750" indent="-285750">
              <a:buFont typeface="Arial" panose="020B0604020202020204" pitchFamily="34" charset="0"/>
              <a:buChar char="•"/>
            </a:pPr>
            <a:r>
              <a:rPr lang="en-US" dirty="0">
                <a:solidFill>
                  <a:prstClr val="black"/>
                </a:solidFill>
                <a:ea typeface="Open Sans" panose="020B0606030504020204" pitchFamily="34" charset="0"/>
                <a:cs typeface="Poppins Medium" panose="00000600000000000000" pitchFamily="2" charset="0"/>
              </a:rPr>
              <a:t>It generally has three level of Engineers, i.e. JE/AE/EE</a:t>
            </a:r>
          </a:p>
          <a:p>
            <a:pPr marL="285750" indent="-285750">
              <a:buFont typeface="Arial" panose="020B0604020202020204" pitchFamily="34" charset="0"/>
              <a:buChar char="•"/>
            </a:pPr>
            <a:r>
              <a:rPr lang="en-US" b="1" dirty="0">
                <a:solidFill>
                  <a:prstClr val="black"/>
                </a:solidFill>
                <a:ea typeface="Open Sans" panose="020B0606030504020204" pitchFamily="34" charset="0"/>
                <a:cs typeface="Poppins Medium" panose="00000600000000000000" pitchFamily="2" charset="0"/>
              </a:rPr>
              <a:t>Every package is associated with a single unique DPIU on ground</a:t>
            </a:r>
          </a:p>
        </p:txBody>
      </p:sp>
      <p:sp>
        <p:nvSpPr>
          <p:cNvPr id="83" name="Rectangle 82"/>
          <p:cNvSpPr/>
          <p:nvPr/>
        </p:nvSpPr>
        <p:spPr>
          <a:xfrm>
            <a:off x="0" y="4594292"/>
            <a:ext cx="11994934" cy="369332"/>
          </a:xfrm>
          <a:prstGeom prst="rect">
            <a:avLst/>
          </a:prstGeom>
        </p:spPr>
        <p:txBody>
          <a:bodyPr wrap="square">
            <a:spAutoFit/>
          </a:bodyPr>
          <a:lstStyle/>
          <a:p>
            <a:pPr marL="285750" indent="-285750">
              <a:buFont typeface="Wingdings" panose="05000000000000000000" pitchFamily="2" charset="2"/>
              <a:buChar char="Ø"/>
            </a:pPr>
            <a:r>
              <a:rPr lang="en-US" dirty="0">
                <a:solidFill>
                  <a:prstClr val="black"/>
                </a:solidFill>
                <a:ea typeface="Open Sans" panose="020B0606030504020204" pitchFamily="34" charset="0"/>
                <a:cs typeface="Poppins Medium" panose="00000600000000000000" pitchFamily="2" charset="0"/>
              </a:rPr>
              <a:t>Additionally  the lump sum maintenance rates are dependent on CW width and Traffic Density also</a:t>
            </a:r>
            <a:endParaRPr lang="en-IN" dirty="0">
              <a:solidFill>
                <a:prstClr val="black"/>
              </a:solidFill>
            </a:endParaRPr>
          </a:p>
        </p:txBody>
      </p:sp>
      <p:graphicFrame>
        <p:nvGraphicFramePr>
          <p:cNvPr id="11" name="Table 10"/>
          <p:cNvGraphicFramePr>
            <a:graphicFrameLocks noGrp="1"/>
          </p:cNvGraphicFramePr>
          <p:nvPr>
            <p:extLst/>
          </p:nvPr>
        </p:nvGraphicFramePr>
        <p:xfrm>
          <a:off x="83547" y="5224066"/>
          <a:ext cx="12045700" cy="889000"/>
        </p:xfrm>
        <a:graphic>
          <a:graphicData uri="http://schemas.openxmlformats.org/drawingml/2006/table">
            <a:tbl>
              <a:tblPr firstRow="1" bandRow="1">
                <a:tableStyleId>{073A0DAA-6AF3-43AB-8588-CEC1D06C72B9}</a:tableStyleId>
              </a:tblPr>
              <a:tblGrid>
                <a:gridCol w="589925"/>
                <a:gridCol w="731280"/>
                <a:gridCol w="650027"/>
                <a:gridCol w="677111"/>
                <a:gridCol w="1069836"/>
                <a:gridCol w="690653"/>
                <a:gridCol w="839618"/>
                <a:gridCol w="677110"/>
                <a:gridCol w="988583"/>
                <a:gridCol w="1042751"/>
                <a:gridCol w="1002125"/>
                <a:gridCol w="1015666"/>
                <a:gridCol w="1085741"/>
                <a:gridCol w="985274"/>
              </a:tblGrid>
              <a:tr h="370840">
                <a:tc gridSpan="14">
                  <a:txBody>
                    <a:bodyPr/>
                    <a:lstStyle/>
                    <a:p>
                      <a:pPr algn="ctr"/>
                      <a:r>
                        <a:rPr lang="en-IN" sz="1400" dirty="0" smtClean="0"/>
                        <a:t>Summary of</a:t>
                      </a:r>
                      <a:r>
                        <a:rPr lang="en-IN" sz="1400" baseline="0" dirty="0" smtClean="0"/>
                        <a:t> Data/Information Required for a package for its routine maintenance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h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r>
              <a:tr h="370840">
                <a:tc>
                  <a:txBody>
                    <a:bodyPr/>
                    <a:lstStyle/>
                    <a:p>
                      <a:r>
                        <a:rPr lang="en-IN" sz="1400" dirty="0" smtClean="0"/>
                        <a:t>State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District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Block</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DPIU</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Package No.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Road Name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Traffic Category</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CW Width</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Completed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Completion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Agreement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Agreement</a:t>
                      </a:r>
                      <a:r>
                        <a:rPr lang="en-IN" sz="1400" baseline="0" dirty="0" smtClean="0"/>
                        <a:t> Date</a:t>
                      </a:r>
                      <a:endParaRPr lang="en-IN"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Contractor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smtClean="0"/>
                        <a:t>PAN No. of 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4" name="Rectangle 83"/>
          <p:cNvSpPr/>
          <p:nvPr/>
        </p:nvSpPr>
        <p:spPr>
          <a:xfrm>
            <a:off x="31377" y="4128130"/>
            <a:ext cx="11994934" cy="276999"/>
          </a:xfrm>
          <a:prstGeom prst="rect">
            <a:avLst/>
          </a:prstGeom>
        </p:spPr>
        <p:txBody>
          <a:bodyPr wrap="square">
            <a:spAutoFit/>
          </a:bodyPr>
          <a:lstStyle/>
          <a:p>
            <a:pPr algn="r"/>
            <a:r>
              <a:rPr lang="en-US" sz="1200" dirty="0">
                <a:solidFill>
                  <a:prstClr val="black"/>
                </a:solidFill>
                <a:ea typeface="Open Sans" panose="020B0606030504020204" pitchFamily="34" charset="0"/>
                <a:cs typeface="Poppins Medium" panose="00000600000000000000" pitchFamily="2" charset="0"/>
              </a:rPr>
              <a:t>*DPIU is more commonly called as PIU. So DPIU and PIU mean the same</a:t>
            </a:r>
            <a:endParaRPr lang="en-IN" sz="1200" dirty="0">
              <a:solidFill>
                <a:prstClr val="black"/>
              </a:solidFill>
            </a:endParaRPr>
          </a:p>
        </p:txBody>
      </p:sp>
    </p:spTree>
    <p:extLst>
      <p:ext uri="{BB962C8B-B14F-4D97-AF65-F5344CB8AC3E}">
        <p14:creationId xmlns:p14="http://schemas.microsoft.com/office/powerpoint/2010/main" val="4080304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 xmlns:a16="http://schemas.microsoft.com/office/drawing/2014/main" id="{DBE03ED8-2D9E-354B-BFA9-18763369086F}"/>
              </a:ext>
            </a:extLst>
          </p:cNvPr>
          <p:cNvSpPr/>
          <p:nvPr/>
        </p:nvSpPr>
        <p:spPr>
          <a:xfrm>
            <a:off x="0" y="0"/>
            <a:ext cx="12204000" cy="424732"/>
          </a:xfrm>
          <a:prstGeom prst="rect">
            <a:avLst/>
          </a:prstGeom>
          <a:solidFill>
            <a:schemeClr val="tx1">
              <a:alpha val="75000"/>
            </a:schemeClr>
          </a:solidFill>
        </p:spPr>
        <p:txBody>
          <a:bodyPr wrap="square">
            <a:spAutoFit/>
          </a:bodyPr>
          <a:lstStyle/>
          <a:p>
            <a:pPr marL="0" lvl="1" algn="ctr" defTabSz="1466850">
              <a:lnSpc>
                <a:spcPct val="90000"/>
              </a:lnSpc>
              <a:spcBef>
                <a:spcPct val="0"/>
              </a:spcBef>
              <a:spcAft>
                <a:spcPct val="15000"/>
              </a:spcAft>
              <a:defRPr/>
            </a:pPr>
            <a:r>
              <a:rPr lang="en-IN" sz="2400" b="1" dirty="0">
                <a:solidFill>
                  <a:prstClr val="white"/>
                </a:solidFill>
              </a:rPr>
              <a:t>SOURCE OF DATA AND ITS EXCHANGE</a:t>
            </a:r>
            <a:endParaRPr lang="en-IN" sz="2400" b="1" dirty="0">
              <a:solidFill>
                <a:prstClr val="white"/>
              </a:solidFill>
            </a:endParaRPr>
          </a:p>
        </p:txBody>
      </p:sp>
      <p:sp>
        <p:nvSpPr>
          <p:cNvPr id="2" name="Rectangle 1"/>
          <p:cNvSpPr/>
          <p:nvPr/>
        </p:nvSpPr>
        <p:spPr>
          <a:xfrm>
            <a:off x="0" y="447346"/>
            <a:ext cx="12192000" cy="830997"/>
          </a:xfrm>
          <a:prstGeom prst="rect">
            <a:avLst/>
          </a:prstGeom>
        </p:spPr>
        <p:txBody>
          <a:bodyPr wrap="square">
            <a:spAutoFit/>
          </a:bodyPr>
          <a:lstStyle/>
          <a:p>
            <a:pPr marL="285750" indent="-285750">
              <a:buFont typeface="Arial" panose="020B0604020202020204" pitchFamily="34" charset="0"/>
              <a:buChar char="•"/>
            </a:pPr>
            <a:r>
              <a:rPr lang="en-US" sz="1600" b="1" dirty="0">
                <a:solidFill>
                  <a:prstClr val="black"/>
                </a:solidFill>
                <a:ea typeface="Open Sans" panose="020B0606030504020204" pitchFamily="34" charset="0"/>
                <a:cs typeface="Poppins Medium" panose="00000600000000000000" pitchFamily="2" charset="0"/>
              </a:rPr>
              <a:t>All data of a road, from sanction to award/tender till completion is entered by PIU in OMMAS. Thus OMMAS is the source of parent data and the relevant data for development of </a:t>
            </a:r>
            <a:r>
              <a:rPr lang="en-US" sz="1600" b="1" dirty="0" err="1">
                <a:solidFill>
                  <a:prstClr val="black"/>
                </a:solidFill>
                <a:ea typeface="Open Sans" panose="020B0606030504020204" pitchFamily="34" charset="0"/>
                <a:cs typeface="Poppins Medium" panose="00000600000000000000" pitchFamily="2" charset="0"/>
              </a:rPr>
              <a:t>eMARG</a:t>
            </a:r>
            <a:r>
              <a:rPr lang="en-US" sz="1600" b="1" dirty="0">
                <a:solidFill>
                  <a:prstClr val="black"/>
                </a:solidFill>
                <a:ea typeface="Open Sans" panose="020B0606030504020204" pitchFamily="34" charset="0"/>
                <a:cs typeface="Poppins Medium" panose="00000600000000000000" pitchFamily="2" charset="0"/>
              </a:rPr>
              <a:t> needs to be sent from OMMAS to </a:t>
            </a:r>
            <a:r>
              <a:rPr lang="en-US" sz="1600" b="1" dirty="0" err="1">
                <a:solidFill>
                  <a:prstClr val="black"/>
                </a:solidFill>
                <a:ea typeface="Open Sans" panose="020B0606030504020204" pitchFamily="34" charset="0"/>
                <a:cs typeface="Poppins Medium" panose="00000600000000000000" pitchFamily="2" charset="0"/>
              </a:rPr>
              <a:t>eMARG</a:t>
            </a:r>
            <a:endParaRPr lang="en-US" sz="1600" b="1" dirty="0">
              <a:solidFill>
                <a:prstClr val="black"/>
              </a:solidFill>
              <a:ea typeface="Open Sans" panose="020B0606030504020204" pitchFamily="34" charset="0"/>
              <a:cs typeface="Poppins Medium" panose="00000600000000000000" pitchFamily="2" charset="0"/>
            </a:endParaRPr>
          </a:p>
          <a:p>
            <a:pPr marL="285750" indent="-285750">
              <a:buFont typeface="Arial" panose="020B0604020202020204" pitchFamily="34" charset="0"/>
              <a:buChar char="•"/>
            </a:pPr>
            <a:r>
              <a:rPr lang="en-IN" sz="1600" b="1" dirty="0">
                <a:solidFill>
                  <a:prstClr val="black"/>
                </a:solidFill>
              </a:rPr>
              <a:t>To start the development process in </a:t>
            </a:r>
            <a:r>
              <a:rPr lang="en-IN" sz="1600" b="1" dirty="0" err="1">
                <a:solidFill>
                  <a:prstClr val="black"/>
                </a:solidFill>
              </a:rPr>
              <a:t>eMARG</a:t>
            </a:r>
            <a:r>
              <a:rPr lang="en-IN" sz="1600" b="1" dirty="0">
                <a:solidFill>
                  <a:prstClr val="black"/>
                </a:solidFill>
              </a:rPr>
              <a:t>, first time data was exchanged manually in excel sheet on 11</a:t>
            </a:r>
            <a:r>
              <a:rPr lang="en-IN" sz="1600" b="1" baseline="30000" dirty="0">
                <a:solidFill>
                  <a:prstClr val="black"/>
                </a:solidFill>
              </a:rPr>
              <a:t>th</a:t>
            </a:r>
            <a:r>
              <a:rPr lang="en-IN" sz="1600" b="1" dirty="0">
                <a:solidFill>
                  <a:prstClr val="black"/>
                </a:solidFill>
              </a:rPr>
              <a:t> July 2019 and 4</a:t>
            </a:r>
            <a:r>
              <a:rPr lang="en-IN" sz="1600" b="1" baseline="30000" dirty="0">
                <a:solidFill>
                  <a:prstClr val="black"/>
                </a:solidFill>
              </a:rPr>
              <a:t>th</a:t>
            </a:r>
            <a:r>
              <a:rPr lang="en-IN" sz="1600" b="1" dirty="0">
                <a:solidFill>
                  <a:prstClr val="black"/>
                </a:solidFill>
              </a:rPr>
              <a:t> Dec 2019:</a:t>
            </a:r>
          </a:p>
        </p:txBody>
      </p:sp>
      <p:grpSp>
        <p:nvGrpSpPr>
          <p:cNvPr id="15" name="Group 14"/>
          <p:cNvGrpSpPr/>
          <p:nvPr/>
        </p:nvGrpSpPr>
        <p:grpSpPr>
          <a:xfrm>
            <a:off x="55808" y="1356659"/>
            <a:ext cx="12122745" cy="5453958"/>
            <a:chOff x="69255" y="1383553"/>
            <a:chExt cx="12122745" cy="5453958"/>
          </a:xfrm>
        </p:grpSpPr>
        <p:sp>
          <p:nvSpPr>
            <p:cNvPr id="39" name="Rounded Rectangle 38"/>
            <p:cNvSpPr/>
            <p:nvPr/>
          </p:nvSpPr>
          <p:spPr>
            <a:xfrm>
              <a:off x="2939816" y="1500988"/>
              <a:ext cx="3396764" cy="707809"/>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List of Packages completed between 1/10/2013 to 31/10/2019 in the required format sent to </a:t>
              </a:r>
              <a:r>
                <a:rPr lang="en-IN" sz="1400" dirty="0" err="1">
                  <a:solidFill>
                    <a:prstClr val="white"/>
                  </a:solidFill>
                </a:rPr>
                <a:t>eMARG</a:t>
              </a:r>
              <a:endParaRPr lang="en-IN" sz="1400" dirty="0">
                <a:solidFill>
                  <a:prstClr val="white"/>
                </a:solidFill>
              </a:endParaRPr>
            </a:p>
          </p:txBody>
        </p:sp>
        <p:sp>
          <p:nvSpPr>
            <p:cNvPr id="40" name="Rounded Rectangle 39"/>
            <p:cNvSpPr/>
            <p:nvPr/>
          </p:nvSpPr>
          <p:spPr>
            <a:xfrm>
              <a:off x="69255" y="1383553"/>
              <a:ext cx="2458791" cy="936036"/>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Master list of Names of States, Districts, Blocks, DPIUs and Departments maintained in OMMAS sent to </a:t>
              </a:r>
              <a:r>
                <a:rPr lang="en-IN" sz="1400" dirty="0" err="1">
                  <a:solidFill>
                    <a:prstClr val="white"/>
                  </a:solidFill>
                </a:rPr>
                <a:t>eMARG</a:t>
              </a:r>
              <a:endParaRPr lang="en-IN" sz="1400" dirty="0">
                <a:solidFill>
                  <a:prstClr val="white"/>
                </a:solidFill>
              </a:endParaRPr>
            </a:p>
          </p:txBody>
        </p:sp>
        <p:sp>
          <p:nvSpPr>
            <p:cNvPr id="41" name="Diamond 40"/>
            <p:cNvSpPr/>
            <p:nvPr/>
          </p:nvSpPr>
          <p:spPr>
            <a:xfrm>
              <a:off x="994279" y="4207649"/>
              <a:ext cx="1833168" cy="1134750"/>
            </a:xfrm>
            <a:prstGeom prst="diamond">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Is the data valid</a:t>
              </a:r>
              <a:endParaRPr lang="en-IN" sz="1400" dirty="0">
                <a:solidFill>
                  <a:prstClr val="white"/>
                </a:solidFill>
              </a:endParaRPr>
            </a:p>
          </p:txBody>
        </p:sp>
        <p:sp>
          <p:nvSpPr>
            <p:cNvPr id="44" name="Rounded Rectangle 43"/>
            <p:cNvSpPr/>
            <p:nvPr/>
          </p:nvSpPr>
          <p:spPr>
            <a:xfrm>
              <a:off x="721240" y="5486761"/>
              <a:ext cx="2614164" cy="432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package was rejected by </a:t>
              </a:r>
              <a:r>
                <a:rPr lang="en-IN" sz="1400" dirty="0" err="1">
                  <a:solidFill>
                    <a:prstClr val="white"/>
                  </a:solidFill>
                </a:rPr>
                <a:t>eMARG</a:t>
              </a:r>
              <a:endParaRPr lang="en-IN" sz="1400" dirty="0">
                <a:solidFill>
                  <a:prstClr val="white"/>
                </a:solidFill>
              </a:endParaRPr>
            </a:p>
          </p:txBody>
        </p:sp>
        <p:sp>
          <p:nvSpPr>
            <p:cNvPr id="45" name="Rounded Rectangle 44"/>
            <p:cNvSpPr/>
            <p:nvPr/>
          </p:nvSpPr>
          <p:spPr>
            <a:xfrm>
              <a:off x="754857" y="6182556"/>
              <a:ext cx="2546929" cy="432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Need to correct data in OMMAS</a:t>
              </a:r>
              <a:endParaRPr lang="en-IN" sz="1400" dirty="0">
                <a:solidFill>
                  <a:prstClr val="white"/>
                </a:solidFill>
              </a:endParaRPr>
            </a:p>
          </p:txBody>
        </p:sp>
        <p:sp>
          <p:nvSpPr>
            <p:cNvPr id="46" name="Rounded Rectangle 45"/>
            <p:cNvSpPr/>
            <p:nvPr/>
          </p:nvSpPr>
          <p:spPr>
            <a:xfrm>
              <a:off x="3099382" y="4538782"/>
              <a:ext cx="1739481" cy="472481"/>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package was accepted by </a:t>
              </a:r>
              <a:r>
                <a:rPr lang="en-IN" sz="1400" dirty="0" err="1">
                  <a:solidFill>
                    <a:prstClr val="white"/>
                  </a:solidFill>
                </a:rPr>
                <a:t>eMARG</a:t>
              </a:r>
              <a:endParaRPr lang="en-IN" sz="1400" dirty="0">
                <a:solidFill>
                  <a:prstClr val="white"/>
                </a:solidFill>
              </a:endParaRPr>
            </a:p>
          </p:txBody>
        </p:sp>
        <p:sp>
          <p:nvSpPr>
            <p:cNvPr id="47" name="Rounded Rectangle 46"/>
            <p:cNvSpPr/>
            <p:nvPr/>
          </p:nvSpPr>
          <p:spPr>
            <a:xfrm>
              <a:off x="69255" y="2520618"/>
              <a:ext cx="6504877" cy="1542669"/>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1" dirty="0" err="1">
                  <a:solidFill>
                    <a:prstClr val="white"/>
                  </a:solidFill>
                </a:rPr>
                <a:t>eMARG</a:t>
              </a:r>
              <a:r>
                <a:rPr lang="en-IN" sz="1400" b="1" dirty="0">
                  <a:solidFill>
                    <a:prstClr val="white"/>
                  </a:solidFill>
                </a:rPr>
                <a:t> puts the following validations on the package data received from OMMAS:</a:t>
              </a:r>
            </a:p>
            <a:p>
              <a:r>
                <a:rPr lang="en-IN" sz="1400" dirty="0">
                  <a:solidFill>
                    <a:prstClr val="white"/>
                  </a:solidFill>
                </a:rPr>
                <a:t>1. Maintenance Agreement No. is present</a:t>
              </a:r>
            </a:p>
            <a:p>
              <a:r>
                <a:rPr lang="en-IN" sz="1400" dirty="0">
                  <a:solidFill>
                    <a:prstClr val="white"/>
                  </a:solidFill>
                </a:rPr>
                <a:t>2. One package should have one maintenance agreement No.</a:t>
              </a:r>
            </a:p>
            <a:p>
              <a:r>
                <a:rPr lang="en-IN" sz="1400" dirty="0">
                  <a:solidFill>
                    <a:prstClr val="white"/>
                  </a:solidFill>
                </a:rPr>
                <a:t>3. Traffic category Data should be present</a:t>
              </a:r>
            </a:p>
            <a:p>
              <a:r>
                <a:rPr lang="en-IN" sz="1400" dirty="0">
                  <a:solidFill>
                    <a:prstClr val="white"/>
                  </a:solidFill>
                </a:rPr>
                <a:t>4. CW width data should be present</a:t>
              </a:r>
            </a:p>
            <a:p>
              <a:r>
                <a:rPr lang="en-IN" sz="1400" dirty="0">
                  <a:solidFill>
                    <a:prstClr val="white"/>
                  </a:solidFill>
                </a:rPr>
                <a:t>5. Completed Length and completion date of road should not be zero</a:t>
              </a:r>
            </a:p>
            <a:p>
              <a:r>
                <a:rPr lang="en-IN" sz="1400" dirty="0">
                  <a:solidFill>
                    <a:prstClr val="white"/>
                  </a:solidFill>
                </a:rPr>
                <a:t>6. Contractor’s PAN No. should be present and should be in correct format</a:t>
              </a:r>
              <a:endParaRPr lang="en-IN" sz="1400" dirty="0">
                <a:solidFill>
                  <a:prstClr val="white"/>
                </a:solidFill>
              </a:endParaRPr>
            </a:p>
          </p:txBody>
        </p:sp>
        <p:sp>
          <p:nvSpPr>
            <p:cNvPr id="48" name="Rounded Rectangle 47"/>
            <p:cNvSpPr/>
            <p:nvPr/>
          </p:nvSpPr>
          <p:spPr>
            <a:xfrm>
              <a:off x="5320584" y="4538782"/>
              <a:ext cx="2031993" cy="472481"/>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Data was used for development of </a:t>
              </a:r>
              <a:r>
                <a:rPr lang="en-IN" sz="1400" dirty="0" err="1">
                  <a:solidFill>
                    <a:prstClr val="white"/>
                  </a:solidFill>
                </a:rPr>
                <a:t>eMARG</a:t>
              </a:r>
              <a:endParaRPr lang="en-IN" sz="1400" dirty="0">
                <a:solidFill>
                  <a:prstClr val="white"/>
                </a:solidFill>
              </a:endParaRPr>
            </a:p>
          </p:txBody>
        </p:sp>
        <p:sp>
          <p:nvSpPr>
            <p:cNvPr id="51" name="Rounded Rectangle 50"/>
            <p:cNvSpPr/>
            <p:nvPr/>
          </p:nvSpPr>
          <p:spPr>
            <a:xfrm>
              <a:off x="7740168" y="4184310"/>
              <a:ext cx="4451832" cy="1151956"/>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prstClr val="white"/>
                  </a:solidFill>
                </a:rPr>
                <a:t>The following Data was shown to concerned PIUs in </a:t>
              </a:r>
              <a:r>
                <a:rPr lang="en-IN" sz="1400" dirty="0" err="1">
                  <a:solidFill>
                    <a:prstClr val="white"/>
                  </a:solidFill>
                </a:rPr>
                <a:t>eMARG</a:t>
              </a:r>
              <a:r>
                <a:rPr lang="en-IN" sz="1400" dirty="0">
                  <a:solidFill>
                    <a:prstClr val="white"/>
                  </a:solidFill>
                </a:rPr>
                <a:t> and was asked to confirm if it was correct:</a:t>
              </a:r>
            </a:p>
            <a:p>
              <a:r>
                <a:rPr lang="en-IN" sz="1400" dirty="0">
                  <a:solidFill>
                    <a:prstClr val="white"/>
                  </a:solidFill>
                </a:rPr>
                <a:t>Completed length, Completion Date, Agreement No., Agreement Date, Contractor Name, Contractor PAN, CW width, Traffic Density   </a:t>
              </a:r>
              <a:endParaRPr lang="en-IN" sz="1400" dirty="0">
                <a:solidFill>
                  <a:prstClr val="white"/>
                </a:solidFill>
              </a:endParaRPr>
            </a:p>
          </p:txBody>
        </p:sp>
        <p:sp>
          <p:nvSpPr>
            <p:cNvPr id="52" name="Diamond 51"/>
            <p:cNvSpPr/>
            <p:nvPr/>
          </p:nvSpPr>
          <p:spPr>
            <a:xfrm>
              <a:off x="8108576" y="5702761"/>
              <a:ext cx="1944422" cy="1134750"/>
            </a:xfrm>
            <a:prstGeom prst="diamond">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Is the data Correct</a:t>
              </a:r>
              <a:endParaRPr lang="en-IN" sz="1400" dirty="0">
                <a:solidFill>
                  <a:prstClr val="white"/>
                </a:solidFill>
              </a:endParaRPr>
            </a:p>
          </p:txBody>
        </p:sp>
        <p:sp>
          <p:nvSpPr>
            <p:cNvPr id="54" name="Rounded Rectangle 53"/>
            <p:cNvSpPr/>
            <p:nvPr/>
          </p:nvSpPr>
          <p:spPr>
            <a:xfrm>
              <a:off x="10430006" y="5890581"/>
              <a:ext cx="1692000" cy="736325"/>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The Package was allowed to proceed further in </a:t>
              </a:r>
              <a:r>
                <a:rPr lang="en-IN" sz="1400" dirty="0" err="1">
                  <a:solidFill>
                    <a:prstClr val="white"/>
                  </a:solidFill>
                </a:rPr>
                <a:t>eMARG</a:t>
              </a:r>
              <a:endParaRPr lang="en-IN" sz="1400" dirty="0">
                <a:solidFill>
                  <a:prstClr val="white"/>
                </a:solidFill>
              </a:endParaRPr>
            </a:p>
          </p:txBody>
        </p:sp>
        <p:cxnSp>
          <p:nvCxnSpPr>
            <p:cNvPr id="55" name="Straight Arrow Connector 54"/>
            <p:cNvCxnSpPr/>
            <p:nvPr/>
          </p:nvCxnSpPr>
          <p:spPr>
            <a:xfrm>
              <a:off x="4838863" y="4756527"/>
              <a:ext cx="46800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352577" y="4756527"/>
              <a:ext cx="36000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186465" y="2319589"/>
              <a:ext cx="0" cy="216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485478" y="2203049"/>
              <a:ext cx="0" cy="288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1903639" y="4045289"/>
              <a:ext cx="0" cy="180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908122" y="5340684"/>
              <a:ext cx="0" cy="144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902278" y="5918761"/>
              <a:ext cx="0" cy="288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827447" y="4769974"/>
              <a:ext cx="28800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9075408" y="5336134"/>
              <a:ext cx="0" cy="360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0061502" y="6272191"/>
              <a:ext cx="36000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52" idx="1"/>
              <a:endCxn id="45" idx="3"/>
            </p:cNvCxnSpPr>
            <p:nvPr/>
          </p:nvCxnSpPr>
          <p:spPr>
            <a:xfrm rot="10800000" flipV="1">
              <a:off x="3301786" y="6270136"/>
              <a:ext cx="4806790" cy="128420"/>
            </a:xfrm>
            <a:prstGeom prst="bentConnector3">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9951608" y="5999716"/>
              <a:ext cx="443391" cy="307777"/>
            </a:xfrm>
            <a:prstGeom prst="rect">
              <a:avLst/>
            </a:prstGeom>
          </p:spPr>
          <p:txBody>
            <a:bodyPr wrap="none">
              <a:spAutoFit/>
            </a:bodyPr>
            <a:lstStyle/>
            <a:p>
              <a:r>
                <a:rPr lang="en-US" sz="1400" spc="-10" dirty="0">
                  <a:solidFill>
                    <a:prstClr val="black"/>
                  </a:solidFill>
                  <a:latin typeface="Times New Roman" panose="02020603050405020304" pitchFamily="18" charset="0"/>
                  <a:ea typeface="Times New Roman" panose="02020603050405020304" pitchFamily="18" charset="0"/>
                </a:rPr>
                <a:t>Yes</a:t>
              </a:r>
              <a:endParaRPr lang="en-IN" sz="1400" dirty="0">
                <a:solidFill>
                  <a:prstClr val="black"/>
                </a:solidFill>
              </a:endParaRPr>
            </a:p>
          </p:txBody>
        </p:sp>
        <p:sp>
          <p:nvSpPr>
            <p:cNvPr id="84" name="Rectangle 83"/>
            <p:cNvSpPr/>
            <p:nvPr/>
          </p:nvSpPr>
          <p:spPr>
            <a:xfrm>
              <a:off x="2676751" y="4533988"/>
              <a:ext cx="404278" cy="276999"/>
            </a:xfrm>
            <a:prstGeom prst="rect">
              <a:avLst/>
            </a:prstGeom>
          </p:spPr>
          <p:txBody>
            <a:bodyPr wrap="none">
              <a:spAutoFit/>
            </a:bodyPr>
            <a:lstStyle/>
            <a:p>
              <a:r>
                <a:rPr lang="en-US" sz="1200" spc="-10" dirty="0">
                  <a:solidFill>
                    <a:prstClr val="black"/>
                  </a:solidFill>
                  <a:latin typeface="Times New Roman" panose="02020603050405020304" pitchFamily="18" charset="0"/>
                  <a:ea typeface="Times New Roman" panose="02020603050405020304" pitchFamily="18" charset="0"/>
                </a:rPr>
                <a:t>Yes</a:t>
              </a:r>
              <a:endParaRPr lang="en-IN" sz="1200" dirty="0">
                <a:solidFill>
                  <a:prstClr val="black"/>
                </a:solidFill>
              </a:endParaRPr>
            </a:p>
          </p:txBody>
        </p:sp>
        <p:sp>
          <p:nvSpPr>
            <p:cNvPr id="85" name="Rectangle 84"/>
            <p:cNvSpPr/>
            <p:nvPr/>
          </p:nvSpPr>
          <p:spPr>
            <a:xfrm>
              <a:off x="1941649" y="5264609"/>
              <a:ext cx="369653" cy="276999"/>
            </a:xfrm>
            <a:prstGeom prst="rect">
              <a:avLst/>
            </a:prstGeom>
          </p:spPr>
          <p:txBody>
            <a:bodyPr wrap="none">
              <a:spAutoFit/>
            </a:bodyPr>
            <a:lstStyle/>
            <a:p>
              <a:r>
                <a:rPr lang="en-US" sz="1200" spc="-10" dirty="0">
                  <a:solidFill>
                    <a:prstClr val="black"/>
                  </a:solidFill>
                  <a:latin typeface="Times New Roman" panose="02020603050405020304" pitchFamily="18" charset="0"/>
                </a:rPr>
                <a:t>No</a:t>
              </a:r>
              <a:endParaRPr lang="en-IN" sz="1200" dirty="0">
                <a:solidFill>
                  <a:prstClr val="black"/>
                </a:solidFill>
              </a:endParaRPr>
            </a:p>
          </p:txBody>
        </p:sp>
        <p:sp>
          <p:nvSpPr>
            <p:cNvPr id="86" name="Rectangle 85"/>
            <p:cNvSpPr/>
            <p:nvPr/>
          </p:nvSpPr>
          <p:spPr>
            <a:xfrm>
              <a:off x="7768702" y="6022125"/>
              <a:ext cx="401713" cy="307777"/>
            </a:xfrm>
            <a:prstGeom prst="rect">
              <a:avLst/>
            </a:prstGeom>
          </p:spPr>
          <p:txBody>
            <a:bodyPr wrap="none">
              <a:spAutoFit/>
            </a:bodyPr>
            <a:lstStyle/>
            <a:p>
              <a:r>
                <a:rPr lang="en-US" sz="1400" spc="-10" dirty="0">
                  <a:solidFill>
                    <a:prstClr val="black"/>
                  </a:solidFill>
                  <a:latin typeface="Times New Roman" panose="02020603050405020304" pitchFamily="18" charset="0"/>
                </a:rPr>
                <a:t>No</a:t>
              </a:r>
              <a:endParaRPr lang="en-IN" sz="1400" dirty="0">
                <a:solidFill>
                  <a:prstClr val="black"/>
                </a:solidFill>
              </a:endParaRPr>
            </a:p>
          </p:txBody>
        </p:sp>
      </p:grpSp>
    </p:spTree>
    <p:extLst>
      <p:ext uri="{BB962C8B-B14F-4D97-AF65-F5344CB8AC3E}">
        <p14:creationId xmlns:p14="http://schemas.microsoft.com/office/powerpoint/2010/main" val="286125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6"/>
          <p:cNvGrpSpPr/>
          <p:nvPr/>
        </p:nvGrpSpPr>
        <p:grpSpPr>
          <a:xfrm>
            <a:off x="2877" y="-22270"/>
            <a:ext cx="3549854" cy="6871855"/>
            <a:chOff x="3588327" y="-13855"/>
            <a:chExt cx="2758558" cy="6871855"/>
          </a:xfrm>
        </p:grpSpPr>
        <p:pic>
          <p:nvPicPr>
            <p:cNvPr id="72" name="Picture 71" descr="image019.jpg"/>
            <p:cNvPicPr>
              <a:picLocks noChangeAspect="1"/>
            </p:cNvPicPr>
            <p:nvPr/>
          </p:nvPicPr>
          <p:blipFill>
            <a:blip r:embed="rId2"/>
            <a:stretch>
              <a:fillRect/>
            </a:stretch>
          </p:blipFill>
          <p:spPr>
            <a:xfrm>
              <a:off x="3606078" y="0"/>
              <a:ext cx="2729357" cy="6858000"/>
            </a:xfrm>
            <a:prstGeom prst="rect">
              <a:avLst/>
            </a:prstGeom>
          </p:spPr>
        </p:pic>
        <p:sp>
          <p:nvSpPr>
            <p:cNvPr id="75" name="Rectangle 74"/>
            <p:cNvSpPr/>
            <p:nvPr/>
          </p:nvSpPr>
          <p:spPr>
            <a:xfrm>
              <a:off x="3588327" y="-13855"/>
              <a:ext cx="2758558"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57" name="Picture 56" descr="logo.jfif"/>
          <p:cNvPicPr>
            <a:picLocks noChangeAspect="1"/>
          </p:cNvPicPr>
          <p:nvPr/>
        </p:nvPicPr>
        <p:blipFill>
          <a:blip r:embed="rId3"/>
          <a:stretch>
            <a:fillRect/>
          </a:stretch>
        </p:blipFill>
        <p:spPr>
          <a:xfrm>
            <a:off x="1034181" y="-22268"/>
            <a:ext cx="1428750" cy="1495425"/>
          </a:xfrm>
          <a:prstGeom prst="rect">
            <a:avLst/>
          </a:prstGeom>
        </p:spPr>
      </p:pic>
      <p:sp>
        <p:nvSpPr>
          <p:cNvPr id="58" name="Rectangle 57"/>
          <p:cNvSpPr/>
          <p:nvPr/>
        </p:nvSpPr>
        <p:spPr>
          <a:xfrm>
            <a:off x="456780" y="2050546"/>
            <a:ext cx="2621816" cy="1077218"/>
          </a:xfrm>
          <a:prstGeom prst="rect">
            <a:avLst/>
          </a:prstGeom>
        </p:spPr>
        <p:txBody>
          <a:bodyPr wrap="square">
            <a:spAutoFit/>
          </a:bodyPr>
          <a:lstStyle/>
          <a:p>
            <a:pPr algn="ctr"/>
            <a:r>
              <a:rPr lang="en-IN" sz="3200" b="1" dirty="0">
                <a:solidFill>
                  <a:prstClr val="white"/>
                </a:solidFill>
                <a:latin typeface="Segoe UI Semibold" pitchFamily="34" charset="0"/>
                <a:cs typeface="Segoe UI Semibold" pitchFamily="34" charset="0"/>
              </a:rPr>
              <a:t>Rural </a:t>
            </a:r>
            <a:r>
              <a:rPr lang="en-IN" sz="3200" b="1" dirty="0">
                <a:solidFill>
                  <a:prstClr val="white"/>
                </a:solidFill>
                <a:latin typeface="Segoe UI Semibold" pitchFamily="34" charset="0"/>
                <a:cs typeface="Segoe UI Semibold" pitchFamily="34" charset="0"/>
              </a:rPr>
              <a:t>Road </a:t>
            </a:r>
            <a:r>
              <a:rPr lang="en-IN" sz="3200" b="1" dirty="0">
                <a:solidFill>
                  <a:prstClr val="white"/>
                </a:solidFill>
                <a:latin typeface="Segoe UI Semibold" pitchFamily="34" charset="0"/>
                <a:cs typeface="Segoe UI Semibold" pitchFamily="34" charset="0"/>
              </a:rPr>
              <a:t>Connectivity</a:t>
            </a:r>
            <a:endParaRPr lang="en-US" sz="3200" b="1" dirty="0">
              <a:solidFill>
                <a:prstClr val="white"/>
              </a:solidFill>
              <a:latin typeface="Segoe UI Semibold" pitchFamily="34" charset="0"/>
              <a:cs typeface="Segoe UI Semibold" pitchFamily="34" charset="0"/>
            </a:endParaRPr>
          </a:p>
        </p:txBody>
      </p:sp>
      <p:sp>
        <p:nvSpPr>
          <p:cNvPr id="64" name="Rectangle 63"/>
          <p:cNvSpPr/>
          <p:nvPr/>
        </p:nvSpPr>
        <p:spPr>
          <a:xfrm>
            <a:off x="650726" y="1371258"/>
            <a:ext cx="2261601" cy="646331"/>
          </a:xfrm>
          <a:prstGeom prst="rect">
            <a:avLst/>
          </a:prstGeom>
        </p:spPr>
        <p:txBody>
          <a:bodyPr wrap="square">
            <a:spAutoFit/>
          </a:bodyPr>
          <a:lstStyle/>
          <a:p>
            <a:pPr algn="ctr"/>
            <a:r>
              <a:rPr lang="en-IN" dirty="0">
                <a:solidFill>
                  <a:prstClr val="white"/>
                </a:solidFill>
                <a:latin typeface="Segoe UI Semibold" pitchFamily="34" charset="0"/>
                <a:cs typeface="Segoe UI Semibold" pitchFamily="34" charset="0"/>
              </a:rPr>
              <a:t>Pradhan </a:t>
            </a:r>
            <a:r>
              <a:rPr lang="en-IN" dirty="0" err="1">
                <a:solidFill>
                  <a:prstClr val="white"/>
                </a:solidFill>
                <a:latin typeface="Segoe UI Semibold" pitchFamily="34" charset="0"/>
                <a:cs typeface="Segoe UI Semibold" pitchFamily="34" charset="0"/>
              </a:rPr>
              <a:t>Mantri</a:t>
            </a:r>
            <a:r>
              <a:rPr lang="en-IN" dirty="0">
                <a:solidFill>
                  <a:prstClr val="white"/>
                </a:solidFill>
                <a:latin typeface="Segoe UI Semibold" pitchFamily="34" charset="0"/>
                <a:cs typeface="Segoe UI Semibold" pitchFamily="34" charset="0"/>
              </a:rPr>
              <a:t> Gram </a:t>
            </a:r>
            <a:r>
              <a:rPr lang="en-IN" dirty="0" err="1">
                <a:solidFill>
                  <a:prstClr val="white"/>
                </a:solidFill>
                <a:latin typeface="Segoe UI Semibold" pitchFamily="34" charset="0"/>
                <a:cs typeface="Segoe UI Semibold" pitchFamily="34" charset="0"/>
              </a:rPr>
              <a:t>Sadak</a:t>
            </a:r>
            <a:r>
              <a:rPr lang="en-IN" dirty="0">
                <a:solidFill>
                  <a:prstClr val="white"/>
                </a:solidFill>
                <a:latin typeface="Segoe UI Semibold" pitchFamily="34" charset="0"/>
                <a:cs typeface="Segoe UI Semibold" pitchFamily="34" charset="0"/>
              </a:rPr>
              <a:t> </a:t>
            </a:r>
            <a:r>
              <a:rPr lang="en-IN" dirty="0" err="1">
                <a:solidFill>
                  <a:prstClr val="white"/>
                </a:solidFill>
                <a:latin typeface="Segoe UI Semibold" pitchFamily="34" charset="0"/>
                <a:cs typeface="Segoe UI Semibold" pitchFamily="34" charset="0"/>
              </a:rPr>
              <a:t>Yojana</a:t>
            </a:r>
            <a:endParaRPr lang="en-US" dirty="0">
              <a:solidFill>
                <a:prstClr val="white"/>
              </a:solidFill>
              <a:latin typeface="Segoe UI Semibold" pitchFamily="34" charset="0"/>
              <a:cs typeface="Segoe UI Semibold" pitchFamily="34" charset="0"/>
            </a:endParaRPr>
          </a:p>
        </p:txBody>
      </p:sp>
      <p:sp>
        <p:nvSpPr>
          <p:cNvPr id="44" name="Rectangle 43"/>
          <p:cNvSpPr/>
          <p:nvPr/>
        </p:nvSpPr>
        <p:spPr>
          <a:xfrm>
            <a:off x="627640" y="3417928"/>
            <a:ext cx="2448000" cy="523220"/>
          </a:xfrm>
          <a:prstGeom prst="rect">
            <a:avLst/>
          </a:prstGeom>
        </p:spPr>
        <p:txBody>
          <a:bodyPr wrap="square">
            <a:spAutoFit/>
          </a:bodyPr>
          <a:lstStyle/>
          <a:p>
            <a:r>
              <a:rPr lang="en-IN" sz="1600" b="1" dirty="0">
                <a:solidFill>
                  <a:prstClr val="white"/>
                </a:solidFill>
                <a:latin typeface="Segoe UI Semibold" pitchFamily="34" charset="0"/>
                <a:cs typeface="Segoe UI Semibold" pitchFamily="34" charset="0"/>
              </a:rPr>
              <a:t>7,68,000</a:t>
            </a:r>
            <a:r>
              <a:rPr lang="en-IN" sz="1200" dirty="0">
                <a:solidFill>
                  <a:prstClr val="white"/>
                </a:solidFill>
                <a:latin typeface="Segoe UI Semibold" pitchFamily="34" charset="0"/>
                <a:cs typeface="Segoe UI Semibold" pitchFamily="34" charset="0"/>
              </a:rPr>
              <a:t> km of </a:t>
            </a:r>
            <a:r>
              <a:rPr lang="en-IN" sz="1200" dirty="0">
                <a:solidFill>
                  <a:prstClr val="white"/>
                </a:solidFill>
                <a:latin typeface="Segoe UI Semibold" pitchFamily="34" charset="0"/>
                <a:cs typeface="Segoe UI Semibold" pitchFamily="34" charset="0"/>
              </a:rPr>
              <a:t>Roads </a:t>
            </a:r>
            <a:r>
              <a:rPr lang="en-IN" sz="1200" dirty="0">
                <a:solidFill>
                  <a:prstClr val="white"/>
                </a:solidFill>
                <a:latin typeface="Segoe UI Semibold" pitchFamily="34" charset="0"/>
                <a:cs typeface="Segoe UI Semibold" pitchFamily="34" charset="0"/>
              </a:rPr>
              <a:t>sanctioned</a:t>
            </a:r>
            <a:endParaRPr lang="en-US" sz="1200" dirty="0">
              <a:solidFill>
                <a:prstClr val="white"/>
              </a:solidFill>
              <a:latin typeface="Segoe UI Semibold" pitchFamily="34" charset="0"/>
              <a:cs typeface="Segoe UI Semibold" pitchFamily="34" charset="0"/>
            </a:endParaRPr>
          </a:p>
        </p:txBody>
      </p:sp>
      <p:sp>
        <p:nvSpPr>
          <p:cNvPr id="46" name="Rectangle 45"/>
          <p:cNvSpPr/>
          <p:nvPr/>
        </p:nvSpPr>
        <p:spPr>
          <a:xfrm>
            <a:off x="638697" y="4586078"/>
            <a:ext cx="3348000" cy="338554"/>
          </a:xfrm>
          <a:prstGeom prst="rect">
            <a:avLst/>
          </a:prstGeom>
        </p:spPr>
        <p:txBody>
          <a:bodyPr wrap="square">
            <a:spAutoFit/>
          </a:bodyPr>
          <a:lstStyle/>
          <a:p>
            <a:r>
              <a:rPr lang="en-IN" sz="1600" b="1" dirty="0">
                <a:solidFill>
                  <a:prstClr val="white"/>
                </a:solidFill>
                <a:latin typeface="Segoe UI Semibold" pitchFamily="34" charset="0"/>
                <a:cs typeface="Segoe UI Semibold" pitchFamily="34" charset="0"/>
              </a:rPr>
              <a:t>3,32,500</a:t>
            </a:r>
            <a:r>
              <a:rPr lang="en-IN" sz="1600" dirty="0">
                <a:solidFill>
                  <a:prstClr val="white"/>
                </a:solidFill>
                <a:latin typeface="Segoe UI Semibold" pitchFamily="34" charset="0"/>
                <a:cs typeface="Segoe UI Semibold" pitchFamily="34" charset="0"/>
              </a:rPr>
              <a:t> </a:t>
            </a:r>
            <a:r>
              <a:rPr lang="en-IN" sz="1200" dirty="0">
                <a:solidFill>
                  <a:prstClr val="white"/>
                </a:solidFill>
                <a:latin typeface="Segoe UI Semibold" pitchFamily="34" charset="0"/>
                <a:cs typeface="Segoe UI Semibold" pitchFamily="34" charset="0"/>
              </a:rPr>
              <a:t>Cr Asset value worth</a:t>
            </a:r>
            <a:endParaRPr lang="en-US" sz="1200" dirty="0">
              <a:solidFill>
                <a:prstClr val="white"/>
              </a:solidFill>
              <a:latin typeface="Segoe UI Semibold" pitchFamily="34" charset="0"/>
              <a:cs typeface="Segoe UI Semibold" pitchFamily="34" charset="0"/>
            </a:endParaRPr>
          </a:p>
        </p:txBody>
      </p:sp>
      <p:sp>
        <p:nvSpPr>
          <p:cNvPr id="47" name="Rectangle 46"/>
          <p:cNvSpPr/>
          <p:nvPr/>
        </p:nvSpPr>
        <p:spPr>
          <a:xfrm>
            <a:off x="628258" y="3998083"/>
            <a:ext cx="2304000" cy="523220"/>
          </a:xfrm>
          <a:prstGeom prst="rect">
            <a:avLst/>
          </a:prstGeom>
        </p:spPr>
        <p:txBody>
          <a:bodyPr wrap="square">
            <a:spAutoFit/>
          </a:bodyPr>
          <a:lstStyle/>
          <a:p>
            <a:r>
              <a:rPr lang="en-IN" sz="1600" b="1" dirty="0">
                <a:solidFill>
                  <a:prstClr val="white"/>
                </a:solidFill>
                <a:latin typeface="Segoe UI Semibold" pitchFamily="34" charset="0"/>
                <a:cs typeface="Segoe UI Semibold" pitchFamily="34" charset="0"/>
              </a:rPr>
              <a:t>6,67,000</a:t>
            </a:r>
            <a:r>
              <a:rPr lang="en-IN" sz="1200" dirty="0">
                <a:solidFill>
                  <a:prstClr val="white"/>
                </a:solidFill>
                <a:latin typeface="Segoe UI Semibold" pitchFamily="34" charset="0"/>
                <a:cs typeface="Segoe UI Semibold" pitchFamily="34" charset="0"/>
              </a:rPr>
              <a:t> km </a:t>
            </a:r>
            <a:r>
              <a:rPr lang="en-IN" sz="1200" dirty="0">
                <a:solidFill>
                  <a:prstClr val="white"/>
                </a:solidFill>
                <a:latin typeface="Segoe UI Semibold" pitchFamily="34" charset="0"/>
                <a:cs typeface="Segoe UI Semibold" pitchFamily="34" charset="0"/>
              </a:rPr>
              <a:t>Roads </a:t>
            </a:r>
            <a:r>
              <a:rPr lang="en-IN" sz="1200" dirty="0">
                <a:solidFill>
                  <a:prstClr val="white"/>
                </a:solidFill>
                <a:latin typeface="Segoe UI Semibold" pitchFamily="34" charset="0"/>
                <a:cs typeface="Segoe UI Semibold" pitchFamily="34" charset="0"/>
              </a:rPr>
              <a:t>constructed</a:t>
            </a:r>
            <a:endParaRPr lang="en-US" sz="1200" dirty="0">
              <a:solidFill>
                <a:prstClr val="white"/>
              </a:solidFill>
              <a:latin typeface="Segoe UI Semibold" pitchFamily="34" charset="0"/>
              <a:cs typeface="Segoe UI Semibold" pitchFamily="34" charset="0"/>
            </a:endParaRPr>
          </a:p>
        </p:txBody>
      </p:sp>
      <p:sp>
        <p:nvSpPr>
          <p:cNvPr id="48" name="Rectangle 47"/>
          <p:cNvSpPr/>
          <p:nvPr/>
        </p:nvSpPr>
        <p:spPr>
          <a:xfrm>
            <a:off x="631005" y="4992759"/>
            <a:ext cx="2556000" cy="523220"/>
          </a:xfrm>
          <a:prstGeom prst="rect">
            <a:avLst/>
          </a:prstGeom>
        </p:spPr>
        <p:txBody>
          <a:bodyPr wrap="square">
            <a:spAutoFit/>
          </a:bodyPr>
          <a:lstStyle/>
          <a:p>
            <a:r>
              <a:rPr lang="en-IN" sz="1600" b="1" dirty="0">
                <a:solidFill>
                  <a:prstClr val="white"/>
                </a:solidFill>
                <a:latin typeface="Segoe UI Semibold" pitchFamily="34" charset="0"/>
                <a:cs typeface="Segoe UI Semibold" pitchFamily="34" charset="0"/>
              </a:rPr>
              <a:t>12% </a:t>
            </a:r>
            <a:r>
              <a:rPr lang="en-IN" sz="1200" dirty="0">
                <a:solidFill>
                  <a:prstClr val="white"/>
                </a:solidFill>
                <a:latin typeface="Segoe UI Semibold" pitchFamily="34" charset="0"/>
                <a:cs typeface="Segoe UI Semibold" pitchFamily="34" charset="0"/>
              </a:rPr>
              <a:t>of India’s entire </a:t>
            </a:r>
            <a:r>
              <a:rPr lang="en-IN" sz="1200" dirty="0">
                <a:solidFill>
                  <a:prstClr val="white"/>
                </a:solidFill>
                <a:latin typeface="Segoe UI Semibold" pitchFamily="34" charset="0"/>
                <a:cs typeface="Segoe UI Semibold" pitchFamily="34" charset="0"/>
              </a:rPr>
              <a:t>Road </a:t>
            </a:r>
            <a:r>
              <a:rPr lang="en-IN" sz="1200" dirty="0">
                <a:solidFill>
                  <a:prstClr val="white"/>
                </a:solidFill>
                <a:latin typeface="Segoe UI Semibold" pitchFamily="34" charset="0"/>
                <a:cs typeface="Segoe UI Semibold" pitchFamily="34" charset="0"/>
              </a:rPr>
              <a:t>network</a:t>
            </a:r>
            <a:endParaRPr lang="en-US" sz="1200" dirty="0">
              <a:solidFill>
                <a:prstClr val="white"/>
              </a:solidFill>
              <a:latin typeface="Segoe UI Semibold" pitchFamily="34" charset="0"/>
              <a:cs typeface="Segoe UI Semibold" pitchFamily="34" charset="0"/>
            </a:endParaRPr>
          </a:p>
        </p:txBody>
      </p:sp>
      <p:sp>
        <p:nvSpPr>
          <p:cNvPr id="49" name="Rectangle 48"/>
          <p:cNvSpPr/>
          <p:nvPr/>
        </p:nvSpPr>
        <p:spPr>
          <a:xfrm>
            <a:off x="553962" y="5706453"/>
            <a:ext cx="3123560" cy="338554"/>
          </a:xfrm>
          <a:prstGeom prst="rect">
            <a:avLst/>
          </a:prstGeom>
        </p:spPr>
        <p:txBody>
          <a:bodyPr wrap="square">
            <a:spAutoFit/>
          </a:bodyPr>
          <a:lstStyle/>
          <a:p>
            <a:r>
              <a:rPr lang="en-IN" sz="1200" dirty="0">
                <a:solidFill>
                  <a:prstClr val="white"/>
                </a:solidFill>
                <a:latin typeface="Segoe UI Semibold" pitchFamily="34" charset="0"/>
                <a:cs typeface="Segoe UI Semibold" pitchFamily="34" charset="0"/>
              </a:rPr>
              <a:t>  </a:t>
            </a:r>
            <a:r>
              <a:rPr lang="en-IN" sz="1600" b="1" dirty="0">
                <a:solidFill>
                  <a:prstClr val="white"/>
                </a:solidFill>
                <a:latin typeface="Segoe UI Semibold" pitchFamily="34" charset="0"/>
                <a:cs typeface="Segoe UI Semibold" pitchFamily="34" charset="0"/>
              </a:rPr>
              <a:t>1,78,000+</a:t>
            </a:r>
            <a:r>
              <a:rPr lang="en-IN" sz="1200" dirty="0">
                <a:solidFill>
                  <a:prstClr val="white"/>
                </a:solidFill>
                <a:latin typeface="Segoe UI Semibold" pitchFamily="34" charset="0"/>
                <a:cs typeface="Segoe UI Semibold" pitchFamily="34" charset="0"/>
              </a:rPr>
              <a:t> habitations connected</a:t>
            </a:r>
            <a:endParaRPr lang="en-US" sz="1200" dirty="0">
              <a:solidFill>
                <a:prstClr val="white"/>
              </a:solidFill>
              <a:latin typeface="Segoe UI Semibold" pitchFamily="34" charset="0"/>
              <a:cs typeface="Segoe UI Semibold" pitchFamily="34" charset="0"/>
            </a:endParaRPr>
          </a:p>
        </p:txBody>
      </p:sp>
      <p:sp>
        <p:nvSpPr>
          <p:cNvPr id="50" name="Rectangle 49">
            <a:extLst>
              <a:ext uri="{FF2B5EF4-FFF2-40B4-BE49-F238E27FC236}">
                <a16:creationId xmlns="" xmlns:a16="http://schemas.microsoft.com/office/drawing/2014/main" id="{DBE03ED8-2D9E-354B-BFA9-18763369086F}"/>
              </a:ext>
            </a:extLst>
          </p:cNvPr>
          <p:cNvSpPr/>
          <p:nvPr/>
        </p:nvSpPr>
        <p:spPr>
          <a:xfrm>
            <a:off x="3547249" y="-8323"/>
            <a:ext cx="8676000" cy="369332"/>
          </a:xfrm>
          <a:prstGeom prst="rect">
            <a:avLst/>
          </a:prstGeom>
          <a:solidFill>
            <a:schemeClr val="tx1">
              <a:alpha val="75000"/>
            </a:schemeClr>
          </a:solidFill>
        </p:spPr>
        <p:txBody>
          <a:bodyPr wrap="square">
            <a:spAutoFit/>
          </a:bodyPr>
          <a:lstStyle/>
          <a:p>
            <a:pPr marL="342900" indent="-342900" algn="ctr"/>
            <a:r>
              <a:rPr lang="en-US" b="1" dirty="0">
                <a:solidFill>
                  <a:prstClr val="white"/>
                </a:solidFill>
              </a:rPr>
              <a:t>Need for timely maintenance of PMGSY Roads</a:t>
            </a:r>
            <a:endParaRPr lang="en-US" b="1" dirty="0">
              <a:solidFill>
                <a:prstClr val="white"/>
              </a:solidFill>
            </a:endParaRPr>
          </a:p>
        </p:txBody>
      </p:sp>
      <p:sp>
        <p:nvSpPr>
          <p:cNvPr id="51" name="Rectangle 50"/>
          <p:cNvSpPr/>
          <p:nvPr/>
        </p:nvSpPr>
        <p:spPr>
          <a:xfrm>
            <a:off x="596166" y="6167896"/>
            <a:ext cx="3142166" cy="584775"/>
          </a:xfrm>
          <a:prstGeom prst="rect">
            <a:avLst/>
          </a:prstGeom>
        </p:spPr>
        <p:txBody>
          <a:bodyPr wrap="square">
            <a:spAutoFit/>
          </a:bodyPr>
          <a:lstStyle/>
          <a:p>
            <a:r>
              <a:rPr lang="en-IN" sz="1600" b="1" dirty="0">
                <a:solidFill>
                  <a:prstClr val="white"/>
                </a:solidFill>
                <a:latin typeface="Segoe UI Semibold" pitchFamily="34" charset="0"/>
                <a:cs typeface="Segoe UI Semibold" pitchFamily="34" charset="0"/>
              </a:rPr>
              <a:t>40.5</a:t>
            </a:r>
            <a:r>
              <a:rPr lang="en-IN" sz="1200" dirty="0">
                <a:solidFill>
                  <a:prstClr val="white"/>
                </a:solidFill>
                <a:latin typeface="Segoe UI Semibold" pitchFamily="34" charset="0"/>
                <a:cs typeface="Segoe UI Semibold" pitchFamily="34" charset="0"/>
              </a:rPr>
              <a:t> Cr population </a:t>
            </a:r>
            <a:br>
              <a:rPr lang="en-IN" sz="1200" dirty="0">
                <a:solidFill>
                  <a:prstClr val="white"/>
                </a:solidFill>
                <a:latin typeface="Segoe UI Semibold" pitchFamily="34" charset="0"/>
                <a:cs typeface="Segoe UI Semibold" pitchFamily="34" charset="0"/>
              </a:rPr>
            </a:br>
            <a:r>
              <a:rPr lang="en-IN" sz="1200" dirty="0">
                <a:solidFill>
                  <a:prstClr val="white"/>
                </a:solidFill>
                <a:latin typeface="Segoe UI Semibold" pitchFamily="34" charset="0"/>
                <a:cs typeface="Segoe UI Semibold" pitchFamily="34" charset="0"/>
              </a:rPr>
              <a:t>(</a:t>
            </a:r>
            <a:r>
              <a:rPr lang="en-IN" sz="1600" b="1" dirty="0">
                <a:solidFill>
                  <a:prstClr val="white"/>
                </a:solidFill>
                <a:latin typeface="Segoe UI Semibold" pitchFamily="34" charset="0"/>
                <a:cs typeface="Segoe UI Semibold" pitchFamily="34" charset="0"/>
              </a:rPr>
              <a:t>48%</a:t>
            </a:r>
            <a:r>
              <a:rPr lang="en-IN" sz="1200" dirty="0">
                <a:solidFill>
                  <a:prstClr val="white"/>
                </a:solidFill>
                <a:latin typeface="Segoe UI Semibold" pitchFamily="34" charset="0"/>
                <a:cs typeface="Segoe UI Semibold" pitchFamily="34" charset="0"/>
              </a:rPr>
              <a:t> rural population) benefitted</a:t>
            </a:r>
            <a:endParaRPr lang="en-US" sz="1200" dirty="0">
              <a:solidFill>
                <a:prstClr val="white"/>
              </a:solidFill>
              <a:latin typeface="Segoe UI Semibold" pitchFamily="34" charset="0"/>
              <a:cs typeface="Segoe UI Semibold" pitchFamily="34" charset="0"/>
            </a:endParaRPr>
          </a:p>
        </p:txBody>
      </p:sp>
      <p:pic>
        <p:nvPicPr>
          <p:cNvPr id="55" name="Picture 2"/>
          <p:cNvPicPr>
            <a:picLocks noChangeAspect="1" noChangeArrowheads="1"/>
          </p:cNvPicPr>
          <p:nvPr/>
        </p:nvPicPr>
        <p:blipFill>
          <a:blip r:embed="rId4">
            <a:biLevel thresh="50000"/>
          </a:blip>
          <a:srcRect/>
          <a:stretch>
            <a:fillRect/>
          </a:stretch>
        </p:blipFill>
        <p:spPr bwMode="auto">
          <a:xfrm>
            <a:off x="56682" y="3418449"/>
            <a:ext cx="514592" cy="3259463"/>
          </a:xfrm>
          <a:prstGeom prst="rect">
            <a:avLst/>
          </a:prstGeom>
          <a:noFill/>
          <a:ln w="9525">
            <a:noFill/>
            <a:miter lim="800000"/>
            <a:headEnd/>
            <a:tailEnd/>
          </a:ln>
          <a:effectLst/>
        </p:spPr>
      </p:pic>
      <p:sp>
        <p:nvSpPr>
          <p:cNvPr id="3" name="Rectangle 2"/>
          <p:cNvSpPr/>
          <p:nvPr/>
        </p:nvSpPr>
        <p:spPr>
          <a:xfrm>
            <a:off x="3575574" y="345544"/>
            <a:ext cx="8616426" cy="923330"/>
          </a:xfrm>
          <a:prstGeom prst="rect">
            <a:avLst/>
          </a:prstGeom>
        </p:spPr>
        <p:txBody>
          <a:bodyPr wrap="square">
            <a:spAutoFit/>
          </a:bodyPr>
          <a:lstStyle/>
          <a:p>
            <a:pPr marL="285750" indent="-285750">
              <a:buFont typeface="Arial" panose="020B0604020202020204" pitchFamily="34" charset="0"/>
              <a:buChar char="•"/>
            </a:pPr>
            <a:r>
              <a:rPr lang="en-IN" dirty="0">
                <a:solidFill>
                  <a:prstClr val="black"/>
                </a:solidFill>
                <a:ea typeface="Bookman Old Style" panose="02050604050505020204" pitchFamily="18" charset="0"/>
                <a:cs typeface="Calibri" panose="020F0502020204030204" pitchFamily="34" charset="0"/>
              </a:rPr>
              <a:t>If </a:t>
            </a:r>
            <a:r>
              <a:rPr lang="en-IN" dirty="0">
                <a:solidFill>
                  <a:prstClr val="black"/>
                </a:solidFill>
                <a:ea typeface="Bookman Old Style" panose="02050604050505020204" pitchFamily="18" charset="0"/>
                <a:cs typeface="Calibri" panose="020F0502020204030204" pitchFamily="34" charset="0"/>
              </a:rPr>
              <a:t>Roads </a:t>
            </a:r>
            <a:r>
              <a:rPr lang="en-IN" dirty="0">
                <a:solidFill>
                  <a:prstClr val="black"/>
                </a:solidFill>
                <a:ea typeface="Bookman Old Style" panose="02050604050505020204" pitchFamily="18" charset="0"/>
                <a:cs typeface="Calibri" panose="020F0502020204030204" pitchFamily="34" charset="0"/>
              </a:rPr>
              <a:t>are not maintained routinely and on time, the cost of repair increases exponentially, till the point the entire </a:t>
            </a:r>
            <a:r>
              <a:rPr lang="en-IN" dirty="0">
                <a:solidFill>
                  <a:prstClr val="black"/>
                </a:solidFill>
                <a:ea typeface="Bookman Old Style" panose="02050604050505020204" pitchFamily="18" charset="0"/>
                <a:cs typeface="Calibri" panose="020F0502020204030204" pitchFamily="34" charset="0"/>
              </a:rPr>
              <a:t>Roads </a:t>
            </a:r>
            <a:r>
              <a:rPr lang="en-IN" dirty="0">
                <a:solidFill>
                  <a:prstClr val="black"/>
                </a:solidFill>
                <a:ea typeface="Bookman Old Style" panose="02050604050505020204" pitchFamily="18" charset="0"/>
                <a:cs typeface="Calibri" panose="020F0502020204030204" pitchFamily="34" charset="0"/>
              </a:rPr>
              <a:t>need to be </a:t>
            </a:r>
            <a:r>
              <a:rPr lang="en-IN" dirty="0">
                <a:solidFill>
                  <a:prstClr val="black"/>
                </a:solidFill>
                <a:ea typeface="Bookman Old Style" panose="02050604050505020204" pitchFamily="18" charset="0"/>
                <a:cs typeface="Calibri" panose="020F0502020204030204" pitchFamily="34" charset="0"/>
              </a:rPr>
              <a:t>reconstructed, which </a:t>
            </a:r>
            <a:r>
              <a:rPr lang="en-IN" dirty="0">
                <a:solidFill>
                  <a:prstClr val="black"/>
                </a:solidFill>
                <a:ea typeface="Bookman Old Style" panose="02050604050505020204" pitchFamily="18" charset="0"/>
                <a:cs typeface="Calibri" panose="020F0502020204030204" pitchFamily="34" charset="0"/>
              </a:rPr>
              <a:t>isn’t feasible at this </a:t>
            </a:r>
            <a:r>
              <a:rPr lang="en-IN" dirty="0">
                <a:solidFill>
                  <a:prstClr val="black"/>
                </a:solidFill>
                <a:ea typeface="Bookman Old Style" panose="02050604050505020204" pitchFamily="18" charset="0"/>
                <a:cs typeface="Calibri" panose="020F0502020204030204" pitchFamily="34" charset="0"/>
              </a:rPr>
              <a:t>scale</a:t>
            </a:r>
            <a:endParaRPr lang="en-IN" dirty="0">
              <a:solidFill>
                <a:prstClr val="black"/>
              </a:solidFill>
              <a:cs typeface="Calibri" panose="020F0502020204030204" pitchFamily="34" charset="0"/>
            </a:endParaRPr>
          </a:p>
        </p:txBody>
      </p:sp>
      <p:grpSp>
        <p:nvGrpSpPr>
          <p:cNvPr id="10" name="Group 9"/>
          <p:cNvGrpSpPr/>
          <p:nvPr/>
        </p:nvGrpSpPr>
        <p:grpSpPr>
          <a:xfrm>
            <a:off x="3677818" y="1447930"/>
            <a:ext cx="8514182" cy="2579710"/>
            <a:chOff x="3677818" y="1622741"/>
            <a:chExt cx="8514182" cy="2579710"/>
          </a:xfrm>
        </p:grpSpPr>
        <p:sp>
          <p:nvSpPr>
            <p:cNvPr id="18" name="Rounded Rectangle 17"/>
            <p:cNvSpPr/>
            <p:nvPr/>
          </p:nvSpPr>
          <p:spPr>
            <a:xfrm>
              <a:off x="6537263" y="1622741"/>
              <a:ext cx="2880000" cy="720000"/>
            </a:xfrm>
            <a:prstGeom prst="roundRect">
              <a:avLst/>
            </a:prstGeom>
            <a:solidFill>
              <a:schemeClr val="bg2">
                <a:lumMod val="50000"/>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b="1" dirty="0">
                  <a:solidFill>
                    <a:prstClr val="white"/>
                  </a:solidFill>
                </a:rPr>
                <a:t>Types of Maintenance of PMGSY Roads</a:t>
              </a:r>
              <a:endParaRPr lang="en-IN" b="1" dirty="0">
                <a:solidFill>
                  <a:prstClr val="white"/>
                </a:solidFill>
              </a:endParaRPr>
            </a:p>
          </p:txBody>
        </p:sp>
        <p:sp>
          <p:nvSpPr>
            <p:cNvPr id="19" name="Rounded Rectangle 18"/>
            <p:cNvSpPr/>
            <p:nvPr/>
          </p:nvSpPr>
          <p:spPr>
            <a:xfrm>
              <a:off x="3677818" y="3374451"/>
              <a:ext cx="2520000" cy="828000"/>
            </a:xfrm>
            <a:prstGeom prst="roundRect">
              <a:avLst/>
            </a:prstGeom>
            <a:solidFill>
              <a:schemeClr val="bg2">
                <a:lumMod val="50000"/>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kern="0" dirty="0">
                  <a:solidFill>
                    <a:prstClr val="white"/>
                  </a:solidFill>
                </a:rPr>
                <a:t>Routine maintenance for 5-years post construction </a:t>
              </a:r>
              <a:endParaRPr lang="en-IN" sz="1600" kern="0" dirty="0">
                <a:solidFill>
                  <a:prstClr val="white"/>
                </a:solidFill>
              </a:endParaRPr>
            </a:p>
          </p:txBody>
        </p:sp>
        <p:sp>
          <p:nvSpPr>
            <p:cNvPr id="20" name="Rounded Rectangle 19"/>
            <p:cNvSpPr/>
            <p:nvPr/>
          </p:nvSpPr>
          <p:spPr>
            <a:xfrm>
              <a:off x="6674909" y="3374451"/>
              <a:ext cx="2520000" cy="828000"/>
            </a:xfrm>
            <a:prstGeom prst="roundRect">
              <a:avLst/>
            </a:prstGeom>
            <a:solidFill>
              <a:schemeClr val="bg2">
                <a:lumMod val="50000"/>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600" kern="0" dirty="0">
                  <a:solidFill>
                    <a:prstClr val="white"/>
                  </a:solidFill>
                </a:rPr>
                <a:t>Periodic Renewal of </a:t>
              </a:r>
              <a:r>
                <a:rPr lang="en-IN" sz="1600" kern="0" dirty="0">
                  <a:solidFill>
                    <a:prstClr val="white"/>
                  </a:solidFill>
                </a:rPr>
                <a:t>Roads </a:t>
              </a:r>
              <a:r>
                <a:rPr lang="en-IN" sz="1600" kern="0" dirty="0">
                  <a:solidFill>
                    <a:prstClr val="white"/>
                  </a:solidFill>
                </a:rPr>
                <a:t>which have completed 5 years of construction</a:t>
              </a:r>
            </a:p>
          </p:txBody>
        </p:sp>
        <p:sp>
          <p:nvSpPr>
            <p:cNvPr id="21" name="Rounded Rectangle 20"/>
            <p:cNvSpPr/>
            <p:nvPr/>
          </p:nvSpPr>
          <p:spPr>
            <a:xfrm>
              <a:off x="9672000" y="3374451"/>
              <a:ext cx="2520000" cy="828000"/>
            </a:xfrm>
            <a:prstGeom prst="roundRect">
              <a:avLst/>
            </a:prstGeom>
            <a:solidFill>
              <a:schemeClr val="bg2">
                <a:lumMod val="50000"/>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600" kern="0" dirty="0">
                  <a:solidFill>
                    <a:prstClr val="white"/>
                  </a:solidFill>
                </a:rPr>
                <a:t>Routine Maintenance of </a:t>
              </a:r>
              <a:r>
                <a:rPr lang="en-IN" sz="1600" kern="0" dirty="0">
                  <a:solidFill>
                    <a:prstClr val="white"/>
                  </a:solidFill>
                </a:rPr>
                <a:t>Roads </a:t>
              </a:r>
              <a:r>
                <a:rPr lang="en-IN" sz="1600" kern="0" dirty="0">
                  <a:solidFill>
                    <a:prstClr val="white"/>
                  </a:solidFill>
                </a:rPr>
                <a:t>post 5 years of completion</a:t>
              </a:r>
            </a:p>
          </p:txBody>
        </p:sp>
        <p:cxnSp>
          <p:nvCxnSpPr>
            <p:cNvPr id="5" name="Straight Connector 4"/>
            <p:cNvCxnSpPr/>
            <p:nvPr/>
          </p:nvCxnSpPr>
          <p:spPr>
            <a:xfrm>
              <a:off x="4760259" y="2790860"/>
              <a:ext cx="6373906" cy="0"/>
            </a:xfrm>
            <a:prstGeom prst="line">
              <a:avLst/>
            </a:prstGeom>
            <a:ln w="5715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787153" y="2790860"/>
              <a:ext cx="0" cy="54000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107271" y="2790860"/>
              <a:ext cx="0" cy="54000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830670" y="2795342"/>
              <a:ext cx="0" cy="54000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26186" y="2342741"/>
              <a:ext cx="0" cy="448119"/>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ight Brace 10"/>
          <p:cNvSpPr/>
          <p:nvPr/>
        </p:nvSpPr>
        <p:spPr>
          <a:xfrm rot="5400000">
            <a:off x="8975912" y="2425058"/>
            <a:ext cx="564776" cy="3751729"/>
          </a:xfrm>
          <a:prstGeom prst="righ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cxnSp>
        <p:nvCxnSpPr>
          <p:cNvPr id="33" name="Straight Arrow Connector 32"/>
          <p:cNvCxnSpPr/>
          <p:nvPr/>
        </p:nvCxnSpPr>
        <p:spPr>
          <a:xfrm>
            <a:off x="4831977" y="4032467"/>
            <a:ext cx="0" cy="540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068233" y="4655692"/>
            <a:ext cx="2326344" cy="21600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IN" sz="1600" dirty="0">
                <a:solidFill>
                  <a:prstClr val="black"/>
                </a:solidFill>
              </a:rPr>
              <a:t>Post DLP Maintenance</a:t>
            </a:r>
            <a:endParaRPr lang="en-IN" sz="1600" dirty="0">
              <a:solidFill>
                <a:prstClr val="black"/>
              </a:solidFill>
            </a:endParaRPr>
          </a:p>
        </p:txBody>
      </p:sp>
      <p:sp>
        <p:nvSpPr>
          <p:cNvPr id="35" name="Rectangle 34"/>
          <p:cNvSpPr/>
          <p:nvPr/>
        </p:nvSpPr>
        <p:spPr>
          <a:xfrm>
            <a:off x="3769656" y="4458470"/>
            <a:ext cx="2130540" cy="32400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IN" sz="1600" dirty="0">
                <a:solidFill>
                  <a:prstClr val="black"/>
                </a:solidFill>
              </a:rPr>
              <a:t>DLP Maintenance</a:t>
            </a:r>
            <a:endParaRPr lang="en-IN" sz="1600" dirty="0">
              <a:solidFill>
                <a:prstClr val="black"/>
              </a:solidFill>
            </a:endParaRPr>
          </a:p>
        </p:txBody>
      </p:sp>
      <p:sp>
        <p:nvSpPr>
          <p:cNvPr id="36" name="Rectangle 35"/>
          <p:cNvSpPr/>
          <p:nvPr/>
        </p:nvSpPr>
        <p:spPr>
          <a:xfrm>
            <a:off x="3557777" y="5299916"/>
            <a:ext cx="8616426" cy="1477328"/>
          </a:xfrm>
          <a:prstGeom prst="rect">
            <a:avLst/>
          </a:prstGeom>
        </p:spPr>
        <p:txBody>
          <a:bodyPr wrap="square">
            <a:spAutoFit/>
          </a:bodyPr>
          <a:lstStyle/>
          <a:p>
            <a:pPr marL="285750" indent="-285750">
              <a:buFont typeface="Arial" panose="020B0604020202020204" pitchFamily="34" charset="0"/>
              <a:buChar char="•"/>
            </a:pPr>
            <a:r>
              <a:rPr lang="en-IN" dirty="0">
                <a:solidFill>
                  <a:prstClr val="black"/>
                </a:solidFill>
                <a:ea typeface="Bookman Old Style" panose="02050604050505020204" pitchFamily="18" charset="0"/>
                <a:cs typeface="Calibri" panose="020F0502020204030204" pitchFamily="34" charset="0"/>
              </a:rPr>
              <a:t>The initial period of 5 years post construction completion date of a </a:t>
            </a:r>
            <a:r>
              <a:rPr lang="en-IN" dirty="0">
                <a:solidFill>
                  <a:prstClr val="black"/>
                </a:solidFill>
                <a:ea typeface="Bookman Old Style" panose="02050604050505020204" pitchFamily="18" charset="0"/>
                <a:cs typeface="Calibri" panose="020F0502020204030204" pitchFamily="34" charset="0"/>
              </a:rPr>
              <a:t>Road </a:t>
            </a:r>
            <a:r>
              <a:rPr lang="en-IN" dirty="0">
                <a:solidFill>
                  <a:prstClr val="black"/>
                </a:solidFill>
                <a:ea typeface="Bookman Old Style" panose="02050604050505020204" pitchFamily="18" charset="0"/>
                <a:cs typeface="Calibri" panose="020F0502020204030204" pitchFamily="34" charset="0"/>
              </a:rPr>
              <a:t>in which the same contractor who has constructed the </a:t>
            </a:r>
            <a:r>
              <a:rPr lang="en-IN" dirty="0">
                <a:solidFill>
                  <a:prstClr val="black"/>
                </a:solidFill>
                <a:ea typeface="Bookman Old Style" panose="02050604050505020204" pitchFamily="18" charset="0"/>
                <a:cs typeface="Calibri" panose="020F0502020204030204" pitchFamily="34" charset="0"/>
              </a:rPr>
              <a:t>Road </a:t>
            </a:r>
            <a:r>
              <a:rPr lang="en-IN" dirty="0">
                <a:solidFill>
                  <a:prstClr val="black"/>
                </a:solidFill>
                <a:ea typeface="Bookman Old Style" panose="02050604050505020204" pitchFamily="18" charset="0"/>
                <a:cs typeface="Calibri" panose="020F0502020204030204" pitchFamily="34" charset="0"/>
              </a:rPr>
              <a:t>has to carry out the routine maintenance also</a:t>
            </a:r>
          </a:p>
          <a:p>
            <a:pPr marL="285750" indent="-285750">
              <a:buFont typeface="Arial" panose="020B0604020202020204" pitchFamily="34" charset="0"/>
              <a:buChar char="•"/>
            </a:pPr>
            <a:r>
              <a:rPr lang="en-IN" dirty="0">
                <a:solidFill>
                  <a:prstClr val="black"/>
                </a:solidFill>
                <a:ea typeface="Bookman Old Style" panose="02050604050505020204" pitchFamily="18" charset="0"/>
                <a:cs typeface="Calibri" panose="020F0502020204030204" pitchFamily="34" charset="0"/>
              </a:rPr>
              <a:t>No separate contract is signed for carrying out the routine maintenance for 5 years post construction</a:t>
            </a:r>
          </a:p>
        </p:txBody>
      </p:sp>
      <p:sp>
        <p:nvSpPr>
          <p:cNvPr id="37" name="Rectangle 36">
            <a:extLst>
              <a:ext uri="{FF2B5EF4-FFF2-40B4-BE49-F238E27FC236}">
                <a16:creationId xmlns="" xmlns:a16="http://schemas.microsoft.com/office/drawing/2014/main" id="{DBE03ED8-2D9E-354B-BFA9-18763369086F}"/>
              </a:ext>
            </a:extLst>
          </p:cNvPr>
          <p:cNvSpPr/>
          <p:nvPr/>
        </p:nvSpPr>
        <p:spPr>
          <a:xfrm>
            <a:off x="3565179" y="4917773"/>
            <a:ext cx="8676000" cy="369332"/>
          </a:xfrm>
          <a:prstGeom prst="rect">
            <a:avLst/>
          </a:prstGeom>
          <a:solidFill>
            <a:schemeClr val="tx1">
              <a:alpha val="75000"/>
            </a:schemeClr>
          </a:solidFill>
        </p:spPr>
        <p:txBody>
          <a:bodyPr wrap="square">
            <a:spAutoFit/>
          </a:bodyPr>
          <a:lstStyle/>
          <a:p>
            <a:pPr marL="342900" indent="-342900" algn="ctr"/>
            <a:r>
              <a:rPr lang="en-US" b="1" dirty="0">
                <a:solidFill>
                  <a:prstClr val="white"/>
                </a:solidFill>
              </a:rPr>
              <a:t>Defect Liability Period (DLP)</a:t>
            </a:r>
            <a:endParaRPr lang="en-US" b="1" dirty="0">
              <a:solidFill>
                <a:prstClr val="white"/>
              </a:solidFill>
            </a:endParaRPr>
          </a:p>
        </p:txBody>
      </p:sp>
    </p:spTree>
    <p:extLst>
      <p:ext uri="{BB962C8B-B14F-4D97-AF65-F5344CB8AC3E}">
        <p14:creationId xmlns:p14="http://schemas.microsoft.com/office/powerpoint/2010/main" val="1007261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48000">
              <a:schemeClr val="tx1">
                <a:lumMod val="50000"/>
                <a:lumOff val="50000"/>
              </a:schemeClr>
            </a:gs>
            <a:gs pos="83000">
              <a:schemeClr val="bg1">
                <a:lumMod val="75000"/>
              </a:scheme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xmlns="" id="{DBE03ED8-2D9E-354B-BFA9-18763369086F}"/>
              </a:ext>
            </a:extLst>
          </p:cNvPr>
          <p:cNvSpPr/>
          <p:nvPr/>
        </p:nvSpPr>
        <p:spPr>
          <a:xfrm>
            <a:off x="43542" y="2157879"/>
            <a:ext cx="12096000" cy="1938992"/>
          </a:xfrm>
          <a:prstGeom prst="rect">
            <a:avLst/>
          </a:prstGeom>
          <a:ln w="57150">
            <a:solidFill>
              <a:schemeClr val="bg1"/>
            </a:solidFill>
            <a:prstDash val="solid"/>
          </a:ln>
        </p:spPr>
        <p:txBody>
          <a:bodyPr wrap="square">
            <a:spAutoFit/>
          </a:bodyPr>
          <a:lstStyle/>
          <a:p>
            <a:r>
              <a:rPr lang="en-US" sz="6000" b="1" dirty="0">
                <a:solidFill>
                  <a:prstClr val="white"/>
                </a:solidFill>
                <a:ea typeface="Open Sans" panose="020B0606030504020204" pitchFamily="34" charset="0"/>
                <a:cs typeface="Poppins Medium" panose="00000600000000000000" pitchFamily="2" charset="0"/>
              </a:rPr>
              <a:t>MAINTENANCE OF ROADS BEFORE INTRODUCTION OF </a:t>
            </a:r>
            <a:r>
              <a:rPr lang="en-US" sz="6000" b="1" dirty="0" err="1">
                <a:solidFill>
                  <a:prstClr val="white"/>
                </a:solidFill>
                <a:ea typeface="Open Sans" panose="020B0606030504020204" pitchFamily="34" charset="0"/>
                <a:cs typeface="Poppins Medium" panose="00000600000000000000" pitchFamily="2" charset="0"/>
              </a:rPr>
              <a:t>eMARG</a:t>
            </a:r>
            <a:endParaRPr lang="en-US" sz="6000" b="1" dirty="0">
              <a:solidFill>
                <a:prstClr val="white"/>
              </a:solidFill>
              <a:ea typeface="Open Sans" panose="020B0606030504020204" pitchFamily="34" charset="0"/>
              <a:cs typeface="Poppins Medium" panose="00000600000000000000" pitchFamily="2" charset="0"/>
            </a:endParaRPr>
          </a:p>
        </p:txBody>
      </p:sp>
    </p:spTree>
    <p:extLst>
      <p:ext uri="{BB962C8B-B14F-4D97-AF65-F5344CB8AC3E}">
        <p14:creationId xmlns:p14="http://schemas.microsoft.com/office/powerpoint/2010/main" val="1831880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marL="342900" indent="-342900"/>
            <a:r>
              <a:rPr lang="en-US" sz="2000" b="1" dirty="0">
                <a:solidFill>
                  <a:prstClr val="white"/>
                </a:solidFill>
              </a:rPr>
              <a:t>Minimum Requirements of Routine Maintenance Standards:</a:t>
            </a:r>
            <a:endParaRPr lang="en-US" sz="2000" b="1" dirty="0">
              <a:solidFill>
                <a:prstClr val="white"/>
              </a:solidFill>
            </a:endParaRPr>
          </a:p>
        </p:txBody>
      </p:sp>
      <p:grpSp>
        <p:nvGrpSpPr>
          <p:cNvPr id="28" name="Group 27"/>
          <p:cNvGrpSpPr/>
          <p:nvPr/>
        </p:nvGrpSpPr>
        <p:grpSpPr>
          <a:xfrm>
            <a:off x="94350" y="757731"/>
            <a:ext cx="11977370" cy="4843114"/>
            <a:chOff x="94350" y="1033497"/>
            <a:chExt cx="11977370" cy="4843114"/>
          </a:xfrm>
        </p:grpSpPr>
        <p:grpSp>
          <p:nvGrpSpPr>
            <p:cNvPr id="26" name="Group 25"/>
            <p:cNvGrpSpPr/>
            <p:nvPr/>
          </p:nvGrpSpPr>
          <p:grpSpPr>
            <a:xfrm>
              <a:off x="116113" y="1033497"/>
              <a:ext cx="11955600" cy="670102"/>
              <a:chOff x="0" y="554535"/>
              <a:chExt cx="12119427" cy="670102"/>
            </a:xfrm>
          </p:grpSpPr>
          <p:sp>
            <p:nvSpPr>
              <p:cNvPr id="5" name="Rectangle 4"/>
              <p:cNvSpPr/>
              <p:nvPr/>
            </p:nvSpPr>
            <p:spPr>
              <a:xfrm>
                <a:off x="553944" y="578306"/>
                <a:ext cx="11565483" cy="646331"/>
              </a:xfrm>
              <a:prstGeom prst="rect">
                <a:avLst/>
              </a:prstGeom>
              <a:noFill/>
            </p:spPr>
            <p:txBody>
              <a:bodyPr wrap="square">
                <a:spAutoFit/>
              </a:bodyPr>
              <a:lstStyle/>
              <a:p>
                <a:pPr>
                  <a:spcBef>
                    <a:spcPts val="50"/>
                  </a:spcBef>
                </a:pPr>
                <a:r>
                  <a:rPr lang="en-US" spc="-10" dirty="0">
                    <a:solidFill>
                      <a:prstClr val="black"/>
                    </a:solidFill>
                    <a:ea typeface="Times New Roman" panose="02020603050405020304" pitchFamily="18" charset="0"/>
                  </a:rPr>
                  <a:t>Potholes on the </a:t>
                </a:r>
                <a:r>
                  <a:rPr lang="en-US" spc="-10" dirty="0">
                    <a:solidFill>
                      <a:prstClr val="black"/>
                    </a:solidFill>
                    <a:ea typeface="Times New Roman" panose="02020603050405020304" pitchFamily="18" charset="0"/>
                  </a:rPr>
                  <a:t>Road </a:t>
                </a:r>
                <a:r>
                  <a:rPr lang="en-US" spc="-10" dirty="0">
                    <a:solidFill>
                      <a:prstClr val="black"/>
                    </a:solidFill>
                    <a:ea typeface="Times New Roman" panose="02020603050405020304" pitchFamily="18" charset="0"/>
                  </a:rPr>
                  <a:t>surface to be repaired soon after these appear or brought to his notice either during the Contractor’s monthly inspection or by the</a:t>
                </a:r>
                <a:r>
                  <a:rPr lang="en-US" spc="-70" dirty="0">
                    <a:solidFill>
                      <a:prstClr val="black"/>
                    </a:solidFill>
                    <a:ea typeface="Times New Roman" panose="02020603050405020304" pitchFamily="18" charset="0"/>
                  </a:rPr>
                  <a:t> </a:t>
                </a:r>
                <a:r>
                  <a:rPr lang="en-US" spc="-10" dirty="0">
                    <a:solidFill>
                      <a:prstClr val="black"/>
                    </a:solidFill>
                    <a:ea typeface="Times New Roman" panose="02020603050405020304" pitchFamily="18" charset="0"/>
                  </a:rPr>
                  <a:t>Engineer</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63625" t="49733" r="5899" b="8486"/>
              <a:stretch/>
            </p:blipFill>
            <p:spPr>
              <a:xfrm>
                <a:off x="0" y="554535"/>
                <a:ext cx="612000" cy="612204"/>
              </a:xfrm>
              <a:prstGeom prst="rect">
                <a:avLst/>
              </a:prstGeom>
            </p:spPr>
          </p:pic>
        </p:grpSp>
        <p:grpSp>
          <p:nvGrpSpPr>
            <p:cNvPr id="25" name="Group 24"/>
            <p:cNvGrpSpPr/>
            <p:nvPr/>
          </p:nvGrpSpPr>
          <p:grpSpPr>
            <a:xfrm>
              <a:off x="108859" y="1853553"/>
              <a:ext cx="11955600" cy="688248"/>
              <a:chOff x="7260" y="1490703"/>
              <a:chExt cx="12184740" cy="688248"/>
            </a:xfrm>
          </p:grpSpPr>
          <p:sp>
            <p:nvSpPr>
              <p:cNvPr id="7" name="Rectangle 6"/>
              <p:cNvSpPr/>
              <p:nvPr/>
            </p:nvSpPr>
            <p:spPr>
              <a:xfrm>
                <a:off x="595086" y="1532620"/>
                <a:ext cx="11596914" cy="646331"/>
              </a:xfrm>
              <a:prstGeom prst="rect">
                <a:avLst/>
              </a:prstGeom>
            </p:spPr>
            <p:txBody>
              <a:bodyPr wrap="square">
                <a:spAutoFit/>
              </a:bodyPr>
              <a:lstStyle/>
              <a:p>
                <a:pPr>
                  <a:spcBef>
                    <a:spcPts val="50"/>
                  </a:spcBef>
                </a:pPr>
                <a:r>
                  <a:rPr lang="en-US" spc="-10" dirty="0">
                    <a:solidFill>
                      <a:prstClr val="black"/>
                    </a:solidFill>
                    <a:ea typeface="Times New Roman" panose="02020603050405020304" pitchFamily="18" charset="0"/>
                  </a:rPr>
                  <a:t>Road </a:t>
                </a:r>
                <a:r>
                  <a:rPr lang="en-US" spc="-10" dirty="0">
                    <a:solidFill>
                      <a:prstClr val="black"/>
                    </a:solidFill>
                    <a:ea typeface="Times New Roman" panose="02020603050405020304" pitchFamily="18" charset="0"/>
                  </a:rPr>
                  <a:t>shoulders to be maintained in proper condition to make them free from excessive edge drop offs, roughness, scouring or</a:t>
                </a:r>
                <a:r>
                  <a:rPr lang="en-US" spc="-20" dirty="0">
                    <a:solidFill>
                      <a:prstClr val="black"/>
                    </a:solidFill>
                    <a:ea typeface="Times New Roman" panose="02020603050405020304" pitchFamily="18" charset="0"/>
                  </a:rPr>
                  <a:t> </a:t>
                </a:r>
                <a:r>
                  <a:rPr lang="en-US" spc="-10" dirty="0">
                    <a:solidFill>
                      <a:prstClr val="black"/>
                    </a:solidFill>
                    <a:ea typeface="Times New Roman" panose="02020603050405020304" pitchFamily="18" charset="0"/>
                  </a:rPr>
                  <a:t>potholes</a:t>
                </a: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63625" t="49733" r="5899" b="8486"/>
              <a:stretch/>
            </p:blipFill>
            <p:spPr>
              <a:xfrm>
                <a:off x="7260" y="1490703"/>
                <a:ext cx="612000" cy="612204"/>
              </a:xfrm>
              <a:prstGeom prst="rect">
                <a:avLst/>
              </a:prstGeom>
            </p:spPr>
          </p:pic>
        </p:grpSp>
        <p:grpSp>
          <p:nvGrpSpPr>
            <p:cNvPr id="24" name="Group 23"/>
            <p:cNvGrpSpPr/>
            <p:nvPr/>
          </p:nvGrpSpPr>
          <p:grpSpPr>
            <a:xfrm>
              <a:off x="116120" y="2702640"/>
              <a:ext cx="11955600" cy="612204"/>
              <a:chOff x="5" y="2296243"/>
              <a:chExt cx="12119425" cy="612204"/>
            </a:xfrm>
          </p:grpSpPr>
          <p:sp>
            <p:nvSpPr>
              <p:cNvPr id="11" name="Rectangle 10"/>
              <p:cNvSpPr/>
              <p:nvPr/>
            </p:nvSpPr>
            <p:spPr>
              <a:xfrm>
                <a:off x="553944" y="2438644"/>
                <a:ext cx="11565486" cy="369332"/>
              </a:xfrm>
              <a:prstGeom prst="rect">
                <a:avLst/>
              </a:prstGeom>
            </p:spPr>
            <p:txBody>
              <a:bodyPr wrap="square">
                <a:spAutoFit/>
              </a:bodyPr>
              <a:lstStyle/>
              <a:p>
                <a:pPr>
                  <a:spcBef>
                    <a:spcPts val="50"/>
                  </a:spcBef>
                </a:pPr>
                <a:r>
                  <a:rPr lang="en-US" spc="-10" dirty="0">
                    <a:solidFill>
                      <a:prstClr val="black"/>
                    </a:solidFill>
                    <a:ea typeface="Times New Roman" panose="02020603050405020304" pitchFamily="18" charset="0"/>
                  </a:rPr>
                  <a:t>Cleaning of surface drains including reshaping to maintain free flow of</a:t>
                </a:r>
                <a:r>
                  <a:rPr lang="en-US" spc="-25" dirty="0">
                    <a:solidFill>
                      <a:prstClr val="black"/>
                    </a:solidFill>
                    <a:ea typeface="Times New Roman" panose="02020603050405020304" pitchFamily="18" charset="0"/>
                  </a:rPr>
                  <a:t> </a:t>
                </a:r>
                <a:r>
                  <a:rPr lang="en-US" spc="-10" dirty="0">
                    <a:solidFill>
                      <a:prstClr val="black"/>
                    </a:solidFill>
                    <a:ea typeface="Times New Roman" panose="02020603050405020304" pitchFamily="18" charset="0"/>
                  </a:rPr>
                  <a:t>water</a:t>
                </a:r>
                <a:endParaRPr lang="en-IN" spc="-10" dirty="0">
                  <a:solidFill>
                    <a:prstClr val="black"/>
                  </a:solidFill>
                  <a:ea typeface="Times New Roman" panose="02020603050405020304" pitchFamily="18" charset="0"/>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63625" t="49733" r="5899" b="8486"/>
              <a:stretch/>
            </p:blipFill>
            <p:spPr>
              <a:xfrm>
                <a:off x="5" y="2296243"/>
                <a:ext cx="612000" cy="612204"/>
              </a:xfrm>
              <a:prstGeom prst="rect">
                <a:avLst/>
              </a:prstGeom>
            </p:spPr>
          </p:pic>
        </p:grpSp>
        <p:grpSp>
          <p:nvGrpSpPr>
            <p:cNvPr id="23" name="Group 22"/>
            <p:cNvGrpSpPr/>
            <p:nvPr/>
          </p:nvGrpSpPr>
          <p:grpSpPr>
            <a:xfrm>
              <a:off x="108865" y="3551721"/>
              <a:ext cx="11955600" cy="612204"/>
              <a:chOff x="-7249" y="3130815"/>
              <a:chExt cx="12126678" cy="612204"/>
            </a:xfrm>
          </p:grpSpPr>
          <p:sp>
            <p:nvSpPr>
              <p:cNvPr id="12" name="Rectangle 11"/>
              <p:cNvSpPr/>
              <p:nvPr/>
            </p:nvSpPr>
            <p:spPr>
              <a:xfrm>
                <a:off x="553944" y="3276100"/>
                <a:ext cx="11565485" cy="369332"/>
              </a:xfrm>
              <a:prstGeom prst="rect">
                <a:avLst/>
              </a:prstGeom>
            </p:spPr>
            <p:txBody>
              <a:bodyPr wrap="square">
                <a:spAutoFit/>
              </a:bodyPr>
              <a:lstStyle/>
              <a:p>
                <a:pPr>
                  <a:spcBef>
                    <a:spcPts val="50"/>
                  </a:spcBef>
                </a:pPr>
                <a:r>
                  <a:rPr lang="en-US" spc="-10" dirty="0">
                    <a:solidFill>
                      <a:prstClr val="black"/>
                    </a:solidFill>
                    <a:ea typeface="Times New Roman" panose="02020603050405020304" pitchFamily="18" charset="0"/>
                  </a:rPr>
                  <a:t>Cleaning of culverts and pits for free flow of</a:t>
                </a:r>
                <a:r>
                  <a:rPr lang="en-US" spc="-25" dirty="0">
                    <a:solidFill>
                      <a:prstClr val="black"/>
                    </a:solidFill>
                    <a:ea typeface="Times New Roman" panose="02020603050405020304" pitchFamily="18" charset="0"/>
                  </a:rPr>
                  <a:t> </a:t>
                </a:r>
                <a:r>
                  <a:rPr lang="en-US" spc="-10" dirty="0">
                    <a:solidFill>
                      <a:prstClr val="black"/>
                    </a:solidFill>
                    <a:ea typeface="Times New Roman" panose="02020603050405020304" pitchFamily="18" charset="0"/>
                  </a:rPr>
                  <a:t>water</a:t>
                </a:r>
                <a:endParaRPr lang="en-IN" spc="-10" dirty="0">
                  <a:solidFill>
                    <a:prstClr val="black"/>
                  </a:solidFill>
                  <a:ea typeface="Times New Roman" panose="02020603050405020304" pitchFamily="18"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63625" t="49733" r="5899" b="8486"/>
              <a:stretch/>
            </p:blipFill>
            <p:spPr>
              <a:xfrm>
                <a:off x="-7249" y="3130815"/>
                <a:ext cx="612000" cy="612204"/>
              </a:xfrm>
              <a:prstGeom prst="rect">
                <a:avLst/>
              </a:prstGeom>
            </p:spPr>
          </p:pic>
        </p:grpSp>
        <p:grpSp>
          <p:nvGrpSpPr>
            <p:cNvPr id="22" name="Group 21"/>
            <p:cNvGrpSpPr/>
            <p:nvPr/>
          </p:nvGrpSpPr>
          <p:grpSpPr>
            <a:xfrm>
              <a:off x="94350" y="4408065"/>
              <a:ext cx="11955600" cy="612204"/>
              <a:chOff x="-7249" y="3929099"/>
              <a:chExt cx="12167819" cy="612204"/>
            </a:xfrm>
          </p:grpSpPr>
          <p:sp>
            <p:nvSpPr>
              <p:cNvPr id="13" name="Rectangle 12"/>
              <p:cNvSpPr/>
              <p:nvPr/>
            </p:nvSpPr>
            <p:spPr>
              <a:xfrm>
                <a:off x="595086" y="4087042"/>
                <a:ext cx="11565484" cy="369332"/>
              </a:xfrm>
              <a:prstGeom prst="rect">
                <a:avLst/>
              </a:prstGeom>
            </p:spPr>
            <p:txBody>
              <a:bodyPr wrap="square">
                <a:spAutoFit/>
              </a:bodyPr>
              <a:lstStyle/>
              <a:p>
                <a:pPr>
                  <a:spcBef>
                    <a:spcPts val="50"/>
                  </a:spcBef>
                </a:pPr>
                <a:r>
                  <a:rPr lang="en-US" spc="-10" dirty="0">
                    <a:solidFill>
                      <a:prstClr val="black"/>
                    </a:solidFill>
                    <a:ea typeface="Times New Roman" panose="02020603050405020304" pitchFamily="18" charset="0"/>
                  </a:rPr>
                  <a:t>Maintenance of </a:t>
                </a:r>
                <a:r>
                  <a:rPr lang="en-US" spc="-10" dirty="0">
                    <a:solidFill>
                      <a:prstClr val="black"/>
                    </a:solidFill>
                    <a:ea typeface="Times New Roman" panose="02020603050405020304" pitchFamily="18" charset="0"/>
                  </a:rPr>
                  <a:t>Road </a:t>
                </a:r>
                <a:r>
                  <a:rPr lang="en-US" spc="-10" dirty="0">
                    <a:solidFill>
                      <a:prstClr val="black"/>
                    </a:solidFill>
                    <a:ea typeface="Times New Roman" panose="02020603050405020304" pitchFamily="18" charset="0"/>
                  </a:rPr>
                  <a:t>signs, pavement markings and other traffic control</a:t>
                </a:r>
                <a:r>
                  <a:rPr lang="en-US" spc="-40" dirty="0">
                    <a:solidFill>
                      <a:prstClr val="black"/>
                    </a:solidFill>
                    <a:ea typeface="Times New Roman" panose="02020603050405020304" pitchFamily="18" charset="0"/>
                  </a:rPr>
                  <a:t> </a:t>
                </a:r>
                <a:r>
                  <a:rPr lang="en-US" spc="-10" dirty="0">
                    <a:solidFill>
                      <a:prstClr val="black"/>
                    </a:solidFill>
                    <a:ea typeface="Times New Roman" panose="02020603050405020304" pitchFamily="18" charset="0"/>
                  </a:rPr>
                  <a:t>devices</a:t>
                </a:r>
                <a:endParaRPr lang="en-IN" spc="-10" dirty="0">
                  <a:solidFill>
                    <a:prstClr val="black"/>
                  </a:solidFill>
                  <a:ea typeface="Times New Roman" panose="02020603050405020304" pitchFamily="18"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63625" t="49733" r="5899" b="8486"/>
              <a:stretch/>
            </p:blipFill>
            <p:spPr>
              <a:xfrm>
                <a:off x="-7249" y="3929099"/>
                <a:ext cx="612000" cy="612204"/>
              </a:xfrm>
              <a:prstGeom prst="rect">
                <a:avLst/>
              </a:prstGeom>
            </p:spPr>
          </p:pic>
        </p:grpSp>
        <p:grpSp>
          <p:nvGrpSpPr>
            <p:cNvPr id="16" name="Group 15"/>
            <p:cNvGrpSpPr/>
            <p:nvPr/>
          </p:nvGrpSpPr>
          <p:grpSpPr>
            <a:xfrm>
              <a:off x="108863" y="5264407"/>
              <a:ext cx="11954905" cy="612204"/>
              <a:chOff x="-7249" y="4727385"/>
              <a:chExt cx="11954905" cy="612204"/>
            </a:xfrm>
          </p:grpSpPr>
          <p:sp>
            <p:nvSpPr>
              <p:cNvPr id="14" name="Rectangle 13"/>
              <p:cNvSpPr/>
              <p:nvPr/>
            </p:nvSpPr>
            <p:spPr>
              <a:xfrm>
                <a:off x="553944" y="4872523"/>
                <a:ext cx="11393712" cy="369332"/>
              </a:xfrm>
              <a:prstGeom prst="rect">
                <a:avLst/>
              </a:prstGeom>
            </p:spPr>
            <p:txBody>
              <a:bodyPr wrap="square">
                <a:spAutoFit/>
              </a:bodyPr>
              <a:lstStyle/>
              <a:p>
                <a:pPr>
                  <a:spcBef>
                    <a:spcPts val="50"/>
                  </a:spcBef>
                </a:pPr>
                <a:r>
                  <a:rPr lang="en-US" spc="-10" dirty="0">
                    <a:solidFill>
                      <a:prstClr val="black"/>
                    </a:solidFill>
                    <a:ea typeface="Times New Roman" panose="02020603050405020304" pitchFamily="18" charset="0"/>
                  </a:rPr>
                  <a:t>Any other maintenance operation required to keep the </a:t>
                </a:r>
                <a:r>
                  <a:rPr lang="en-US" spc="-10" dirty="0">
                    <a:solidFill>
                      <a:prstClr val="black"/>
                    </a:solidFill>
                    <a:ea typeface="Times New Roman" panose="02020603050405020304" pitchFamily="18" charset="0"/>
                  </a:rPr>
                  <a:t>Road </a:t>
                </a:r>
                <a:r>
                  <a:rPr lang="en-US" spc="-10" dirty="0">
                    <a:solidFill>
                      <a:prstClr val="black"/>
                    </a:solidFill>
                    <a:ea typeface="Times New Roman" panose="02020603050405020304" pitchFamily="18" charset="0"/>
                  </a:rPr>
                  <a:t>traffic worthy at all times during the maintenance</a:t>
                </a:r>
                <a:r>
                  <a:rPr lang="en-US" spc="-5" dirty="0">
                    <a:solidFill>
                      <a:prstClr val="black"/>
                    </a:solidFill>
                    <a:ea typeface="Times New Roman" panose="02020603050405020304" pitchFamily="18" charset="0"/>
                  </a:rPr>
                  <a:t> </a:t>
                </a:r>
                <a:r>
                  <a:rPr lang="en-US" spc="-10" dirty="0">
                    <a:solidFill>
                      <a:prstClr val="black"/>
                    </a:solidFill>
                    <a:ea typeface="Times New Roman" panose="02020603050405020304" pitchFamily="18" charset="0"/>
                  </a:rPr>
                  <a:t>period.</a:t>
                </a:r>
                <a:endParaRPr lang="en-IN" spc="-10" dirty="0">
                  <a:solidFill>
                    <a:prstClr val="black"/>
                  </a:solidFill>
                  <a:ea typeface="Times New Roman" panose="02020603050405020304" pitchFamily="18"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63625" t="49733" r="5899" b="8486"/>
              <a:stretch/>
            </p:blipFill>
            <p:spPr>
              <a:xfrm>
                <a:off x="-7249" y="4727385"/>
                <a:ext cx="612000" cy="612204"/>
              </a:xfrm>
              <a:prstGeom prst="rect">
                <a:avLst/>
              </a:prstGeom>
            </p:spPr>
          </p:pic>
        </p:grpSp>
      </p:grpSp>
      <p:sp>
        <p:nvSpPr>
          <p:cNvPr id="27" name="Rectangle 26"/>
          <p:cNvSpPr/>
          <p:nvPr/>
        </p:nvSpPr>
        <p:spPr>
          <a:xfrm>
            <a:off x="10468771" y="400453"/>
            <a:ext cx="1723229" cy="276999"/>
          </a:xfrm>
          <a:prstGeom prst="rect">
            <a:avLst/>
          </a:prstGeom>
        </p:spPr>
        <p:txBody>
          <a:bodyPr wrap="none">
            <a:spAutoFit/>
          </a:bodyPr>
          <a:lstStyle/>
          <a:p>
            <a:pPr>
              <a:spcBef>
                <a:spcPts val="50"/>
              </a:spcBef>
            </a:pPr>
            <a:r>
              <a:rPr lang="en-US" sz="1200" spc="-10" dirty="0">
                <a:solidFill>
                  <a:prstClr val="black"/>
                </a:solidFill>
                <a:latin typeface="Times New Roman" panose="02020603050405020304" pitchFamily="18" charset="0"/>
                <a:ea typeface="Times New Roman" panose="02020603050405020304" pitchFamily="18" charset="0"/>
              </a:rPr>
              <a:t>(Source: Cl 32.4 of SBD)</a:t>
            </a:r>
            <a:endParaRPr lang="en-US" sz="1200" spc="-1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0201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marL="342900" indent="-342900" algn="ctr"/>
            <a:r>
              <a:rPr lang="en-US" sz="2000" b="1" dirty="0">
                <a:solidFill>
                  <a:prstClr val="white"/>
                </a:solidFill>
              </a:rPr>
              <a:t>Roles and Responsibilities of Contractor and Engineers for carrying out DLP Routine Maintenance</a:t>
            </a:r>
            <a:endParaRPr lang="en-US" sz="2000" b="1" dirty="0">
              <a:solidFill>
                <a:prstClr val="white"/>
              </a:solidFill>
            </a:endParaRPr>
          </a:p>
        </p:txBody>
      </p:sp>
      <p:sp>
        <p:nvSpPr>
          <p:cNvPr id="34" name="Rectangle 33"/>
          <p:cNvSpPr/>
          <p:nvPr/>
        </p:nvSpPr>
        <p:spPr>
          <a:xfrm>
            <a:off x="8770606" y="400453"/>
            <a:ext cx="3427541" cy="276999"/>
          </a:xfrm>
          <a:prstGeom prst="rect">
            <a:avLst/>
          </a:prstGeom>
        </p:spPr>
        <p:txBody>
          <a:bodyPr wrap="none">
            <a:spAutoFit/>
          </a:bodyPr>
          <a:lstStyle/>
          <a:p>
            <a:pPr>
              <a:spcBef>
                <a:spcPts val="50"/>
              </a:spcBef>
            </a:pPr>
            <a:r>
              <a:rPr lang="en-US" sz="1200" spc="-10" dirty="0">
                <a:solidFill>
                  <a:prstClr val="black"/>
                </a:solidFill>
                <a:latin typeface="Times New Roman" panose="02020603050405020304" pitchFamily="18" charset="0"/>
                <a:ea typeface="Times New Roman" panose="02020603050405020304" pitchFamily="18" charset="0"/>
              </a:rPr>
              <a:t>(Source: Cl 32 of </a:t>
            </a:r>
            <a:r>
              <a:rPr lang="en-US" sz="1200" spc="-10" dirty="0">
                <a:solidFill>
                  <a:prstClr val="black"/>
                </a:solidFill>
                <a:latin typeface="Times New Roman" panose="02020603050405020304" pitchFamily="18" charset="0"/>
                <a:ea typeface="Times New Roman" panose="02020603050405020304" pitchFamily="18" charset="0"/>
              </a:rPr>
              <a:t>SB</a:t>
            </a:r>
            <a:r>
              <a:rPr lang="en-US" sz="1200" spc="-10" dirty="0">
                <a:solidFill>
                  <a:prstClr val="black"/>
                </a:solidFill>
                <a:latin typeface="Times New Roman" panose="02020603050405020304" pitchFamily="18" charset="0"/>
                <a:ea typeface="Times New Roman" panose="02020603050405020304" pitchFamily="18" charset="0"/>
              </a:rPr>
              <a:t>D, Ch-14 of Operations Manual)</a:t>
            </a:r>
            <a:endParaRPr lang="en-US" sz="1200" spc="-10" dirty="0">
              <a:solidFill>
                <a:prstClr val="black"/>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483055" y="545356"/>
            <a:ext cx="2356094" cy="430887"/>
          </a:xfrm>
          <a:prstGeom prst="rect">
            <a:avLst/>
          </a:prstGeom>
        </p:spPr>
        <p:txBody>
          <a:bodyPr wrap="none">
            <a:spAutoFit/>
          </a:bodyPr>
          <a:lstStyle/>
          <a:p>
            <a:r>
              <a:rPr lang="en-US" sz="2200" b="1" spc="-10" dirty="0">
                <a:solidFill>
                  <a:prstClr val="black"/>
                </a:solidFill>
                <a:latin typeface="Times New Roman" panose="02020603050405020304" pitchFamily="18" charset="0"/>
                <a:ea typeface="Times New Roman" panose="02020603050405020304" pitchFamily="18" charset="0"/>
              </a:rPr>
              <a:t>Role of contractor</a:t>
            </a:r>
            <a:endParaRPr lang="en-IN" sz="2200" b="1" dirty="0">
              <a:solidFill>
                <a:prstClr val="black"/>
              </a:solidFill>
            </a:endParaRPr>
          </a:p>
        </p:txBody>
      </p:sp>
      <p:pic>
        <p:nvPicPr>
          <p:cNvPr id="69" name="Picture 68"/>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20680" t="13693" r="21140" b="19178"/>
          <a:stretch/>
        </p:blipFill>
        <p:spPr>
          <a:xfrm>
            <a:off x="156426" y="544460"/>
            <a:ext cx="326629" cy="396000"/>
          </a:xfrm>
          <a:prstGeom prst="ellipse">
            <a:avLst/>
          </a:prstGeom>
        </p:spPr>
      </p:pic>
      <p:sp>
        <p:nvSpPr>
          <p:cNvPr id="70" name="Rectangle 69"/>
          <p:cNvSpPr/>
          <p:nvPr/>
        </p:nvSpPr>
        <p:spPr>
          <a:xfrm>
            <a:off x="319740" y="955372"/>
            <a:ext cx="11872260" cy="1477328"/>
          </a:xfrm>
          <a:prstGeom prst="rect">
            <a:avLst/>
          </a:prstGeom>
        </p:spPr>
        <p:txBody>
          <a:bodyPr wrap="square">
            <a:spAutoFit/>
          </a:bodyPr>
          <a:lstStyle/>
          <a:p>
            <a:pPr marL="285750" indent="-285750">
              <a:buFont typeface="Arial" panose="020B0604020202020204" pitchFamily="34" charset="0"/>
              <a:buChar char="•"/>
            </a:pPr>
            <a:r>
              <a:rPr lang="en-IN" dirty="0">
                <a:solidFill>
                  <a:prstClr val="black"/>
                </a:solidFill>
              </a:rPr>
              <a:t>Conducts Inspection of </a:t>
            </a:r>
            <a:r>
              <a:rPr lang="en-IN" dirty="0">
                <a:solidFill>
                  <a:prstClr val="black"/>
                </a:solidFill>
              </a:rPr>
              <a:t>Road </a:t>
            </a:r>
            <a:r>
              <a:rPr lang="en-IN" dirty="0">
                <a:solidFill>
                  <a:prstClr val="black"/>
                </a:solidFill>
              </a:rPr>
              <a:t>once every month to record any defect which needs to be </a:t>
            </a:r>
            <a:r>
              <a:rPr lang="en-IN" dirty="0">
                <a:solidFill>
                  <a:prstClr val="black"/>
                </a:solidFill>
              </a:rPr>
              <a:t>corrected</a:t>
            </a:r>
          </a:p>
          <a:p>
            <a:pPr marL="285750" indent="-285750">
              <a:buFont typeface="Arial" panose="020B0604020202020204" pitchFamily="34" charset="0"/>
              <a:buChar char="•"/>
            </a:pPr>
            <a:endParaRPr lang="en-IN" dirty="0">
              <a:solidFill>
                <a:prstClr val="black"/>
              </a:solidFill>
            </a:endParaRPr>
          </a:p>
          <a:p>
            <a:pPr marL="285750" indent="-285750">
              <a:buFont typeface="Arial" panose="020B0604020202020204" pitchFamily="34" charset="0"/>
              <a:buChar char="•"/>
            </a:pPr>
            <a:r>
              <a:rPr lang="en-IN" dirty="0">
                <a:solidFill>
                  <a:prstClr val="black"/>
                </a:solidFill>
              </a:rPr>
              <a:t>Rectifies </a:t>
            </a:r>
            <a:r>
              <a:rPr lang="en-IN" dirty="0">
                <a:solidFill>
                  <a:prstClr val="black"/>
                </a:solidFill>
              </a:rPr>
              <a:t>the defect and Submits his record to engineer that the defect has been </a:t>
            </a:r>
            <a:r>
              <a:rPr lang="en-IN" dirty="0">
                <a:solidFill>
                  <a:prstClr val="black"/>
                </a:solidFill>
              </a:rPr>
              <a:t>rectified </a:t>
            </a:r>
          </a:p>
          <a:p>
            <a:pPr marL="285750" indent="-285750">
              <a:buFont typeface="Arial" panose="020B0604020202020204" pitchFamily="34" charset="0"/>
              <a:buChar char="•"/>
            </a:pPr>
            <a:endParaRPr lang="en-IN" dirty="0">
              <a:solidFill>
                <a:prstClr val="black"/>
              </a:solidFill>
            </a:endParaRPr>
          </a:p>
          <a:p>
            <a:pPr marL="285750" indent="-285750">
              <a:buFont typeface="Arial" panose="020B0604020202020204" pitchFamily="34" charset="0"/>
              <a:buChar char="•"/>
            </a:pPr>
            <a:r>
              <a:rPr lang="en-IN" dirty="0">
                <a:solidFill>
                  <a:prstClr val="black"/>
                </a:solidFill>
              </a:rPr>
              <a:t>submits </a:t>
            </a:r>
            <a:r>
              <a:rPr lang="en-IN" dirty="0">
                <a:solidFill>
                  <a:prstClr val="black"/>
                </a:solidFill>
              </a:rPr>
              <a:t>the bill every month within 10th day of succeeding </a:t>
            </a:r>
            <a:r>
              <a:rPr lang="en-IN" dirty="0">
                <a:solidFill>
                  <a:prstClr val="black"/>
                </a:solidFill>
              </a:rPr>
              <a:t>month</a:t>
            </a:r>
            <a:endParaRPr lang="en-IN" dirty="0">
              <a:solidFill>
                <a:prstClr val="black"/>
              </a:solidFill>
            </a:endParaRPr>
          </a:p>
        </p:txBody>
      </p:sp>
      <p:pic>
        <p:nvPicPr>
          <p:cNvPr id="73" name="Picture 72"/>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20680" t="13693" r="21140" b="19178"/>
          <a:stretch/>
        </p:blipFill>
        <p:spPr>
          <a:xfrm>
            <a:off x="156426" y="2611228"/>
            <a:ext cx="326629" cy="396000"/>
          </a:xfrm>
          <a:prstGeom prst="ellipse">
            <a:avLst/>
          </a:prstGeom>
        </p:spPr>
      </p:pic>
      <p:sp>
        <p:nvSpPr>
          <p:cNvPr id="74" name="Rectangle 73"/>
          <p:cNvSpPr/>
          <p:nvPr/>
        </p:nvSpPr>
        <p:spPr>
          <a:xfrm>
            <a:off x="545893" y="2576341"/>
            <a:ext cx="2293256" cy="430887"/>
          </a:xfrm>
          <a:prstGeom prst="rect">
            <a:avLst/>
          </a:prstGeom>
        </p:spPr>
        <p:txBody>
          <a:bodyPr wrap="none">
            <a:spAutoFit/>
          </a:bodyPr>
          <a:lstStyle/>
          <a:p>
            <a:r>
              <a:rPr lang="en-US" sz="2200" b="1" spc="-10" dirty="0">
                <a:solidFill>
                  <a:prstClr val="black"/>
                </a:solidFill>
                <a:latin typeface="Times New Roman" panose="02020603050405020304" pitchFamily="18" charset="0"/>
                <a:ea typeface="Times New Roman" panose="02020603050405020304" pitchFamily="18" charset="0"/>
              </a:rPr>
              <a:t>Role of Engineers</a:t>
            </a:r>
            <a:endParaRPr lang="en-IN" sz="2200" b="1" dirty="0">
              <a:solidFill>
                <a:prstClr val="black"/>
              </a:solidFill>
            </a:endParaRPr>
          </a:p>
        </p:txBody>
      </p:sp>
      <p:sp>
        <p:nvSpPr>
          <p:cNvPr id="71" name="Rectangle 70"/>
          <p:cNvSpPr/>
          <p:nvPr/>
        </p:nvSpPr>
        <p:spPr>
          <a:xfrm>
            <a:off x="483054" y="3007228"/>
            <a:ext cx="11708945" cy="2862322"/>
          </a:xfrm>
          <a:prstGeom prst="rect">
            <a:avLst/>
          </a:prstGeom>
        </p:spPr>
        <p:txBody>
          <a:bodyPr wrap="square">
            <a:spAutoFit/>
          </a:bodyPr>
          <a:lstStyle/>
          <a:p>
            <a:pPr marL="285750" indent="-285750">
              <a:buFont typeface="Arial" panose="020B0604020202020204" pitchFamily="34" charset="0"/>
              <a:buChar char="•"/>
            </a:pPr>
            <a:r>
              <a:rPr lang="en-IN" dirty="0">
                <a:solidFill>
                  <a:prstClr val="black"/>
                </a:solidFill>
              </a:rPr>
              <a:t>Routine Inspections to be carried out by Engineers to record any defect in following order:</a:t>
            </a:r>
          </a:p>
          <a:p>
            <a:pPr marL="342900" indent="-342900">
              <a:buFont typeface="+mj-lt"/>
              <a:buAutoNum type="arabicPeriod"/>
            </a:pPr>
            <a:r>
              <a:rPr lang="en-IN" dirty="0">
                <a:solidFill>
                  <a:prstClr val="black"/>
                </a:solidFill>
              </a:rPr>
              <a:t>JE- Every month</a:t>
            </a:r>
          </a:p>
          <a:p>
            <a:pPr marL="342900" indent="-342900">
              <a:buFont typeface="+mj-lt"/>
              <a:buAutoNum type="arabicPeriod"/>
            </a:pPr>
            <a:r>
              <a:rPr lang="en-IN" dirty="0">
                <a:solidFill>
                  <a:prstClr val="black"/>
                </a:solidFill>
              </a:rPr>
              <a:t>AE- Every two months</a:t>
            </a:r>
          </a:p>
          <a:p>
            <a:pPr marL="342900" indent="-342900">
              <a:buFont typeface="+mj-lt"/>
              <a:buAutoNum type="arabicPeriod"/>
            </a:pPr>
            <a:r>
              <a:rPr lang="en-IN" dirty="0">
                <a:solidFill>
                  <a:prstClr val="black"/>
                </a:solidFill>
              </a:rPr>
              <a:t>EE- Every six months (one before monsoon and one after</a:t>
            </a:r>
            <a:r>
              <a:rPr lang="en-IN" dirty="0">
                <a:solidFill>
                  <a:prstClr val="black"/>
                </a:solidFill>
              </a:rPr>
              <a:t>)</a:t>
            </a:r>
          </a:p>
          <a:p>
            <a:pPr marL="285750" indent="-285750">
              <a:buFont typeface="Arial" panose="020B0604020202020204" pitchFamily="34" charset="0"/>
              <a:buChar char="•"/>
            </a:pPr>
            <a:endParaRPr lang="en-IN" dirty="0">
              <a:solidFill>
                <a:prstClr val="black"/>
              </a:solidFill>
            </a:endParaRPr>
          </a:p>
          <a:p>
            <a:pPr marL="285750" indent="-285750">
              <a:buFont typeface="Arial" panose="020B0604020202020204" pitchFamily="34" charset="0"/>
              <a:buChar char="•"/>
            </a:pPr>
            <a:r>
              <a:rPr lang="en-IN" dirty="0">
                <a:solidFill>
                  <a:prstClr val="black"/>
                </a:solidFill>
              </a:rPr>
              <a:t>Inspections to be carried out by dividing each Road into </a:t>
            </a:r>
            <a:r>
              <a:rPr lang="en-IN" dirty="0">
                <a:solidFill>
                  <a:prstClr val="black"/>
                </a:solidFill>
              </a:rPr>
              <a:t>km stretch and each km to 200m section</a:t>
            </a:r>
          </a:p>
          <a:p>
            <a:pPr marL="285750" indent="-285750">
              <a:buFont typeface="Arial" panose="020B0604020202020204" pitchFamily="34" charset="0"/>
              <a:buChar char="•"/>
            </a:pPr>
            <a:endParaRPr lang="en-IN" dirty="0">
              <a:solidFill>
                <a:prstClr val="black"/>
              </a:solidFill>
            </a:endParaRPr>
          </a:p>
          <a:p>
            <a:pPr marL="285750" indent="-285750">
              <a:buFont typeface="Arial" panose="020B0604020202020204" pitchFamily="34" charset="0"/>
              <a:buChar char="•"/>
            </a:pPr>
            <a:r>
              <a:rPr lang="en-IN" dirty="0">
                <a:solidFill>
                  <a:prstClr val="black"/>
                </a:solidFill>
              </a:rPr>
              <a:t>All </a:t>
            </a:r>
            <a:r>
              <a:rPr lang="en-IN" dirty="0">
                <a:solidFill>
                  <a:prstClr val="black"/>
                </a:solidFill>
              </a:rPr>
              <a:t>Defects to be recorded and notified to contractor to rectify within a specified time limit</a:t>
            </a:r>
          </a:p>
          <a:p>
            <a:pPr marL="285750" indent="-285750">
              <a:buFont typeface="Arial" panose="020B0604020202020204" pitchFamily="34" charset="0"/>
              <a:buChar char="•"/>
            </a:pPr>
            <a:endParaRPr lang="en-IN" dirty="0">
              <a:solidFill>
                <a:prstClr val="black"/>
              </a:solidFill>
            </a:endParaRPr>
          </a:p>
          <a:p>
            <a:pPr marL="285750" indent="-285750">
              <a:buFont typeface="Arial" panose="020B0604020202020204" pitchFamily="34" charset="0"/>
              <a:buChar char="•"/>
            </a:pPr>
            <a:r>
              <a:rPr lang="en-IN" dirty="0">
                <a:solidFill>
                  <a:prstClr val="black"/>
                </a:solidFill>
              </a:rPr>
              <a:t>Maintenance </a:t>
            </a:r>
            <a:r>
              <a:rPr lang="en-IN" dirty="0">
                <a:solidFill>
                  <a:prstClr val="black"/>
                </a:solidFill>
              </a:rPr>
              <a:t>log book to be maintained for each </a:t>
            </a:r>
            <a:r>
              <a:rPr lang="en-IN" dirty="0">
                <a:solidFill>
                  <a:prstClr val="black"/>
                </a:solidFill>
              </a:rPr>
              <a:t>Road </a:t>
            </a:r>
            <a:r>
              <a:rPr lang="en-IN" dirty="0">
                <a:solidFill>
                  <a:prstClr val="black"/>
                </a:solidFill>
              </a:rPr>
              <a:t>for keeping a record of status of defect if corrected or </a:t>
            </a:r>
            <a:r>
              <a:rPr lang="en-IN" dirty="0">
                <a:solidFill>
                  <a:prstClr val="black"/>
                </a:solidFill>
              </a:rPr>
              <a:t>not</a:t>
            </a:r>
            <a:endParaRPr lang="en-IN" dirty="0">
              <a:solidFill>
                <a:prstClr val="black"/>
              </a:solidFill>
            </a:endParaRPr>
          </a:p>
        </p:txBody>
      </p:sp>
    </p:spTree>
    <p:extLst>
      <p:ext uri="{BB962C8B-B14F-4D97-AF65-F5344CB8AC3E}">
        <p14:creationId xmlns:p14="http://schemas.microsoft.com/office/powerpoint/2010/main" val="272480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marL="342900" indent="-342900" algn="ctr"/>
            <a:r>
              <a:rPr lang="en-US" sz="2000" b="1" dirty="0">
                <a:solidFill>
                  <a:prstClr val="white"/>
                </a:solidFill>
              </a:rPr>
              <a:t>Sample of Maintenance Log Book</a:t>
            </a:r>
            <a:endParaRPr lang="en-US" sz="2000" b="1" dirty="0">
              <a:solidFill>
                <a:prstClr val="white"/>
              </a:solidFill>
            </a:endParaRPr>
          </a:p>
        </p:txBody>
      </p:sp>
      <p:sp>
        <p:nvSpPr>
          <p:cNvPr id="34" name="Rectangle 33"/>
          <p:cNvSpPr/>
          <p:nvPr/>
        </p:nvSpPr>
        <p:spPr>
          <a:xfrm>
            <a:off x="9671173" y="412580"/>
            <a:ext cx="2526974" cy="276999"/>
          </a:xfrm>
          <a:prstGeom prst="rect">
            <a:avLst/>
          </a:prstGeom>
        </p:spPr>
        <p:txBody>
          <a:bodyPr wrap="none">
            <a:spAutoFit/>
          </a:bodyPr>
          <a:lstStyle/>
          <a:p>
            <a:pPr>
              <a:spcBef>
                <a:spcPts val="50"/>
              </a:spcBef>
            </a:pPr>
            <a:r>
              <a:rPr lang="en-US" sz="1200" spc="-10" dirty="0">
                <a:solidFill>
                  <a:prstClr val="black"/>
                </a:solidFill>
                <a:latin typeface="Times New Roman" panose="02020603050405020304" pitchFamily="18" charset="0"/>
                <a:ea typeface="Times New Roman" panose="02020603050405020304" pitchFamily="18" charset="0"/>
              </a:rPr>
              <a:t>(Source:Ch-14 of Operations Manual)</a:t>
            </a:r>
            <a:endParaRPr lang="en-US" sz="1200" spc="-10" dirty="0">
              <a:solidFill>
                <a:prstClr val="black"/>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 y="702049"/>
            <a:ext cx="12192000" cy="6155951"/>
          </a:xfrm>
          <a:prstGeom prst="rect">
            <a:avLst/>
          </a:prstGeom>
        </p:spPr>
      </p:pic>
    </p:spTree>
    <p:extLst>
      <p:ext uri="{BB962C8B-B14F-4D97-AF65-F5344CB8AC3E}">
        <p14:creationId xmlns:p14="http://schemas.microsoft.com/office/powerpoint/2010/main" val="41653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marL="342900" indent="-342900" algn="ctr"/>
            <a:r>
              <a:rPr lang="en-US" sz="2000" b="1" dirty="0">
                <a:solidFill>
                  <a:prstClr val="white"/>
                </a:solidFill>
              </a:rPr>
              <a:t>Payment to Contractor for DLP Routine Maintenance</a:t>
            </a:r>
            <a:endParaRPr lang="en-US" sz="2000" b="1" dirty="0">
              <a:solidFill>
                <a:prstClr val="white"/>
              </a:solidFill>
            </a:endParaRPr>
          </a:p>
        </p:txBody>
      </p:sp>
      <p:sp>
        <p:nvSpPr>
          <p:cNvPr id="5" name="Rectangle 4"/>
          <p:cNvSpPr/>
          <p:nvPr/>
        </p:nvSpPr>
        <p:spPr>
          <a:xfrm>
            <a:off x="8770606" y="400453"/>
            <a:ext cx="3427541" cy="276999"/>
          </a:xfrm>
          <a:prstGeom prst="rect">
            <a:avLst/>
          </a:prstGeom>
        </p:spPr>
        <p:txBody>
          <a:bodyPr wrap="none">
            <a:spAutoFit/>
          </a:bodyPr>
          <a:lstStyle/>
          <a:p>
            <a:pPr>
              <a:spcBef>
                <a:spcPts val="50"/>
              </a:spcBef>
            </a:pPr>
            <a:r>
              <a:rPr lang="en-US" sz="1200" spc="-10" dirty="0">
                <a:solidFill>
                  <a:prstClr val="black"/>
                </a:solidFill>
                <a:latin typeface="Times New Roman" panose="02020603050405020304" pitchFamily="18" charset="0"/>
                <a:ea typeface="Times New Roman" panose="02020603050405020304" pitchFamily="18" charset="0"/>
              </a:rPr>
              <a:t>(Source: Cl 32 of </a:t>
            </a:r>
            <a:r>
              <a:rPr lang="en-US" sz="1200" spc="-10" dirty="0">
                <a:solidFill>
                  <a:prstClr val="black"/>
                </a:solidFill>
                <a:latin typeface="Times New Roman" panose="02020603050405020304" pitchFamily="18" charset="0"/>
                <a:ea typeface="Times New Roman" panose="02020603050405020304" pitchFamily="18" charset="0"/>
              </a:rPr>
              <a:t>SB</a:t>
            </a:r>
            <a:r>
              <a:rPr lang="en-US" sz="1200" spc="-10" dirty="0">
                <a:solidFill>
                  <a:prstClr val="black"/>
                </a:solidFill>
                <a:latin typeface="Times New Roman" panose="02020603050405020304" pitchFamily="18" charset="0"/>
                <a:ea typeface="Times New Roman" panose="02020603050405020304" pitchFamily="18" charset="0"/>
              </a:rPr>
              <a:t>D, Ch-14 of Operations Manual)</a:t>
            </a:r>
            <a:endParaRPr lang="en-US" sz="1200" spc="-10" dirty="0">
              <a:solidFill>
                <a:prstClr val="black"/>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2813" y="569876"/>
            <a:ext cx="401908" cy="396000"/>
          </a:xfrm>
          <a:prstGeom prst="ellipse">
            <a:avLst/>
          </a:prstGeom>
        </p:spPr>
      </p:pic>
      <p:sp>
        <p:nvSpPr>
          <p:cNvPr id="4" name="Rectangle 3"/>
          <p:cNvSpPr/>
          <p:nvPr/>
        </p:nvSpPr>
        <p:spPr>
          <a:xfrm>
            <a:off x="504721" y="583323"/>
            <a:ext cx="8621847" cy="369332"/>
          </a:xfrm>
          <a:prstGeom prst="rect">
            <a:avLst/>
          </a:prstGeom>
        </p:spPr>
        <p:txBody>
          <a:bodyPr wrap="none">
            <a:spAutoFit/>
          </a:bodyPr>
          <a:lstStyle/>
          <a:p>
            <a:r>
              <a:rPr lang="en-US" b="1" spc="-10" dirty="0">
                <a:solidFill>
                  <a:prstClr val="black"/>
                </a:solidFill>
                <a:ea typeface="Times New Roman" panose="02020603050405020304" pitchFamily="18" charset="0"/>
              </a:rPr>
              <a:t>Cost Estimation of Routine Maintenance (Cl 14.5.1 and Annex 14.4 of Operations Manual)</a:t>
            </a:r>
            <a:endParaRPr lang="en-IN" b="1" dirty="0">
              <a:solidFill>
                <a:prstClr val="black"/>
              </a:solidFill>
            </a:endParaRPr>
          </a:p>
        </p:txBody>
      </p:sp>
      <p:pic>
        <p:nvPicPr>
          <p:cNvPr id="8" name="Picture 7"/>
          <p:cNvPicPr>
            <a:picLocks noChangeAspect="1"/>
          </p:cNvPicPr>
          <p:nvPr/>
        </p:nvPicPr>
        <p:blipFill>
          <a:blip r:embed="rId3"/>
          <a:stretch>
            <a:fillRect/>
          </a:stretch>
        </p:blipFill>
        <p:spPr>
          <a:xfrm>
            <a:off x="669551" y="2176142"/>
            <a:ext cx="11522449" cy="942975"/>
          </a:xfrm>
          <a:prstGeom prst="rect">
            <a:avLst/>
          </a:prstGeom>
        </p:spPr>
      </p:pic>
      <p:pic>
        <p:nvPicPr>
          <p:cNvPr id="9" name="Picture 8"/>
          <p:cNvPicPr>
            <a:picLocks noChangeAspect="1"/>
          </p:cNvPicPr>
          <p:nvPr/>
        </p:nvPicPr>
        <p:blipFill>
          <a:blip r:embed="rId4"/>
          <a:stretch>
            <a:fillRect/>
          </a:stretch>
        </p:blipFill>
        <p:spPr>
          <a:xfrm>
            <a:off x="669551" y="885194"/>
            <a:ext cx="11528596" cy="1264054"/>
          </a:xfrm>
          <a:prstGeom prst="rect">
            <a:avLst/>
          </a:prstGeom>
        </p:spPr>
      </p:pic>
      <p:sp>
        <p:nvSpPr>
          <p:cNvPr id="13" name="Rectangle 12"/>
          <p:cNvSpPr/>
          <p:nvPr/>
        </p:nvSpPr>
        <p:spPr>
          <a:xfrm>
            <a:off x="663404" y="3092223"/>
            <a:ext cx="6872202" cy="369332"/>
          </a:xfrm>
          <a:prstGeom prst="rect">
            <a:avLst/>
          </a:prstGeom>
        </p:spPr>
        <p:txBody>
          <a:bodyPr wrap="none">
            <a:spAutoFit/>
          </a:bodyPr>
          <a:lstStyle/>
          <a:p>
            <a:r>
              <a:rPr lang="en-US" b="1" spc="-10" dirty="0">
                <a:solidFill>
                  <a:prstClr val="black"/>
                </a:solidFill>
                <a:ea typeface="Times New Roman" panose="02020603050405020304" pitchFamily="18" charset="0"/>
              </a:rPr>
              <a:t>Example of Calculating estimate of quantity for filling up the pot holes:</a:t>
            </a:r>
            <a:endParaRPr lang="en-IN" b="1" spc="-10" dirty="0">
              <a:solidFill>
                <a:prstClr val="black"/>
              </a:solidFill>
              <a:ea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682105" y="3413301"/>
            <a:ext cx="7372684" cy="3444699"/>
          </a:xfrm>
          <a:prstGeom prst="rect">
            <a:avLst/>
          </a:prstGeom>
        </p:spPr>
      </p:pic>
      <p:sp>
        <p:nvSpPr>
          <p:cNvPr id="15" name="Rectangle 14"/>
          <p:cNvSpPr/>
          <p:nvPr/>
        </p:nvSpPr>
        <p:spPr>
          <a:xfrm>
            <a:off x="8086938" y="3413301"/>
            <a:ext cx="3850325" cy="2462213"/>
          </a:xfrm>
          <a:prstGeom prst="rect">
            <a:avLst/>
          </a:prstGeom>
        </p:spPr>
        <p:txBody>
          <a:bodyPr wrap="square">
            <a:spAutoFit/>
          </a:bodyPr>
          <a:lstStyle/>
          <a:p>
            <a:r>
              <a:rPr lang="en-US" sz="1400" b="1" spc="-10" dirty="0">
                <a:solidFill>
                  <a:prstClr val="black"/>
                </a:solidFill>
                <a:ea typeface="Times New Roman" panose="02020603050405020304" pitchFamily="18" charset="0"/>
              </a:rPr>
              <a:t>Suppose the length of Road is 3km and CW width is 3.75m and the Road is in High rainfall area with Traffic of more than 45 CVPD</a:t>
            </a:r>
          </a:p>
          <a:p>
            <a:r>
              <a:rPr lang="en-US" sz="1400" b="1" spc="-10" dirty="0">
                <a:solidFill>
                  <a:prstClr val="black"/>
                </a:solidFill>
                <a:ea typeface="Times New Roman" panose="02020603050405020304" pitchFamily="18" charset="0"/>
              </a:rPr>
              <a:t>Calculation of estimate for filling up pot holes during 1</a:t>
            </a:r>
            <a:r>
              <a:rPr lang="en-US" sz="1400" b="1" spc="-10" baseline="30000" dirty="0">
                <a:solidFill>
                  <a:prstClr val="black"/>
                </a:solidFill>
                <a:ea typeface="Times New Roman" panose="02020603050405020304" pitchFamily="18" charset="0"/>
              </a:rPr>
              <a:t>st</a:t>
            </a:r>
            <a:r>
              <a:rPr lang="en-US" sz="1400" b="1" spc="-10" dirty="0">
                <a:solidFill>
                  <a:prstClr val="black"/>
                </a:solidFill>
                <a:ea typeface="Times New Roman" panose="02020603050405020304" pitchFamily="18" charset="0"/>
              </a:rPr>
              <a:t> year:</a:t>
            </a:r>
          </a:p>
          <a:p>
            <a:pPr marL="285750" indent="-285750">
              <a:buFont typeface="Arial" panose="020B0604020202020204" pitchFamily="34" charset="0"/>
              <a:buChar char="•"/>
            </a:pPr>
            <a:r>
              <a:rPr lang="en-IN" sz="1400" b="1" spc="-10" dirty="0">
                <a:solidFill>
                  <a:prstClr val="black"/>
                </a:solidFill>
                <a:ea typeface="Times New Roman" panose="02020603050405020304" pitchFamily="18" charset="0"/>
              </a:rPr>
              <a:t>Q</a:t>
            </a:r>
            <a:r>
              <a:rPr lang="en-IN" sz="1400" b="1" spc="-10" dirty="0">
                <a:solidFill>
                  <a:prstClr val="black"/>
                </a:solidFill>
                <a:ea typeface="Times New Roman" panose="02020603050405020304" pitchFamily="18" charset="0"/>
              </a:rPr>
              <a:t>uantity required as per rainfall criteria= (1/100*3000*3.75) = 112.5 </a:t>
            </a:r>
            <a:r>
              <a:rPr lang="en-IN" sz="1400" b="1" spc="-10" dirty="0" err="1">
                <a:solidFill>
                  <a:prstClr val="black"/>
                </a:solidFill>
                <a:ea typeface="Times New Roman" panose="02020603050405020304" pitchFamily="18" charset="0"/>
              </a:rPr>
              <a:t>sqm</a:t>
            </a:r>
            <a:endParaRPr lang="en-IN" sz="1400" b="1" spc="-10" dirty="0">
              <a:solidFill>
                <a:prstClr val="black"/>
              </a:solidFill>
              <a:ea typeface="Times New Roman" panose="02020603050405020304" pitchFamily="18" charset="0"/>
            </a:endParaRPr>
          </a:p>
          <a:p>
            <a:pPr marL="285750" indent="-285750">
              <a:buFont typeface="Arial" panose="020B0604020202020204" pitchFamily="34" charset="0"/>
              <a:buChar char="•"/>
            </a:pPr>
            <a:r>
              <a:rPr lang="en-IN" sz="1400" b="1" spc="-10" dirty="0">
                <a:solidFill>
                  <a:prstClr val="black"/>
                </a:solidFill>
                <a:ea typeface="Times New Roman" panose="02020603050405020304" pitchFamily="18" charset="0"/>
              </a:rPr>
              <a:t>Total Quantity required by accounting for traffic also = 1.5*112.5 = 168.75 </a:t>
            </a:r>
            <a:r>
              <a:rPr lang="en-IN" sz="1400" b="1" spc="-10" dirty="0" err="1">
                <a:solidFill>
                  <a:prstClr val="black"/>
                </a:solidFill>
                <a:ea typeface="Times New Roman" panose="02020603050405020304" pitchFamily="18" charset="0"/>
              </a:rPr>
              <a:t>sqm</a:t>
            </a:r>
            <a:endParaRPr lang="en-IN" sz="1400" b="1" spc="-10" dirty="0">
              <a:solidFill>
                <a:prstClr val="black"/>
              </a:solidFill>
              <a:ea typeface="Times New Roman" panose="02020603050405020304" pitchFamily="18" charset="0"/>
            </a:endParaRPr>
          </a:p>
          <a:p>
            <a:pPr marL="285750" indent="-285750">
              <a:buFont typeface="Arial" panose="020B0604020202020204" pitchFamily="34" charset="0"/>
              <a:buChar char="•"/>
            </a:pPr>
            <a:r>
              <a:rPr lang="en-IN" sz="1400" b="1" spc="-10" dirty="0">
                <a:solidFill>
                  <a:prstClr val="black"/>
                </a:solidFill>
                <a:ea typeface="Times New Roman" panose="02020603050405020304" pitchFamily="18" charset="0"/>
              </a:rPr>
              <a:t>Let the rate of filling pot holes be 100/</a:t>
            </a:r>
            <a:r>
              <a:rPr lang="en-IN" sz="1400" b="1" spc="-10" dirty="0" err="1">
                <a:solidFill>
                  <a:prstClr val="black"/>
                </a:solidFill>
                <a:ea typeface="Times New Roman" panose="02020603050405020304" pitchFamily="18" charset="0"/>
              </a:rPr>
              <a:t>sqm</a:t>
            </a:r>
            <a:endParaRPr lang="en-IN" sz="1400" b="1" spc="-10" dirty="0">
              <a:solidFill>
                <a:prstClr val="black"/>
              </a:solidFill>
              <a:ea typeface="Times New Roman" panose="02020603050405020304" pitchFamily="18" charset="0"/>
            </a:endParaRPr>
          </a:p>
          <a:p>
            <a:pPr marL="285750" indent="-285750">
              <a:buFont typeface="Arial" panose="020B0604020202020204" pitchFamily="34" charset="0"/>
              <a:buChar char="•"/>
            </a:pPr>
            <a:r>
              <a:rPr lang="en-IN" sz="1400" b="1" spc="-10" dirty="0">
                <a:solidFill>
                  <a:prstClr val="black"/>
                </a:solidFill>
                <a:ea typeface="Times New Roman" panose="02020603050405020304" pitchFamily="18" charset="0"/>
              </a:rPr>
              <a:t>Lump sum amount for 1</a:t>
            </a:r>
            <a:r>
              <a:rPr lang="en-IN" sz="1400" b="1" spc="-10" baseline="30000" dirty="0">
                <a:solidFill>
                  <a:prstClr val="black"/>
                </a:solidFill>
                <a:ea typeface="Times New Roman" panose="02020603050405020304" pitchFamily="18" charset="0"/>
              </a:rPr>
              <a:t>st</a:t>
            </a:r>
            <a:r>
              <a:rPr lang="en-IN" sz="1400" b="1" spc="-10" dirty="0">
                <a:solidFill>
                  <a:prstClr val="black"/>
                </a:solidFill>
                <a:ea typeface="Times New Roman" panose="02020603050405020304" pitchFamily="18" charset="0"/>
              </a:rPr>
              <a:t> year = 168.75*100</a:t>
            </a:r>
            <a:endParaRPr lang="en-IN" sz="1400" b="1" spc="-10" dirty="0">
              <a:solidFill>
                <a:prstClr val="black"/>
              </a:solidFill>
              <a:ea typeface="Times New Roman" panose="02020603050405020304" pitchFamily="18" charset="0"/>
            </a:endParaRPr>
          </a:p>
        </p:txBody>
      </p:sp>
      <p:sp>
        <p:nvSpPr>
          <p:cNvPr id="11" name="Rectangle 10"/>
          <p:cNvSpPr/>
          <p:nvPr/>
        </p:nvSpPr>
        <p:spPr>
          <a:xfrm>
            <a:off x="10607708" y="5761966"/>
            <a:ext cx="932948" cy="307777"/>
          </a:xfrm>
          <a:prstGeom prst="rect">
            <a:avLst/>
          </a:prstGeom>
        </p:spPr>
        <p:txBody>
          <a:bodyPr wrap="none">
            <a:spAutoFit/>
          </a:bodyPr>
          <a:lstStyle/>
          <a:p>
            <a:r>
              <a:rPr lang="en-IN" sz="1400" b="1" spc="-10" dirty="0">
                <a:solidFill>
                  <a:prstClr val="black"/>
                </a:solidFill>
                <a:ea typeface="Times New Roman" panose="02020603050405020304" pitchFamily="18" charset="0"/>
              </a:rPr>
              <a:t>= Rs16875</a:t>
            </a:r>
            <a:endParaRPr lang="en-IN" sz="1400" b="1" spc="-1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94669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marL="342900" indent="-342900" algn="ctr"/>
            <a:r>
              <a:rPr lang="en-US" sz="2000" b="1" dirty="0">
                <a:solidFill>
                  <a:prstClr val="white"/>
                </a:solidFill>
              </a:rPr>
              <a:t>Payment to Contractor for DLP Routine Maintenance</a:t>
            </a:r>
            <a:endParaRPr lang="en-US" sz="2000" b="1" dirty="0">
              <a:solidFill>
                <a:prstClr val="white"/>
              </a:solidFill>
            </a:endParaRPr>
          </a:p>
        </p:txBody>
      </p:sp>
      <p:pic>
        <p:nvPicPr>
          <p:cNvPr id="12" name="Picture 11"/>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3167" y="426441"/>
            <a:ext cx="401908" cy="396000"/>
          </a:xfrm>
          <a:prstGeom prst="ellipse">
            <a:avLst/>
          </a:prstGeom>
        </p:spPr>
      </p:pic>
      <p:sp>
        <p:nvSpPr>
          <p:cNvPr id="13" name="Rectangle 12"/>
          <p:cNvSpPr/>
          <p:nvPr/>
        </p:nvSpPr>
        <p:spPr>
          <a:xfrm>
            <a:off x="347840" y="412994"/>
            <a:ext cx="6320128" cy="369332"/>
          </a:xfrm>
          <a:prstGeom prst="rect">
            <a:avLst/>
          </a:prstGeom>
        </p:spPr>
        <p:txBody>
          <a:bodyPr wrap="none">
            <a:spAutoFit/>
          </a:bodyPr>
          <a:lstStyle/>
          <a:p>
            <a:r>
              <a:rPr lang="en-US" b="1" spc="-10" dirty="0">
                <a:solidFill>
                  <a:prstClr val="black"/>
                </a:solidFill>
                <a:ea typeface="Times New Roman" panose="02020603050405020304" pitchFamily="18" charset="0"/>
              </a:rPr>
              <a:t>Raising </a:t>
            </a:r>
            <a:r>
              <a:rPr lang="en-US" b="1" spc="-10" dirty="0">
                <a:solidFill>
                  <a:prstClr val="black"/>
                </a:solidFill>
                <a:ea typeface="Times New Roman" panose="02020603050405020304" pitchFamily="18" charset="0"/>
              </a:rPr>
              <a:t>of monthly bills of routine maintenance by the contractor</a:t>
            </a:r>
            <a:endParaRPr lang="en-IN" b="1" spc="-10" dirty="0">
              <a:solidFill>
                <a:prstClr val="black"/>
              </a:solidFill>
              <a:ea typeface="Times New Roman" panose="02020603050405020304" pitchFamily="18" charset="0"/>
            </a:endParaRPr>
          </a:p>
        </p:txBody>
      </p:sp>
      <p:sp>
        <p:nvSpPr>
          <p:cNvPr id="10" name="Rectangle 9"/>
          <p:cNvSpPr/>
          <p:nvPr/>
        </p:nvSpPr>
        <p:spPr>
          <a:xfrm>
            <a:off x="347840" y="660747"/>
            <a:ext cx="10014601" cy="338554"/>
          </a:xfrm>
          <a:prstGeom prst="rect">
            <a:avLst/>
          </a:prstGeom>
        </p:spPr>
        <p:txBody>
          <a:bodyPr wrap="none">
            <a:spAutoFit/>
          </a:bodyPr>
          <a:lstStyle/>
          <a:p>
            <a:pPr marL="285750" indent="-285750">
              <a:buFont typeface="Arial" panose="020B0604020202020204" pitchFamily="34" charset="0"/>
              <a:buChar char="•"/>
            </a:pPr>
            <a:r>
              <a:rPr lang="en-US" sz="1600" spc="-10" dirty="0">
                <a:solidFill>
                  <a:prstClr val="black"/>
                </a:solidFill>
                <a:ea typeface="Times New Roman" panose="02020603050405020304" pitchFamily="18" charset="0"/>
              </a:rPr>
              <a:t>The bills of fixed amount based on the lump sum rate quoted by contractor will be raised by contractor every month </a:t>
            </a:r>
            <a:endParaRPr lang="en-IN" sz="1600" spc="-10" dirty="0">
              <a:solidFill>
                <a:prstClr val="black"/>
              </a:solidFill>
              <a:ea typeface="Times New Roman" panose="02020603050405020304" pitchFamily="18" charset="0"/>
            </a:endParaRPr>
          </a:p>
        </p:txBody>
      </p:sp>
      <p:graphicFrame>
        <p:nvGraphicFramePr>
          <p:cNvPr id="3" name="Table 2"/>
          <p:cNvGraphicFramePr>
            <a:graphicFrameLocks noGrp="1"/>
          </p:cNvGraphicFramePr>
          <p:nvPr>
            <p:extLst/>
          </p:nvPr>
        </p:nvGraphicFramePr>
        <p:xfrm>
          <a:off x="1332783" y="982866"/>
          <a:ext cx="4779659" cy="2255520"/>
        </p:xfrm>
        <a:graphic>
          <a:graphicData uri="http://schemas.openxmlformats.org/drawingml/2006/table">
            <a:tbl>
              <a:tblPr firstRow="1" bandRow="1">
                <a:tableStyleId>{F5AB1C69-6EDB-4FF4-983F-18BD219EF322}</a:tableStyleId>
              </a:tblPr>
              <a:tblGrid>
                <a:gridCol w="1229635"/>
                <a:gridCol w="1721224"/>
                <a:gridCol w="1828800"/>
              </a:tblGrid>
              <a:tr h="723892">
                <a:tc>
                  <a:txBody>
                    <a:bodyPr/>
                    <a:lstStyle/>
                    <a:p>
                      <a:r>
                        <a:rPr lang="en-IN" sz="1400" b="1" dirty="0" smtClean="0"/>
                        <a:t>Year of Maintenance</a:t>
                      </a:r>
                      <a:endParaRPr lang="en-IN"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dirty="0" smtClean="0"/>
                        <a:t>Lump</a:t>
                      </a:r>
                      <a:r>
                        <a:rPr lang="en-IN" sz="1400" b="1" baseline="0" dirty="0" smtClean="0"/>
                        <a:t> sum rate quoted by contractor</a:t>
                      </a:r>
                      <a:endParaRPr lang="en-IN"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dirty="0" smtClean="0"/>
                        <a:t>Amount</a:t>
                      </a:r>
                      <a:r>
                        <a:rPr lang="en-IN" sz="1400" b="1" baseline="0" dirty="0" smtClean="0"/>
                        <a:t> for which monthly bill to be raised by contractor</a:t>
                      </a:r>
                      <a:endParaRPr lang="en-IN"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622">
                <a:tc>
                  <a:txBody>
                    <a:bodyPr/>
                    <a:lstStyle/>
                    <a:p>
                      <a:r>
                        <a:rPr lang="en-IN" sz="1400" dirty="0" smtClean="0"/>
                        <a:t>I</a:t>
                      </a:r>
                      <a:r>
                        <a:rPr lang="en-IN" sz="1400" baseline="0" dirty="0" smtClean="0"/>
                        <a:t>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1,20,000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(1,20,000/12)= 10,000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622">
                <a:tc>
                  <a:txBody>
                    <a:bodyPr/>
                    <a:lstStyle/>
                    <a:p>
                      <a:r>
                        <a:rPr lang="en-IN" sz="1400" dirty="0" smtClean="0"/>
                        <a:t>II</a:t>
                      </a:r>
                      <a:r>
                        <a:rPr lang="en-IN" sz="1400" baseline="0" dirty="0" smtClean="0"/>
                        <a:t>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2,40,000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(2,40,000/12)=</a:t>
                      </a:r>
                      <a:r>
                        <a:rPr lang="en-IN" sz="1400" baseline="0" dirty="0" smtClean="0"/>
                        <a:t> 20,000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622">
                <a:tc>
                  <a:txBody>
                    <a:bodyPr/>
                    <a:lstStyle/>
                    <a:p>
                      <a:r>
                        <a:rPr lang="en-IN" sz="1400" dirty="0" smtClean="0"/>
                        <a:t>III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3,60,000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(3,60,000/12)= 30,000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622">
                <a:tc>
                  <a:txBody>
                    <a:bodyPr/>
                    <a:lstStyle/>
                    <a:p>
                      <a:r>
                        <a:rPr lang="en-IN" sz="1400" dirty="0" smtClean="0"/>
                        <a:t>IV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4,80,000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(4,80,000/12)= 40,000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622">
                <a:tc>
                  <a:txBody>
                    <a:bodyPr/>
                    <a:lstStyle/>
                    <a:p>
                      <a:r>
                        <a:rPr lang="en-IN" sz="1400" dirty="0" smtClean="0"/>
                        <a:t>V 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6,00,000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smtClean="0"/>
                        <a:t>(6,00,000/12)=</a:t>
                      </a:r>
                      <a:r>
                        <a:rPr lang="en-IN" sz="1400" baseline="0" dirty="0" smtClean="0"/>
                        <a:t> 50,000</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Right Brace 13"/>
          <p:cNvSpPr/>
          <p:nvPr/>
        </p:nvSpPr>
        <p:spPr>
          <a:xfrm>
            <a:off x="6112442" y="1756868"/>
            <a:ext cx="564776" cy="1296000"/>
          </a:xfrm>
          <a:prstGeom prst="righ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solidFill>
                <a:prstClr val="black"/>
              </a:solidFill>
            </a:endParaRPr>
          </a:p>
        </p:txBody>
      </p:sp>
      <p:sp>
        <p:nvSpPr>
          <p:cNvPr id="6" name="Rectangle 5"/>
          <p:cNvSpPr/>
          <p:nvPr/>
        </p:nvSpPr>
        <p:spPr>
          <a:xfrm>
            <a:off x="6744453" y="1786131"/>
            <a:ext cx="5073734" cy="1323439"/>
          </a:xfrm>
          <a:prstGeom prst="rect">
            <a:avLst/>
          </a:prstGeom>
        </p:spPr>
        <p:txBody>
          <a:bodyPr wrap="square">
            <a:spAutoFit/>
          </a:bodyPr>
          <a:lstStyle/>
          <a:p>
            <a:pPr marL="285750" indent="-285750">
              <a:buFont typeface="Arial" panose="020B0604020202020204" pitchFamily="34" charset="0"/>
              <a:buChar char="•"/>
            </a:pPr>
            <a:r>
              <a:rPr lang="en-US" sz="1600" spc="-10" dirty="0">
                <a:solidFill>
                  <a:prstClr val="black"/>
                </a:solidFill>
                <a:ea typeface="Times New Roman" panose="02020603050405020304" pitchFamily="18" charset="0"/>
              </a:rPr>
              <a:t>Contractor has to raise the bill of this fixed amount only irrespective of the actual value of work done by him</a:t>
            </a:r>
          </a:p>
          <a:p>
            <a:pPr marL="285750" indent="-285750">
              <a:buFont typeface="Arial" panose="020B0604020202020204" pitchFamily="34" charset="0"/>
              <a:buChar char="•"/>
            </a:pPr>
            <a:r>
              <a:rPr lang="en-US" sz="1600" spc="-10" dirty="0">
                <a:solidFill>
                  <a:prstClr val="black"/>
                </a:solidFill>
                <a:ea typeface="Times New Roman" panose="02020603050405020304" pitchFamily="18" charset="0"/>
              </a:rPr>
              <a:t>E</a:t>
            </a:r>
            <a:r>
              <a:rPr lang="en-US" sz="1600" spc="-10" dirty="0">
                <a:solidFill>
                  <a:prstClr val="black"/>
                </a:solidFill>
                <a:ea typeface="Times New Roman" panose="02020603050405020304" pitchFamily="18" charset="0"/>
              </a:rPr>
              <a:t>ven though there was no defect in the Road and contractor has not done any work, then also the contractor needs to submit bill for that month</a:t>
            </a:r>
            <a:endParaRPr lang="en-IN" sz="1600" dirty="0">
              <a:solidFill>
                <a:prstClr val="black"/>
              </a:solidFill>
            </a:endParaRPr>
          </a:p>
        </p:txBody>
      </p:sp>
      <p:sp>
        <p:nvSpPr>
          <p:cNvPr id="7" name="Rectangle 6"/>
          <p:cNvSpPr/>
          <p:nvPr/>
        </p:nvSpPr>
        <p:spPr>
          <a:xfrm>
            <a:off x="379217" y="886907"/>
            <a:ext cx="951864" cy="338554"/>
          </a:xfrm>
          <a:prstGeom prst="rect">
            <a:avLst/>
          </a:prstGeom>
        </p:spPr>
        <p:txBody>
          <a:bodyPr wrap="none">
            <a:spAutoFit/>
          </a:bodyPr>
          <a:lstStyle/>
          <a:p>
            <a:r>
              <a:rPr lang="en-US" sz="1600" b="1" spc="-10" dirty="0">
                <a:solidFill>
                  <a:prstClr val="black"/>
                </a:solidFill>
                <a:ea typeface="Times New Roman" panose="02020603050405020304" pitchFamily="18" charset="0"/>
              </a:rPr>
              <a:t>Example:</a:t>
            </a:r>
            <a:endParaRPr lang="en-IN" sz="1600" b="1" dirty="0">
              <a:solidFill>
                <a:prstClr val="black"/>
              </a:solidFill>
            </a:endParaRPr>
          </a:p>
        </p:txBody>
      </p:sp>
      <p:sp>
        <p:nvSpPr>
          <p:cNvPr id="15" name="Rectangle 14"/>
          <p:cNvSpPr/>
          <p:nvPr/>
        </p:nvSpPr>
        <p:spPr>
          <a:xfrm>
            <a:off x="379217" y="3281166"/>
            <a:ext cx="3788345" cy="369332"/>
          </a:xfrm>
          <a:prstGeom prst="rect">
            <a:avLst/>
          </a:prstGeom>
        </p:spPr>
        <p:txBody>
          <a:bodyPr wrap="none">
            <a:spAutoFit/>
          </a:bodyPr>
          <a:lstStyle/>
          <a:p>
            <a:r>
              <a:rPr lang="en-US" b="1" spc="-10" dirty="0">
                <a:solidFill>
                  <a:prstClr val="black"/>
                </a:solidFill>
                <a:ea typeface="Times New Roman" panose="02020603050405020304" pitchFamily="18" charset="0"/>
              </a:rPr>
              <a:t>Payment to be made to the contractor</a:t>
            </a:r>
            <a:endParaRPr lang="en-IN" b="1" spc="-10" dirty="0">
              <a:solidFill>
                <a:prstClr val="black"/>
              </a:solidFill>
              <a:ea typeface="Times New Roman" panose="02020603050405020304" pitchFamily="18" charset="0"/>
            </a:endParaRPr>
          </a:p>
        </p:txBody>
      </p:sp>
      <p:pic>
        <p:nvPicPr>
          <p:cNvPr id="16" name="Picture 15"/>
          <p:cNvPicPr>
            <a:picLocks noChangeAspect="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3167" y="3269249"/>
            <a:ext cx="401908" cy="396000"/>
          </a:xfrm>
          <a:prstGeom prst="ellipse">
            <a:avLst/>
          </a:prstGeom>
        </p:spPr>
      </p:pic>
      <p:sp>
        <p:nvSpPr>
          <p:cNvPr id="11" name="Rectangle 10"/>
          <p:cNvSpPr/>
          <p:nvPr/>
        </p:nvSpPr>
        <p:spPr>
          <a:xfrm>
            <a:off x="347840" y="3600882"/>
            <a:ext cx="11844160" cy="3293209"/>
          </a:xfrm>
          <a:prstGeom prst="rect">
            <a:avLst/>
          </a:prstGeom>
        </p:spPr>
        <p:txBody>
          <a:bodyPr wrap="square">
            <a:spAutoFit/>
          </a:bodyPr>
          <a:lstStyle/>
          <a:p>
            <a:r>
              <a:rPr lang="en-US" sz="1600" b="1" spc="-10" dirty="0">
                <a:solidFill>
                  <a:prstClr val="black"/>
                </a:solidFill>
                <a:ea typeface="Times New Roman" panose="02020603050405020304" pitchFamily="18" charset="0"/>
              </a:rPr>
              <a:t>Cl 34.2 of SBD:</a:t>
            </a:r>
            <a:r>
              <a:rPr lang="en-US" sz="1600" spc="-10" dirty="0">
                <a:solidFill>
                  <a:prstClr val="black"/>
                </a:solidFill>
                <a:ea typeface="Times New Roman" panose="02020603050405020304" pitchFamily="18" charset="0"/>
              </a:rPr>
              <a:t> </a:t>
            </a:r>
          </a:p>
          <a:p>
            <a:pPr marL="285750" indent="-285750">
              <a:buFont typeface="Arial" panose="020B0604020202020204" pitchFamily="34" charset="0"/>
              <a:buChar char="•"/>
            </a:pPr>
            <a:r>
              <a:rPr lang="en-US" sz="1600" dirty="0">
                <a:solidFill>
                  <a:prstClr val="black"/>
                </a:solidFill>
              </a:rPr>
              <a:t>The </a:t>
            </a:r>
            <a:r>
              <a:rPr lang="en-US" sz="1600" dirty="0">
                <a:solidFill>
                  <a:prstClr val="black"/>
                </a:solidFill>
              </a:rPr>
              <a:t>payment for routine maintenance of </a:t>
            </a:r>
            <a:r>
              <a:rPr lang="en-US" sz="1600" dirty="0">
                <a:solidFill>
                  <a:prstClr val="black"/>
                </a:solidFill>
              </a:rPr>
              <a:t>Roads </a:t>
            </a:r>
            <a:r>
              <a:rPr lang="en-US" sz="1600" dirty="0">
                <a:solidFill>
                  <a:prstClr val="black"/>
                </a:solidFill>
              </a:rPr>
              <a:t>to the Contractor is performance </a:t>
            </a:r>
            <a:r>
              <a:rPr lang="en-US" sz="1600" dirty="0">
                <a:solidFill>
                  <a:prstClr val="black"/>
                </a:solidFill>
              </a:rPr>
              <a:t>based</a:t>
            </a:r>
          </a:p>
          <a:p>
            <a:r>
              <a:rPr lang="en-US" sz="1600" b="1" dirty="0">
                <a:solidFill>
                  <a:prstClr val="black"/>
                </a:solidFill>
              </a:rPr>
              <a:t>Cl 38.2 of SBD: </a:t>
            </a:r>
          </a:p>
          <a:p>
            <a:pPr marL="285750" indent="-285750">
              <a:buFont typeface="Arial" panose="020B0604020202020204" pitchFamily="34" charset="0"/>
              <a:buChar char="•"/>
            </a:pPr>
            <a:r>
              <a:rPr lang="en-US" sz="1600" dirty="0">
                <a:solidFill>
                  <a:prstClr val="black"/>
                </a:solidFill>
              </a:rPr>
              <a:t>The </a:t>
            </a:r>
            <a:r>
              <a:rPr lang="en-US" sz="1600" dirty="0">
                <a:solidFill>
                  <a:prstClr val="black"/>
                </a:solidFill>
              </a:rPr>
              <a:t>Contractor shall submit to the Engineer a bill every month for the routine maintenance of the </a:t>
            </a:r>
            <a:r>
              <a:rPr lang="en-US" sz="1600" dirty="0">
                <a:solidFill>
                  <a:prstClr val="black"/>
                </a:solidFill>
              </a:rPr>
              <a:t>Roads </a:t>
            </a:r>
            <a:r>
              <a:rPr lang="en-US" sz="1600" dirty="0">
                <a:solidFill>
                  <a:prstClr val="black"/>
                </a:solidFill>
              </a:rPr>
              <a:t>from the date the maintenance period starts i.e. from completion date as defined in Clause 1.1, it will be supported with a copy of the record of the Contractor’s monthly inspection and other instructions received from the </a:t>
            </a:r>
            <a:r>
              <a:rPr lang="en-US" sz="1600" dirty="0">
                <a:solidFill>
                  <a:prstClr val="black"/>
                </a:solidFill>
              </a:rPr>
              <a:t>Engineer</a:t>
            </a:r>
          </a:p>
          <a:p>
            <a:pPr marL="285750" indent="-285750">
              <a:buFont typeface="Arial" panose="020B0604020202020204" pitchFamily="34" charset="0"/>
              <a:buChar char="•"/>
            </a:pPr>
            <a:r>
              <a:rPr lang="en-US" sz="1600" dirty="0">
                <a:solidFill>
                  <a:prstClr val="black"/>
                </a:solidFill>
              </a:rPr>
              <a:t>The payment will be made monthly for the monthly bills received and as certified by the Engineer based on performance by the </a:t>
            </a:r>
            <a:r>
              <a:rPr lang="en-US" sz="1600" dirty="0">
                <a:solidFill>
                  <a:prstClr val="black"/>
                </a:solidFill>
              </a:rPr>
              <a:t>Contractor</a:t>
            </a:r>
          </a:p>
          <a:p>
            <a:pPr marL="285750" indent="-285750">
              <a:buFont typeface="Arial" panose="020B0604020202020204" pitchFamily="34" charset="0"/>
              <a:buChar char="•"/>
            </a:pPr>
            <a:r>
              <a:rPr lang="en-US" sz="1600" dirty="0">
                <a:solidFill>
                  <a:prstClr val="black"/>
                </a:solidFill>
              </a:rPr>
              <a:t>If the bill for a month is not received from the Contractor by the 10</a:t>
            </a:r>
            <a:r>
              <a:rPr lang="en-US" sz="1600" baseline="30000" dirty="0">
                <a:solidFill>
                  <a:prstClr val="black"/>
                </a:solidFill>
              </a:rPr>
              <a:t>th</a:t>
            </a:r>
            <a:r>
              <a:rPr lang="en-US" sz="1600" dirty="0">
                <a:solidFill>
                  <a:prstClr val="black"/>
                </a:solidFill>
              </a:rPr>
              <a:t> day of the succeeding month or/ and if the Engineer has not certified that the Contractor has carried out the maintenance work for defects brought to his notice under clause 32.6 within specified period, no payment will become due to the Contractor for that </a:t>
            </a:r>
            <a:r>
              <a:rPr lang="en-US" sz="1600" dirty="0">
                <a:solidFill>
                  <a:prstClr val="black"/>
                </a:solidFill>
              </a:rPr>
              <a:t>month</a:t>
            </a:r>
          </a:p>
          <a:p>
            <a:pPr marL="285750" indent="-285750">
              <a:buFont typeface="Arial" panose="020B0604020202020204" pitchFamily="34" charset="0"/>
              <a:buChar char="•"/>
            </a:pPr>
            <a:r>
              <a:rPr lang="en-US" sz="1600" dirty="0">
                <a:solidFill>
                  <a:prstClr val="black"/>
                </a:solidFill>
              </a:rPr>
              <a:t>If the Contractor has failed to carry out the maintenance within the period specified by the Engineer, no payment of any kind will be due to the Contractor for that </a:t>
            </a:r>
            <a:r>
              <a:rPr lang="en-US" sz="1600" dirty="0">
                <a:solidFill>
                  <a:prstClr val="black"/>
                </a:solidFill>
              </a:rPr>
              <a:t>month</a:t>
            </a:r>
            <a:endParaRPr lang="en-IN" sz="1600" dirty="0">
              <a:solidFill>
                <a:prstClr val="black"/>
              </a:solidFill>
            </a:endParaRPr>
          </a:p>
        </p:txBody>
      </p:sp>
    </p:spTree>
    <p:extLst>
      <p:ext uri="{BB962C8B-B14F-4D97-AF65-F5344CB8AC3E}">
        <p14:creationId xmlns:p14="http://schemas.microsoft.com/office/powerpoint/2010/main" val="192612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 xmlns:a16="http://schemas.microsoft.com/office/drawing/2014/main" id="{DBE03ED8-2D9E-354B-BFA9-18763369086F}"/>
              </a:ext>
            </a:extLst>
          </p:cNvPr>
          <p:cNvSpPr/>
          <p:nvPr/>
        </p:nvSpPr>
        <p:spPr>
          <a:xfrm>
            <a:off x="0" y="0"/>
            <a:ext cx="12204000" cy="400110"/>
          </a:xfrm>
          <a:prstGeom prst="rect">
            <a:avLst/>
          </a:prstGeom>
          <a:solidFill>
            <a:schemeClr val="tx1">
              <a:alpha val="75000"/>
            </a:schemeClr>
          </a:solidFill>
        </p:spPr>
        <p:txBody>
          <a:bodyPr wrap="square">
            <a:spAutoFit/>
          </a:bodyPr>
          <a:lstStyle/>
          <a:p>
            <a:pPr marL="342900" indent="-342900" algn="ctr"/>
            <a:r>
              <a:rPr lang="en-US" sz="2000" b="1" dirty="0">
                <a:solidFill>
                  <a:prstClr val="white"/>
                </a:solidFill>
              </a:rPr>
              <a:t>Practice to be followed for carrying out DLP routine maintenance</a:t>
            </a:r>
            <a:endParaRPr lang="en-US" sz="2000" b="1" dirty="0">
              <a:solidFill>
                <a:prstClr val="white"/>
              </a:solidFill>
            </a:endParaRPr>
          </a:p>
        </p:txBody>
      </p:sp>
      <p:sp>
        <p:nvSpPr>
          <p:cNvPr id="34" name="Rectangle 33"/>
          <p:cNvSpPr/>
          <p:nvPr/>
        </p:nvSpPr>
        <p:spPr>
          <a:xfrm>
            <a:off x="8770606" y="400453"/>
            <a:ext cx="3427541" cy="276999"/>
          </a:xfrm>
          <a:prstGeom prst="rect">
            <a:avLst/>
          </a:prstGeom>
        </p:spPr>
        <p:txBody>
          <a:bodyPr wrap="none">
            <a:spAutoFit/>
          </a:bodyPr>
          <a:lstStyle/>
          <a:p>
            <a:pPr>
              <a:spcBef>
                <a:spcPts val="50"/>
              </a:spcBef>
            </a:pPr>
            <a:r>
              <a:rPr lang="en-US" sz="1200" spc="-10" dirty="0">
                <a:solidFill>
                  <a:prstClr val="black"/>
                </a:solidFill>
                <a:latin typeface="Times New Roman" panose="02020603050405020304" pitchFamily="18" charset="0"/>
                <a:ea typeface="Times New Roman" panose="02020603050405020304" pitchFamily="18" charset="0"/>
              </a:rPr>
              <a:t>(Source: Cl 32 of </a:t>
            </a:r>
            <a:r>
              <a:rPr lang="en-US" sz="1200" spc="-10" dirty="0">
                <a:solidFill>
                  <a:prstClr val="black"/>
                </a:solidFill>
                <a:latin typeface="Times New Roman" panose="02020603050405020304" pitchFamily="18" charset="0"/>
                <a:ea typeface="Times New Roman" panose="02020603050405020304" pitchFamily="18" charset="0"/>
              </a:rPr>
              <a:t>SB</a:t>
            </a:r>
            <a:r>
              <a:rPr lang="en-US" sz="1200" spc="-10" dirty="0">
                <a:solidFill>
                  <a:prstClr val="black"/>
                </a:solidFill>
                <a:latin typeface="Times New Roman" panose="02020603050405020304" pitchFamily="18" charset="0"/>
                <a:ea typeface="Times New Roman" panose="02020603050405020304" pitchFamily="18" charset="0"/>
              </a:rPr>
              <a:t>D, Ch-14 of Operations Manual)</a:t>
            </a:r>
            <a:endParaRPr lang="en-US" sz="1200" spc="-10" dirty="0">
              <a:solidFill>
                <a:prstClr val="black"/>
              </a:solidFill>
              <a:latin typeface="Times New Roman" panose="02020603050405020304" pitchFamily="18" charset="0"/>
              <a:ea typeface="Times New Roman" panose="02020603050405020304" pitchFamily="18" charset="0"/>
            </a:endParaRPr>
          </a:p>
        </p:txBody>
      </p:sp>
      <p:grpSp>
        <p:nvGrpSpPr>
          <p:cNvPr id="3" name="Group 2"/>
          <p:cNvGrpSpPr/>
          <p:nvPr/>
        </p:nvGrpSpPr>
        <p:grpSpPr>
          <a:xfrm>
            <a:off x="185271" y="906337"/>
            <a:ext cx="11809507" cy="5696429"/>
            <a:chOff x="91142" y="1121489"/>
            <a:chExt cx="11809507" cy="5696429"/>
          </a:xfrm>
        </p:grpSpPr>
        <p:sp>
          <p:nvSpPr>
            <p:cNvPr id="38" name="Rounded Rectangle 37"/>
            <p:cNvSpPr/>
            <p:nvPr/>
          </p:nvSpPr>
          <p:spPr>
            <a:xfrm>
              <a:off x="2568388" y="3300963"/>
              <a:ext cx="1858896" cy="131292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Contractor rectifies the defect and Submits his record to engineer that the defect has been rectified</a:t>
              </a:r>
            </a:p>
          </p:txBody>
        </p:sp>
        <p:sp>
          <p:nvSpPr>
            <p:cNvPr id="39" name="Rounded Rectangle 38"/>
            <p:cNvSpPr/>
            <p:nvPr/>
          </p:nvSpPr>
          <p:spPr>
            <a:xfrm>
              <a:off x="319745" y="5266170"/>
              <a:ext cx="4107539" cy="432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Contractor submits the bill </a:t>
              </a:r>
              <a:r>
                <a:rPr lang="en-IN" sz="1400" dirty="0">
                  <a:solidFill>
                    <a:prstClr val="white"/>
                  </a:solidFill>
                </a:rPr>
                <a:t>of fixed amount every </a:t>
              </a:r>
              <a:r>
                <a:rPr lang="en-IN" sz="1400" dirty="0">
                  <a:solidFill>
                    <a:prstClr val="white"/>
                  </a:solidFill>
                </a:rPr>
                <a:t>month within 10th day of succeeding month</a:t>
              </a:r>
            </a:p>
          </p:txBody>
        </p:sp>
        <p:sp>
          <p:nvSpPr>
            <p:cNvPr id="40" name="Rounded Rectangle 39"/>
            <p:cNvSpPr/>
            <p:nvPr/>
          </p:nvSpPr>
          <p:spPr>
            <a:xfrm>
              <a:off x="6096427" y="1121489"/>
              <a:ext cx="5558972" cy="324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Each </a:t>
              </a:r>
              <a:r>
                <a:rPr lang="en-IN" sz="1400" dirty="0">
                  <a:solidFill>
                    <a:prstClr val="white"/>
                  </a:solidFill>
                </a:rPr>
                <a:t>Road </a:t>
              </a:r>
              <a:r>
                <a:rPr lang="en-IN" sz="1400" dirty="0">
                  <a:solidFill>
                    <a:prstClr val="white"/>
                  </a:solidFill>
                </a:rPr>
                <a:t>is divided into km stretch and each km to 200m section</a:t>
              </a:r>
            </a:p>
          </p:txBody>
        </p:sp>
        <p:sp>
          <p:nvSpPr>
            <p:cNvPr id="41" name="Rounded Rectangle 40"/>
            <p:cNvSpPr/>
            <p:nvPr/>
          </p:nvSpPr>
          <p:spPr>
            <a:xfrm>
              <a:off x="6096427" y="1743226"/>
              <a:ext cx="5558972" cy="1044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prstClr val="white"/>
                  </a:solidFill>
                </a:rPr>
                <a:t>Routine Inspections to be carried out by Engineers to record any defect in following order:</a:t>
              </a:r>
            </a:p>
            <a:p>
              <a:pPr marL="342900" indent="-342900">
                <a:buFontTx/>
                <a:buAutoNum type="arabicPeriod"/>
              </a:pPr>
              <a:r>
                <a:rPr lang="en-IN" sz="1400" dirty="0">
                  <a:solidFill>
                    <a:prstClr val="white"/>
                  </a:solidFill>
                </a:rPr>
                <a:t>JE- Every month</a:t>
              </a:r>
            </a:p>
            <a:p>
              <a:pPr marL="342900" indent="-342900">
                <a:buFontTx/>
                <a:buAutoNum type="arabicPeriod"/>
              </a:pPr>
              <a:r>
                <a:rPr lang="en-IN" sz="1400" dirty="0">
                  <a:solidFill>
                    <a:prstClr val="white"/>
                  </a:solidFill>
                </a:rPr>
                <a:t>AE- Every two months</a:t>
              </a:r>
            </a:p>
            <a:p>
              <a:pPr marL="342900" indent="-342900">
                <a:buFontTx/>
                <a:buAutoNum type="arabicPeriod"/>
              </a:pPr>
              <a:r>
                <a:rPr lang="en-IN" sz="1400" dirty="0">
                  <a:solidFill>
                    <a:prstClr val="white"/>
                  </a:solidFill>
                </a:rPr>
                <a:t>EE- Every six months (one before monsoon and one after)</a:t>
              </a:r>
            </a:p>
          </p:txBody>
        </p:sp>
        <p:sp>
          <p:nvSpPr>
            <p:cNvPr id="42" name="Rounded Rectangle 41"/>
            <p:cNvSpPr/>
            <p:nvPr/>
          </p:nvSpPr>
          <p:spPr>
            <a:xfrm>
              <a:off x="6096427" y="3084963"/>
              <a:ext cx="5558972" cy="432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All Defects to be recorded and notified to contractor to rectify within a specified time limit</a:t>
              </a:r>
            </a:p>
          </p:txBody>
        </p:sp>
        <p:sp>
          <p:nvSpPr>
            <p:cNvPr id="43" name="Rounded Rectangle 42"/>
            <p:cNvSpPr/>
            <p:nvPr/>
          </p:nvSpPr>
          <p:spPr>
            <a:xfrm>
              <a:off x="6096427" y="3814700"/>
              <a:ext cx="5558972" cy="468000"/>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Maintenance log book to be maintained for each </a:t>
              </a:r>
              <a:r>
                <a:rPr lang="en-IN" sz="1400" dirty="0">
                  <a:solidFill>
                    <a:prstClr val="white"/>
                  </a:solidFill>
                </a:rPr>
                <a:t>Road </a:t>
              </a:r>
              <a:r>
                <a:rPr lang="en-IN" sz="1400" dirty="0">
                  <a:solidFill>
                    <a:prstClr val="white"/>
                  </a:solidFill>
                </a:rPr>
                <a:t>for keeping a record of status of defect if corrected or not</a:t>
              </a:r>
            </a:p>
          </p:txBody>
        </p:sp>
        <p:sp>
          <p:nvSpPr>
            <p:cNvPr id="4" name="Diamond 3"/>
            <p:cNvSpPr/>
            <p:nvPr/>
          </p:nvSpPr>
          <p:spPr>
            <a:xfrm>
              <a:off x="7188976" y="4876208"/>
              <a:ext cx="2786744" cy="1134750"/>
            </a:xfrm>
            <a:prstGeom prst="diamond">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Engineer to verify if defects are corrected</a:t>
              </a:r>
              <a:endParaRPr lang="en-IN" sz="1400" dirty="0">
                <a:solidFill>
                  <a:prstClr val="white"/>
                </a:solidFill>
              </a:endParaRPr>
            </a:p>
          </p:txBody>
        </p:sp>
        <p:cxnSp>
          <p:nvCxnSpPr>
            <p:cNvPr id="8" name="Straight Connector 7"/>
            <p:cNvCxnSpPr/>
            <p:nvPr/>
          </p:nvCxnSpPr>
          <p:spPr>
            <a:xfrm>
              <a:off x="4427284" y="4028379"/>
              <a:ext cx="1669143"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61855" y="4028379"/>
              <a:ext cx="0" cy="54000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261855" y="4576082"/>
              <a:ext cx="3320493"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4" idx="0"/>
            </p:cNvCxnSpPr>
            <p:nvPr/>
          </p:nvCxnSpPr>
          <p:spPr>
            <a:xfrm>
              <a:off x="8582348" y="4561568"/>
              <a:ext cx="0" cy="31464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3"/>
            </p:cNvCxnSpPr>
            <p:nvPr/>
          </p:nvCxnSpPr>
          <p:spPr>
            <a:xfrm>
              <a:off x="9975720" y="5443583"/>
              <a:ext cx="547565"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10523285" y="4914012"/>
              <a:ext cx="1377364" cy="974188"/>
            </a:xfrm>
            <a:prstGeom prst="roundRect">
              <a:avLst>
                <a:gd name="adj" fmla="val 16666"/>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Bill for the month will not be paid to the contractor</a:t>
              </a:r>
              <a:endParaRPr lang="en-IN" sz="1400" dirty="0">
                <a:solidFill>
                  <a:prstClr val="white"/>
                </a:solidFill>
              </a:endParaRPr>
            </a:p>
          </p:txBody>
        </p:sp>
        <p:sp>
          <p:nvSpPr>
            <p:cNvPr id="59" name="Rounded Rectangle 58"/>
            <p:cNvSpPr/>
            <p:nvPr/>
          </p:nvSpPr>
          <p:spPr>
            <a:xfrm>
              <a:off x="6923742" y="6447286"/>
              <a:ext cx="3753456" cy="37063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Bill for the month will be paid to the contractor</a:t>
              </a:r>
              <a:endParaRPr lang="en-IN" sz="1400" dirty="0">
                <a:solidFill>
                  <a:prstClr val="white"/>
                </a:solidFill>
              </a:endParaRPr>
            </a:p>
          </p:txBody>
        </p:sp>
        <p:cxnSp>
          <p:nvCxnSpPr>
            <p:cNvPr id="60" name="Straight Arrow Connector 59"/>
            <p:cNvCxnSpPr/>
            <p:nvPr/>
          </p:nvCxnSpPr>
          <p:spPr>
            <a:xfrm>
              <a:off x="8582348" y="6010958"/>
              <a:ext cx="0" cy="396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142574" y="4522490"/>
              <a:ext cx="0" cy="756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8582348" y="1455226"/>
              <a:ext cx="0" cy="288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8557296" y="2787226"/>
              <a:ext cx="0" cy="288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8582348" y="3531477"/>
              <a:ext cx="0" cy="288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011998" y="5154318"/>
              <a:ext cx="401713" cy="307777"/>
            </a:xfrm>
            <a:prstGeom prst="rect">
              <a:avLst/>
            </a:prstGeom>
          </p:spPr>
          <p:txBody>
            <a:bodyPr wrap="none">
              <a:spAutoFit/>
            </a:bodyPr>
            <a:lstStyle/>
            <a:p>
              <a:r>
                <a:rPr lang="en-US" sz="1400" spc="-10" dirty="0">
                  <a:solidFill>
                    <a:prstClr val="black"/>
                  </a:solidFill>
                  <a:latin typeface="Times New Roman" panose="02020603050405020304" pitchFamily="18" charset="0"/>
                  <a:ea typeface="Times New Roman" panose="02020603050405020304" pitchFamily="18" charset="0"/>
                </a:rPr>
                <a:t>No</a:t>
              </a:r>
              <a:endParaRPr lang="en-IN" sz="1400" dirty="0">
                <a:solidFill>
                  <a:prstClr val="black"/>
                </a:solidFill>
              </a:endParaRPr>
            </a:p>
          </p:txBody>
        </p:sp>
        <p:sp>
          <p:nvSpPr>
            <p:cNvPr id="67" name="Rectangle 66"/>
            <p:cNvSpPr/>
            <p:nvPr/>
          </p:nvSpPr>
          <p:spPr>
            <a:xfrm>
              <a:off x="8557296" y="6017821"/>
              <a:ext cx="443391" cy="307777"/>
            </a:xfrm>
            <a:prstGeom prst="rect">
              <a:avLst/>
            </a:prstGeom>
          </p:spPr>
          <p:txBody>
            <a:bodyPr wrap="none">
              <a:spAutoFit/>
            </a:bodyPr>
            <a:lstStyle/>
            <a:p>
              <a:r>
                <a:rPr lang="en-US" sz="1400" spc="-10" dirty="0">
                  <a:solidFill>
                    <a:prstClr val="black"/>
                  </a:solidFill>
                  <a:latin typeface="Times New Roman" panose="02020603050405020304" pitchFamily="18" charset="0"/>
                  <a:ea typeface="Times New Roman" panose="02020603050405020304" pitchFamily="18" charset="0"/>
                </a:rPr>
                <a:t>Yes</a:t>
              </a:r>
              <a:endParaRPr lang="en-IN" sz="1400" dirty="0">
                <a:solidFill>
                  <a:prstClr val="black"/>
                </a:solidFill>
              </a:endParaRPr>
            </a:p>
          </p:txBody>
        </p:sp>
        <p:sp>
          <p:nvSpPr>
            <p:cNvPr id="33" name="Rounded Rectangle 32"/>
            <p:cNvSpPr/>
            <p:nvPr/>
          </p:nvSpPr>
          <p:spPr>
            <a:xfrm>
              <a:off x="91142" y="1901185"/>
              <a:ext cx="2477246" cy="915325"/>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Contractor Conducts Inspection of Road once every month to record any defect which needs to be corrected </a:t>
              </a:r>
              <a:endParaRPr lang="en-IN" sz="1400" dirty="0">
                <a:solidFill>
                  <a:prstClr val="white"/>
                </a:solidFill>
              </a:endParaRPr>
            </a:p>
          </p:txBody>
        </p:sp>
        <p:sp>
          <p:nvSpPr>
            <p:cNvPr id="35" name="Diamond 34"/>
            <p:cNvSpPr/>
            <p:nvPr/>
          </p:nvSpPr>
          <p:spPr>
            <a:xfrm>
              <a:off x="290635" y="3390048"/>
              <a:ext cx="1712978" cy="1134750"/>
            </a:xfrm>
            <a:prstGeom prst="diamond">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solidFill>
                    <a:prstClr val="white"/>
                  </a:solidFill>
                </a:rPr>
                <a:t>Are defects found on Road</a:t>
              </a:r>
              <a:endParaRPr lang="en-IN" sz="1400" dirty="0">
                <a:solidFill>
                  <a:prstClr val="white"/>
                </a:solidFill>
              </a:endParaRPr>
            </a:p>
          </p:txBody>
        </p:sp>
        <p:cxnSp>
          <p:nvCxnSpPr>
            <p:cNvPr id="36" name="Straight Arrow Connector 35"/>
            <p:cNvCxnSpPr/>
            <p:nvPr/>
          </p:nvCxnSpPr>
          <p:spPr>
            <a:xfrm flipH="1">
              <a:off x="3446501" y="4621102"/>
              <a:ext cx="0" cy="631828"/>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020823" y="3963150"/>
              <a:ext cx="547565"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22655" y="5462095"/>
              <a:ext cx="2808000" cy="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1152023" y="2816510"/>
              <a:ext cx="0" cy="5760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114325" y="4621102"/>
              <a:ext cx="401713" cy="307777"/>
            </a:xfrm>
            <a:prstGeom prst="rect">
              <a:avLst/>
            </a:prstGeom>
          </p:spPr>
          <p:txBody>
            <a:bodyPr wrap="none">
              <a:spAutoFit/>
            </a:bodyPr>
            <a:lstStyle/>
            <a:p>
              <a:r>
                <a:rPr lang="en-US" sz="1400" spc="-10" dirty="0">
                  <a:solidFill>
                    <a:prstClr val="black"/>
                  </a:solidFill>
                  <a:latin typeface="Times New Roman" panose="02020603050405020304" pitchFamily="18" charset="0"/>
                  <a:ea typeface="Times New Roman" panose="02020603050405020304" pitchFamily="18" charset="0"/>
                </a:rPr>
                <a:t>No</a:t>
              </a:r>
              <a:endParaRPr lang="en-IN" sz="1400" dirty="0">
                <a:solidFill>
                  <a:prstClr val="black"/>
                </a:solidFill>
              </a:endParaRPr>
            </a:p>
          </p:txBody>
        </p:sp>
        <p:sp>
          <p:nvSpPr>
            <p:cNvPr id="49" name="Rectangle 48"/>
            <p:cNvSpPr/>
            <p:nvPr/>
          </p:nvSpPr>
          <p:spPr>
            <a:xfrm>
              <a:off x="2004401" y="3713721"/>
              <a:ext cx="443391" cy="307777"/>
            </a:xfrm>
            <a:prstGeom prst="rect">
              <a:avLst/>
            </a:prstGeom>
          </p:spPr>
          <p:txBody>
            <a:bodyPr wrap="none">
              <a:spAutoFit/>
            </a:bodyPr>
            <a:lstStyle/>
            <a:p>
              <a:r>
                <a:rPr lang="en-US" sz="1400" spc="-10" dirty="0">
                  <a:solidFill>
                    <a:prstClr val="black"/>
                  </a:solidFill>
                  <a:latin typeface="Times New Roman" panose="02020603050405020304" pitchFamily="18" charset="0"/>
                  <a:ea typeface="Times New Roman" panose="02020603050405020304" pitchFamily="18" charset="0"/>
                </a:rPr>
                <a:t>Yes</a:t>
              </a:r>
              <a:endParaRPr lang="en-IN" sz="1400" dirty="0">
                <a:solidFill>
                  <a:prstClr val="black"/>
                </a:solidFill>
              </a:endParaRPr>
            </a:p>
          </p:txBody>
        </p:sp>
      </p:grpSp>
    </p:spTree>
    <p:extLst>
      <p:ext uri="{BB962C8B-B14F-4D97-AF65-F5344CB8AC3E}">
        <p14:creationId xmlns:p14="http://schemas.microsoft.com/office/powerpoint/2010/main" val="1028660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TotalTime>
  <Words>2740</Words>
  <Application>Microsoft Office PowerPoint</Application>
  <PresentationFormat>Widescreen</PresentationFormat>
  <Paragraphs>330</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Bookman Old Style</vt:lpstr>
      <vt:lpstr>Calibri</vt:lpstr>
      <vt:lpstr>Calibri Light</vt:lpstr>
      <vt:lpstr>Open Sans</vt:lpstr>
      <vt:lpstr>Poppins Medium</vt:lpstr>
      <vt:lpstr>Segoe UI</vt:lpstr>
      <vt:lpstr>Segoe UI Semibold</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cp:revision>
  <dcterms:created xsi:type="dcterms:W3CDTF">2021-12-20T06:03:08Z</dcterms:created>
  <dcterms:modified xsi:type="dcterms:W3CDTF">2021-12-20T06:05:36Z</dcterms:modified>
</cp:coreProperties>
</file>